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4"/>
  </p:notesMasterIdLst>
  <p:handoutMasterIdLst>
    <p:handoutMasterId r:id="rId35"/>
  </p:handoutMasterIdLst>
  <p:sldIdLst>
    <p:sldId id="259" r:id="rId2"/>
    <p:sldId id="273" r:id="rId3"/>
    <p:sldId id="274" r:id="rId4"/>
    <p:sldId id="431" r:id="rId5"/>
    <p:sldId id="427" r:id="rId6"/>
    <p:sldId id="426" r:id="rId7"/>
    <p:sldId id="428" r:id="rId8"/>
    <p:sldId id="429" r:id="rId9"/>
    <p:sldId id="430" r:id="rId10"/>
    <p:sldId id="367" r:id="rId11"/>
    <p:sldId id="425" r:id="rId12"/>
    <p:sldId id="378" r:id="rId13"/>
    <p:sldId id="421" r:id="rId14"/>
    <p:sldId id="368" r:id="rId15"/>
    <p:sldId id="440" r:id="rId16"/>
    <p:sldId id="441" r:id="rId17"/>
    <p:sldId id="456" r:id="rId18"/>
    <p:sldId id="457" r:id="rId19"/>
    <p:sldId id="458" r:id="rId20"/>
    <p:sldId id="443" r:id="rId21"/>
    <p:sldId id="444" r:id="rId22"/>
    <p:sldId id="445" r:id="rId23"/>
    <p:sldId id="450" r:id="rId24"/>
    <p:sldId id="446" r:id="rId25"/>
    <p:sldId id="448" r:id="rId26"/>
    <p:sldId id="447" r:id="rId27"/>
    <p:sldId id="449" r:id="rId28"/>
    <p:sldId id="455" r:id="rId29"/>
    <p:sldId id="453" r:id="rId30"/>
    <p:sldId id="452" r:id="rId31"/>
    <p:sldId id="451" r:id="rId32"/>
    <p:sldId id="454"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74994B-A438-4803-BD36-AE5F1DB0A273}">
          <p14:sldIdLst>
            <p14:sldId id="259"/>
            <p14:sldId id="273"/>
            <p14:sldId id="274"/>
            <p14:sldId id="431"/>
            <p14:sldId id="427"/>
            <p14:sldId id="426"/>
            <p14:sldId id="428"/>
            <p14:sldId id="429"/>
            <p14:sldId id="430"/>
            <p14:sldId id="367"/>
            <p14:sldId id="425"/>
            <p14:sldId id="378"/>
            <p14:sldId id="421"/>
            <p14:sldId id="368"/>
          </p14:sldIdLst>
        </p14:section>
        <p14:section name="How to Section" id="{1F14092B-3E24-4F76-8BBC-0348ABADE535}">
          <p14:sldIdLst>
            <p14:sldId id="440"/>
            <p14:sldId id="441"/>
            <p14:sldId id="456"/>
            <p14:sldId id="457"/>
            <p14:sldId id="458"/>
            <p14:sldId id="443"/>
            <p14:sldId id="444"/>
            <p14:sldId id="445"/>
            <p14:sldId id="450"/>
            <p14:sldId id="446"/>
            <p14:sldId id="448"/>
            <p14:sldId id="447"/>
            <p14:sldId id="449"/>
            <p14:sldId id="455"/>
            <p14:sldId id="453"/>
            <p14:sldId id="452"/>
            <p14:sldId id="451"/>
            <p14:sldId id="45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7373"/>
    <a:srgbClr val="A51417"/>
    <a:srgbClr val="C41039"/>
    <a:srgbClr val="800000"/>
    <a:srgbClr val="E1E1E1"/>
    <a:srgbClr val="566568"/>
    <a:srgbClr val="69787B"/>
    <a:srgbClr val="6978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52" autoAdjust="0"/>
    <p:restoredTop sz="83488" autoAdjust="0"/>
  </p:normalViewPr>
  <p:slideViewPr>
    <p:cSldViewPr snapToGrid="0" snapToObjects="1">
      <p:cViewPr varScale="1">
        <p:scale>
          <a:sx n="114" d="100"/>
          <a:sy n="114" d="100"/>
        </p:scale>
        <p:origin x="1554"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C942E72-878D-49E8-A1ED-01573FCA5F74}" type="datetimeFigureOut">
              <a:rPr lang="en-US" smtClean="0"/>
              <a:t>4/9/2024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AA09AF-845D-41BD-A5A8-305CB1F139A7}" type="slidenum">
              <a:rPr lang="en-US" smtClean="0"/>
              <a:t>‹#›</a:t>
            </a:fld>
            <a:endParaRPr lang="en-US"/>
          </a:p>
        </p:txBody>
      </p:sp>
    </p:spTree>
    <p:extLst>
      <p:ext uri="{BB962C8B-B14F-4D97-AF65-F5344CB8AC3E}">
        <p14:creationId xmlns:p14="http://schemas.microsoft.com/office/powerpoint/2010/main" val="6641979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E3AD09-9720-9047-BB14-484CD98DBB2F}" type="datetimeFigureOut">
              <a:rPr lang="en-US" smtClean="0"/>
              <a:t>4/9/2024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380D64-6F43-4C4D-BE6A-3F3482AA5165}" type="slidenum">
              <a:rPr lang="en-US" smtClean="0"/>
              <a:t>‹#›</a:t>
            </a:fld>
            <a:endParaRPr lang="en-US"/>
          </a:p>
        </p:txBody>
      </p:sp>
    </p:spTree>
    <p:extLst>
      <p:ext uri="{BB962C8B-B14F-4D97-AF65-F5344CB8AC3E}">
        <p14:creationId xmlns:p14="http://schemas.microsoft.com/office/powerpoint/2010/main" val="425239001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80D64-6F43-4C4D-BE6A-3F3482AA5165}" type="slidenum">
              <a:rPr lang="en-US" smtClean="0"/>
              <a:t>5</a:t>
            </a:fld>
            <a:endParaRPr lang="en-US"/>
          </a:p>
        </p:txBody>
      </p:sp>
    </p:spTree>
    <p:extLst>
      <p:ext uri="{BB962C8B-B14F-4D97-AF65-F5344CB8AC3E}">
        <p14:creationId xmlns:p14="http://schemas.microsoft.com/office/powerpoint/2010/main" val="2532194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80D64-6F43-4C4D-BE6A-3F3482AA5165}" type="slidenum">
              <a:rPr lang="en-US" smtClean="0"/>
              <a:t>6</a:t>
            </a:fld>
            <a:endParaRPr lang="en-US"/>
          </a:p>
        </p:txBody>
      </p:sp>
    </p:spTree>
    <p:extLst>
      <p:ext uri="{BB962C8B-B14F-4D97-AF65-F5344CB8AC3E}">
        <p14:creationId xmlns:p14="http://schemas.microsoft.com/office/powerpoint/2010/main" val="3063635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kern="1200" dirty="0">
                <a:solidFill>
                  <a:schemeClr val="tx1"/>
                </a:solidFill>
                <a:effectLst/>
                <a:latin typeface="+mn-lt"/>
                <a:ea typeface="+mn-ea"/>
                <a:cs typeface="+mn-cs"/>
              </a:rPr>
              <a:t>This is a representation of how the data flows from FY20 Planning to FY21 planning and from FY20 Planning to FY20 Annual but notice, it does not go from FY20 Annual to FY21 Planning. Any changes that are made during the Annual Survey that should have been made during the Planning Survey will have to be re-entered in the FY21 Planning Survey.  Since</a:t>
            </a:r>
            <a:r>
              <a:rPr lang="en-US" sz="1200" kern="1200" baseline="0" dirty="0">
                <a:solidFill>
                  <a:schemeClr val="tx1"/>
                </a:solidFill>
                <a:effectLst/>
                <a:latin typeface="+mn-lt"/>
                <a:ea typeface="+mn-ea"/>
                <a:cs typeface="+mn-cs"/>
              </a:rPr>
              <a:t> these c</a:t>
            </a:r>
            <a:r>
              <a:rPr lang="en-US" sz="1200" kern="1200" dirty="0">
                <a:solidFill>
                  <a:schemeClr val="tx1"/>
                </a:solidFill>
                <a:effectLst/>
                <a:latin typeface="+mn-lt"/>
                <a:ea typeface="+mn-ea"/>
                <a:cs typeface="+mn-cs"/>
              </a:rPr>
              <a:t>hanges will not persist into the</a:t>
            </a:r>
            <a:r>
              <a:rPr lang="en-US" sz="1200" kern="1200" baseline="0" dirty="0">
                <a:solidFill>
                  <a:schemeClr val="tx1"/>
                </a:solidFill>
                <a:effectLst/>
                <a:latin typeface="+mn-lt"/>
                <a:ea typeface="+mn-ea"/>
                <a:cs typeface="+mn-cs"/>
              </a:rPr>
              <a:t> next survey, please make a record of them so they will not be missed in FY21</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380D64-6F43-4C4D-BE6A-3F3482AA5165}" type="slidenum">
              <a:rPr lang="en-US" smtClean="0"/>
              <a:t>10</a:t>
            </a:fld>
            <a:endParaRPr lang="en-US"/>
          </a:p>
        </p:txBody>
      </p:sp>
    </p:spTree>
    <p:extLst>
      <p:ext uri="{BB962C8B-B14F-4D97-AF65-F5344CB8AC3E}">
        <p14:creationId xmlns:p14="http://schemas.microsoft.com/office/powerpoint/2010/main" val="2093481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80D64-6F43-4C4D-BE6A-3F3482AA5165}" type="slidenum">
              <a:rPr lang="en-US" smtClean="0"/>
              <a:t>11</a:t>
            </a:fld>
            <a:endParaRPr lang="en-US"/>
          </a:p>
        </p:txBody>
      </p:sp>
    </p:spTree>
    <p:extLst>
      <p:ext uri="{BB962C8B-B14F-4D97-AF65-F5344CB8AC3E}">
        <p14:creationId xmlns:p14="http://schemas.microsoft.com/office/powerpoint/2010/main" val="2406941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Planning versus Annual.  </a:t>
            </a:r>
            <a:endParaRPr lang="en-US" sz="9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The goals for the Planning survey are – </a:t>
            </a:r>
            <a:endParaRPr lang="en-US" sz="9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Confirm and update room splits for the responsible party, occupying department, recharge centers, and percentages of space. </a:t>
            </a:r>
            <a:endParaRPr lang="en-US" sz="9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Requesting room updates – this is the only time when you can request updates</a:t>
            </a:r>
            <a:endParaRPr lang="en-US" sz="9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You must use effective dates.  </a:t>
            </a:r>
            <a:endParaRPr lang="en-US" sz="9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You should add occupants to splits</a:t>
            </a:r>
            <a:endParaRPr lang="en-US" sz="9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Create service/benefiting room relationships</a:t>
            </a:r>
            <a:endParaRPr lang="en-US" sz="9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information will become the beginning data for the Annual survey and for the FY23 Planning survey.</a:t>
            </a:r>
            <a:endParaRPr lang="en-US" sz="9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The goal of the Annual survey is to functionalize the room splits by assigning Function codes.</a:t>
            </a:r>
            <a:endParaRPr lang="en-US" sz="900" kern="1200" dirty="0">
              <a:solidFill>
                <a:schemeClr val="tx1"/>
              </a:solidFill>
              <a:effectLst/>
              <a:latin typeface="+mn-lt"/>
              <a:ea typeface="+mn-ea"/>
              <a:cs typeface="+mn-cs"/>
            </a:endParaRPr>
          </a:p>
          <a:p>
            <a:pPr marL="285750" indent="-285750">
              <a:buFont typeface="Wingdings" panose="05000000000000000000" pitchFamily="2" charset="2"/>
              <a:buChar char="§"/>
            </a:pPr>
            <a:endParaRPr lang="en-US" sz="1400" b="1" dirty="0"/>
          </a:p>
        </p:txBody>
      </p:sp>
      <p:sp>
        <p:nvSpPr>
          <p:cNvPr id="4" name="Slide Number Placeholder 3"/>
          <p:cNvSpPr>
            <a:spLocks noGrp="1"/>
          </p:cNvSpPr>
          <p:nvPr>
            <p:ph type="sldNum" sz="quarter" idx="10"/>
          </p:nvPr>
        </p:nvSpPr>
        <p:spPr/>
        <p:txBody>
          <a:bodyPr/>
          <a:lstStyle/>
          <a:p>
            <a:fld id="{A8380D64-6F43-4C4D-BE6A-3F3482AA5165}" type="slidenum">
              <a:rPr lang="en-US" smtClean="0"/>
              <a:t>14</a:t>
            </a:fld>
            <a:endParaRPr lang="en-US"/>
          </a:p>
        </p:txBody>
      </p:sp>
    </p:spTree>
    <p:extLst>
      <p:ext uri="{BB962C8B-B14F-4D97-AF65-F5344CB8AC3E}">
        <p14:creationId xmlns:p14="http://schemas.microsoft.com/office/powerpoint/2010/main" val="1005913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sz="1200" kern="1200" dirty="0">
                <a:solidFill>
                  <a:schemeClr val="tx1"/>
                </a:solidFill>
                <a:effectLst/>
                <a:latin typeface="+mn-lt"/>
                <a:ea typeface="+mn-ea"/>
                <a:cs typeface="+mn-cs"/>
              </a:rPr>
              <a:t>How to start.  It’s a good idea to walk your space to at least once a year.  With Covid restrictions, we know that hasn’t been possible.</a:t>
            </a:r>
          </a:p>
          <a:p>
            <a:pPr marL="0" indent="0">
              <a:buFont typeface="Wingdings" panose="05000000000000000000" pitchFamily="2" charset="2"/>
              <a:buNone/>
            </a:pPr>
            <a:endParaRPr lang="en-US" sz="1200" b="0" kern="1200" baseline="0" dirty="0">
              <a:solidFill>
                <a:schemeClr val="tx1"/>
              </a:solidFill>
              <a:effectLst/>
              <a:latin typeface="+mn-lt"/>
              <a:ea typeface="+mn-ea"/>
              <a:cs typeface="+mn-cs"/>
            </a:endParaRPr>
          </a:p>
          <a:p>
            <a:pPr marL="0" indent="0">
              <a:buFont typeface="Wingdings" panose="05000000000000000000" pitchFamily="2" charset="2"/>
              <a:buNone/>
            </a:pPr>
            <a:r>
              <a:rPr lang="en-US" sz="1200" b="0" kern="1200" baseline="0" dirty="0">
                <a:solidFill>
                  <a:schemeClr val="tx1"/>
                </a:solidFill>
                <a:effectLst/>
                <a:latin typeface="+mn-lt"/>
                <a:ea typeface="+mn-ea"/>
                <a:cs typeface="+mn-cs"/>
              </a:rPr>
              <a:t>Update the Occupants and their funding accounts.  Remember to only include funding for activities done in that split.  ManageSpace will bring in all accounts associated with the occupant not just the accounts that were worked on in that split</a:t>
            </a:r>
            <a:endParaRPr lang="en-US" sz="1200" b="0" dirty="0"/>
          </a:p>
          <a:p>
            <a:endParaRPr lang="en-US" dirty="0"/>
          </a:p>
        </p:txBody>
      </p:sp>
      <p:sp>
        <p:nvSpPr>
          <p:cNvPr id="4" name="Slide Number Placeholder 3"/>
          <p:cNvSpPr>
            <a:spLocks noGrp="1"/>
          </p:cNvSpPr>
          <p:nvPr>
            <p:ph type="sldNum" sz="quarter" idx="10"/>
          </p:nvPr>
        </p:nvSpPr>
        <p:spPr/>
        <p:txBody>
          <a:bodyPr/>
          <a:lstStyle/>
          <a:p>
            <a:fld id="{A8380D64-6F43-4C4D-BE6A-3F3482AA5165}" type="slidenum">
              <a:rPr lang="en-US" smtClean="0"/>
              <a:t>16</a:t>
            </a:fld>
            <a:endParaRPr lang="en-US"/>
          </a:p>
        </p:txBody>
      </p:sp>
    </p:spTree>
    <p:extLst>
      <p:ext uri="{BB962C8B-B14F-4D97-AF65-F5344CB8AC3E}">
        <p14:creationId xmlns:p14="http://schemas.microsoft.com/office/powerpoint/2010/main" val="13780830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6" name="Rectangle 5"/>
          <p:cNvSpPr/>
          <p:nvPr userDrawn="1"/>
        </p:nvSpPr>
        <p:spPr>
          <a:xfrm>
            <a:off x="228600" y="228600"/>
            <a:ext cx="8686800" cy="6400800"/>
          </a:xfrm>
          <a:prstGeom prst="rect">
            <a:avLst/>
          </a:prstGeom>
          <a:solidFill>
            <a:srgbClr val="6C73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50733" y="2253751"/>
            <a:ext cx="4987877" cy="1217083"/>
          </a:xfrm>
        </p:spPr>
        <p:txBody>
          <a:bodyPr/>
          <a:lstStyle>
            <a:lvl1pPr algn="l">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0733" y="3596777"/>
            <a:ext cx="4987877" cy="48083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1linerev(1c)1000-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8988" y="5851976"/>
            <a:ext cx="3608228" cy="563683"/>
          </a:xfrm>
          <a:prstGeom prst="rect">
            <a:avLst/>
          </a:prstGeom>
        </p:spPr>
      </p:pic>
      <p:pic>
        <p:nvPicPr>
          <p:cNvPr id="5" name="Picture 4"/>
          <p:cNvPicPr>
            <a:picLocks noChangeAspect="1"/>
          </p:cNvPicPr>
          <p:nvPr userDrawn="1"/>
        </p:nvPicPr>
        <p:blipFill rotWithShape="1">
          <a:blip r:embed="rId3">
            <a:extLst>
              <a:ext uri="{28A0092B-C50C-407E-A947-70E740481C1C}">
                <a14:useLocalDpi xmlns:a14="http://schemas.microsoft.com/office/drawing/2010/main" val="0"/>
              </a:ext>
            </a:extLst>
          </a:blip>
          <a:srcRect r="37328"/>
          <a:stretch/>
        </p:blipFill>
        <p:spPr>
          <a:xfrm>
            <a:off x="5654452" y="436622"/>
            <a:ext cx="3262720" cy="6025896"/>
          </a:xfrm>
          <a:prstGeom prst="rect">
            <a:avLst/>
          </a:prstGeom>
        </p:spPr>
      </p:pic>
    </p:spTree>
    <p:extLst>
      <p:ext uri="{BB962C8B-B14F-4D97-AF65-F5344CB8AC3E}">
        <p14:creationId xmlns:p14="http://schemas.microsoft.com/office/powerpoint/2010/main" val="398213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Rectangle 5"/>
          <p:cNvSpPr/>
          <p:nvPr userDrawn="1"/>
        </p:nvSpPr>
        <p:spPr>
          <a:xfrm>
            <a:off x="228600" y="228600"/>
            <a:ext cx="8686800" cy="6400800"/>
          </a:xfrm>
          <a:prstGeom prst="rect">
            <a:avLst/>
          </a:prstGeom>
          <a:solidFill>
            <a:srgbClr val="A514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r="37328"/>
          <a:stretch/>
        </p:blipFill>
        <p:spPr>
          <a:xfrm>
            <a:off x="5654452" y="436622"/>
            <a:ext cx="3262720" cy="6025896"/>
          </a:xfrm>
          <a:prstGeom prst="rect">
            <a:avLst/>
          </a:prstGeom>
        </p:spPr>
      </p:pic>
      <p:sp>
        <p:nvSpPr>
          <p:cNvPr id="2" name="Title 1"/>
          <p:cNvSpPr>
            <a:spLocks noGrp="1"/>
          </p:cNvSpPr>
          <p:nvPr>
            <p:ph type="ctrTitle"/>
          </p:nvPr>
        </p:nvSpPr>
        <p:spPr>
          <a:xfrm>
            <a:off x="550733" y="2253751"/>
            <a:ext cx="4987877" cy="1217083"/>
          </a:xfrm>
        </p:spPr>
        <p:txBody>
          <a:bodyPr/>
          <a:lstStyle>
            <a:lvl1pPr algn="l">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0733" y="3596777"/>
            <a:ext cx="4987877" cy="48083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descr="1linerev(1c)1000-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8988" y="5851976"/>
            <a:ext cx="3608228" cy="563683"/>
          </a:xfrm>
          <a:prstGeom prst="rect">
            <a:avLst/>
          </a:prstGeom>
        </p:spPr>
      </p:pic>
      <p:sp>
        <p:nvSpPr>
          <p:cNvPr id="5" name="Text Placeholder 4"/>
          <p:cNvSpPr>
            <a:spLocks noGrp="1"/>
          </p:cNvSpPr>
          <p:nvPr>
            <p:ph type="body" sz="quarter" idx="10"/>
          </p:nvPr>
        </p:nvSpPr>
        <p:spPr>
          <a:xfrm>
            <a:off x="8255000" y="6310184"/>
            <a:ext cx="741363" cy="547816"/>
          </a:xfrm>
        </p:spPr>
        <p:txBody>
          <a:bodyPr/>
          <a:lstStyle>
            <a:lvl1pPr>
              <a:defRPr b="0" cap="none" spc="0">
                <a:ln w="0"/>
                <a:solidFill>
                  <a:schemeClr val="tx1"/>
                </a:solidFill>
                <a:effectLst>
                  <a:outerShdw blurRad="38100" dist="19050" dir="2700000" algn="tl" rotWithShape="0">
                    <a:schemeClr val="dk1">
                      <a:alpha val="40000"/>
                    </a:schemeClr>
                  </a:outerShdw>
                </a:effectLst>
              </a:defRPr>
            </a:lvl1pPr>
            <a:lvl2pPr>
              <a:defRPr b="0" cap="none" spc="0">
                <a:ln w="0"/>
                <a:solidFill>
                  <a:schemeClr val="tx1"/>
                </a:solidFill>
                <a:effectLst>
                  <a:outerShdw blurRad="38100" dist="19050" dir="2700000" algn="tl" rotWithShape="0">
                    <a:schemeClr val="dk1">
                      <a:alpha val="40000"/>
                    </a:schemeClr>
                  </a:outerShdw>
                </a:effectLst>
              </a:defRPr>
            </a:lvl2pPr>
            <a:lvl3pPr>
              <a:defRPr b="0" cap="none" spc="0">
                <a:ln w="0"/>
                <a:solidFill>
                  <a:schemeClr val="tx1"/>
                </a:solidFill>
                <a:effectLst>
                  <a:outerShdw blurRad="38100" dist="19050" dir="2700000" algn="tl" rotWithShape="0">
                    <a:schemeClr val="dk1">
                      <a:alpha val="40000"/>
                    </a:schemeClr>
                  </a:outerShdw>
                </a:effectLst>
              </a:defRPr>
            </a:lvl3pPr>
            <a:lvl4pPr>
              <a:defRPr b="0" cap="none" spc="0">
                <a:ln w="0"/>
                <a:solidFill>
                  <a:schemeClr val="tx1"/>
                </a:solidFill>
                <a:effectLst>
                  <a:outerShdw blurRad="38100" dist="19050" dir="2700000" algn="tl" rotWithShape="0">
                    <a:schemeClr val="dk1">
                      <a:alpha val="40000"/>
                    </a:schemeClr>
                  </a:outerShdw>
                </a:effectLst>
              </a:defRPr>
            </a:lvl4pPr>
            <a:lvl5pPr>
              <a:defRPr b="0" cap="none" spc="0">
                <a:ln w="0"/>
                <a:solidFill>
                  <a:schemeClr val="tx1"/>
                </a:solidFill>
                <a:effectLst>
                  <a:outerShdw blurRad="38100" dist="19050" dir="2700000" algn="tl" rotWithShape="0">
                    <a:schemeClr val="dk1">
                      <a:alpha val="40000"/>
                    </a:schemeClr>
                  </a:outerShdw>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0172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6C7373"/>
                </a:solidFill>
              </a:defRPr>
            </a:lvl1pPr>
            <a:lvl2pPr>
              <a:defRPr>
                <a:solidFill>
                  <a:srgbClr val="6C7373"/>
                </a:solidFill>
              </a:defRPr>
            </a:lvl2pPr>
            <a:lvl3pPr>
              <a:defRPr>
                <a:solidFill>
                  <a:srgbClr val="6C7373"/>
                </a:solidFill>
              </a:defRPr>
            </a:lvl3pPr>
            <a:lvl4pPr>
              <a:defRPr>
                <a:solidFill>
                  <a:srgbClr val="6C7373"/>
                </a:solidFill>
              </a:defRPr>
            </a:lvl4pPr>
            <a:lvl5pPr>
              <a:defRPr>
                <a:solidFill>
                  <a:srgbClr val="6C737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defRPr>
                <a:solidFill>
                  <a:srgbClr val="6C7373"/>
                </a:solidFill>
              </a:defRPr>
            </a:lvl1pPr>
          </a:lstStyle>
          <a:p>
            <a:r>
              <a:rPr lang="en-US" dirty="0"/>
              <a:t>Click to edit Master title style</a:t>
            </a:r>
          </a:p>
        </p:txBody>
      </p:sp>
    </p:spTree>
    <p:extLst>
      <p:ext uri="{BB962C8B-B14F-4D97-AF65-F5344CB8AC3E}">
        <p14:creationId xmlns:p14="http://schemas.microsoft.com/office/powerpoint/2010/main" val="160514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40472" y="437444"/>
            <a:ext cx="795528" cy="920496"/>
          </a:xfrm>
          <a:prstGeom prst="rect">
            <a:avLst/>
          </a:prstGeom>
        </p:spPr>
      </p:pic>
    </p:spTree>
    <p:extLst>
      <p:ext uri="{BB962C8B-B14F-4D97-AF65-F5344CB8AC3E}">
        <p14:creationId xmlns:p14="http://schemas.microsoft.com/office/powerpoint/2010/main" val="3436591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7671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305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46647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Picture 1" descr="Wash_U_PPT_Template-0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534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221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28600" y="228600"/>
            <a:ext cx="8686800" cy="6400800"/>
          </a:xfrm>
          <a:prstGeom prst="rect">
            <a:avLst/>
          </a:prstGeom>
          <a:solidFill>
            <a:srgbClr val="E1E1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67202" y="437444"/>
            <a:ext cx="7237465" cy="98019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93889" y="1600200"/>
            <a:ext cx="8142111" cy="47780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840472" y="437444"/>
            <a:ext cx="795528" cy="920496"/>
          </a:xfrm>
          <a:prstGeom prst="rect">
            <a:avLst/>
          </a:prstGeom>
        </p:spPr>
      </p:pic>
    </p:spTree>
    <p:extLst>
      <p:ext uri="{BB962C8B-B14F-4D97-AF65-F5344CB8AC3E}">
        <p14:creationId xmlns:p14="http://schemas.microsoft.com/office/powerpoint/2010/main" val="2840818540"/>
      </p:ext>
    </p:extLst>
  </p:cSld>
  <p:clrMap bg1="lt1" tx1="dk1" bg2="lt2" tx2="dk2" accent1="accent1" accent2="accent2" accent3="accent3" accent4="accent4" accent5="accent5" accent6="accent6" hlink="hlink" folHlink="folHlink"/>
  <p:sldLayoutIdLst>
    <p:sldLayoutId id="2147483671" r:id="rId1"/>
    <p:sldLayoutId id="2147483673" r:id="rId2"/>
    <p:sldLayoutId id="2147483650" r:id="rId3"/>
    <p:sldLayoutId id="2147483660" r:id="rId4"/>
    <p:sldLayoutId id="2147483652" r:id="rId5"/>
    <p:sldLayoutId id="2147483653" r:id="rId6"/>
    <p:sldLayoutId id="2147483654" r:id="rId7"/>
    <p:sldLayoutId id="2147483670" r:id="rId8"/>
    <p:sldLayoutId id="2147483655"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457200" rtl="0" eaLnBrk="1" latinLnBrk="0" hangingPunct="1">
        <a:spcBef>
          <a:spcPct val="0"/>
        </a:spcBef>
        <a:buNone/>
        <a:defRPr sz="3600" kern="1200">
          <a:solidFill>
            <a:srgbClr val="6C7373"/>
          </a:solidFill>
          <a:latin typeface="Times New Roman" charset="0"/>
          <a:ea typeface="Times New Roman" charset="0"/>
          <a:cs typeface="Times New Roman" charset="0"/>
        </a:defRPr>
      </a:lvl1pPr>
    </p:titleStyle>
    <p:bodyStyle>
      <a:lvl1pPr marL="342900" indent="-342900" algn="l" defTabSz="457200" rtl="0" eaLnBrk="1" latinLnBrk="0" hangingPunct="1">
        <a:spcBef>
          <a:spcPct val="20000"/>
        </a:spcBef>
        <a:buFont typeface="Arial"/>
        <a:buChar char="•"/>
        <a:defRPr sz="2800" b="0" i="0" kern="1200">
          <a:solidFill>
            <a:srgbClr val="6C7373"/>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400" b="0" i="0" kern="1200">
          <a:solidFill>
            <a:srgbClr val="6C7373"/>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000" b="0" i="0" kern="1200">
          <a:solidFill>
            <a:srgbClr val="6C7373"/>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1800" b="0" i="0" kern="1200">
          <a:solidFill>
            <a:srgbClr val="6C7373"/>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1800" b="0" i="0" kern="1200">
          <a:solidFill>
            <a:srgbClr val="6C7373"/>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mailto:s.erin@wustl.edu" TargetMode="External"/><Relationship Id="rId2" Type="http://schemas.openxmlformats.org/officeDocument/2006/relationships/hyperlink" Target="mailto:masterson@wustl.edu"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51417"/>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399011" y="2253751"/>
            <a:ext cx="5139599" cy="1474187"/>
          </a:xfrm>
        </p:spPr>
        <p:txBody>
          <a:bodyPr/>
          <a:lstStyle/>
          <a:p>
            <a:pPr algn="ctr"/>
            <a:r>
              <a:rPr lang="en-US" dirty="0"/>
              <a:t>FY 2024 Space Survey </a:t>
            </a:r>
            <a:br>
              <a:rPr lang="en-US" dirty="0"/>
            </a:br>
            <a:r>
              <a:rPr lang="en-US" dirty="0"/>
              <a:t>Training for Non-Research Areas</a:t>
            </a:r>
            <a:br>
              <a:rPr lang="en-US" dirty="0"/>
            </a:br>
            <a:endParaRPr lang="en-US" dirty="0"/>
          </a:p>
        </p:txBody>
      </p:sp>
    </p:spTree>
    <p:extLst>
      <p:ext uri="{BB962C8B-B14F-4D97-AF65-F5344CB8AC3E}">
        <p14:creationId xmlns:p14="http://schemas.microsoft.com/office/powerpoint/2010/main" val="1584286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solidFill>
                  <a:schemeClr val="tx1"/>
                </a:solidFill>
              </a:rPr>
              <a:t>How Survey Data Flows from year to year</a:t>
            </a:r>
          </a:p>
        </p:txBody>
      </p:sp>
      <p:pic>
        <p:nvPicPr>
          <p:cNvPr id="3" name="Content Placeholder 2"/>
          <p:cNvPicPr>
            <a:picLocks noGrp="1" noChangeAspect="1"/>
          </p:cNvPicPr>
          <p:nvPr>
            <p:ph idx="1"/>
          </p:nvPr>
        </p:nvPicPr>
        <p:blipFill>
          <a:blip r:embed="rId3">
            <a:grayscl/>
          </a:blip>
          <a:stretch>
            <a:fillRect/>
          </a:stretch>
        </p:blipFill>
        <p:spPr>
          <a:xfrm>
            <a:off x="467202" y="1696419"/>
            <a:ext cx="8173480" cy="39572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6" name="TextBox 5"/>
          <p:cNvSpPr txBox="1"/>
          <p:nvPr/>
        </p:nvSpPr>
        <p:spPr>
          <a:xfrm>
            <a:off x="8636000" y="6337537"/>
            <a:ext cx="334978" cy="369332"/>
          </a:xfrm>
          <a:prstGeom prst="rect">
            <a:avLst/>
          </a:prstGeom>
          <a:noFill/>
        </p:spPr>
        <p:txBody>
          <a:bodyPr wrap="square" rtlCol="0">
            <a:spAutoFit/>
          </a:bodyPr>
          <a:lstStyle/>
          <a:p>
            <a:r>
              <a:rPr lang="en-US" dirty="0"/>
              <a:t>7</a:t>
            </a:r>
          </a:p>
        </p:txBody>
      </p:sp>
    </p:spTree>
    <p:extLst>
      <p:ext uri="{BB962C8B-B14F-4D97-AF65-F5344CB8AC3E}">
        <p14:creationId xmlns:p14="http://schemas.microsoft.com/office/powerpoint/2010/main" val="206268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1"/>
                </a:solidFill>
              </a:rPr>
              <a:t>FY24 Survey Timeline</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663862024"/>
              </p:ext>
            </p:extLst>
          </p:nvPr>
        </p:nvGraphicFramePr>
        <p:xfrm>
          <a:off x="294536" y="2152461"/>
          <a:ext cx="8142288" cy="2451958"/>
        </p:xfrm>
        <a:graphic>
          <a:graphicData uri="http://schemas.openxmlformats.org/drawingml/2006/table">
            <a:tbl>
              <a:tblPr firstRow="1" bandRow="1">
                <a:tableStyleId>{073A0DAA-6AF3-43AB-8588-CEC1D06C72B9}</a:tableStyleId>
              </a:tblPr>
              <a:tblGrid>
                <a:gridCol w="2328145">
                  <a:extLst>
                    <a:ext uri="{9D8B030D-6E8A-4147-A177-3AD203B41FA5}">
                      <a16:colId xmlns:a16="http://schemas.microsoft.com/office/drawing/2014/main" val="3329183339"/>
                    </a:ext>
                  </a:extLst>
                </a:gridCol>
                <a:gridCol w="5814143">
                  <a:extLst>
                    <a:ext uri="{9D8B030D-6E8A-4147-A177-3AD203B41FA5}">
                      <a16:colId xmlns:a16="http://schemas.microsoft.com/office/drawing/2014/main" val="1848605842"/>
                    </a:ext>
                  </a:extLst>
                </a:gridCol>
              </a:tblGrid>
              <a:tr h="310182">
                <a:tc>
                  <a:txBody>
                    <a:bodyPr/>
                    <a:lstStyle/>
                    <a:p>
                      <a:r>
                        <a:rPr lang="en-US" u="sng" dirty="0">
                          <a:latin typeface="Arial" panose="020B0604020202020204" pitchFamily="34" charset="0"/>
                          <a:cs typeface="Arial" panose="020B0604020202020204" pitchFamily="34" charset="0"/>
                        </a:rPr>
                        <a:t>Date</a:t>
                      </a:r>
                    </a:p>
                  </a:txBody>
                  <a:tcPr/>
                </a:tc>
                <a:tc>
                  <a:txBody>
                    <a:bodyPr/>
                    <a:lstStyle/>
                    <a:p>
                      <a:r>
                        <a:rPr lang="en-US" u="sng" dirty="0">
                          <a:latin typeface="Arial" panose="020B0604020202020204" pitchFamily="34" charset="0"/>
                          <a:cs typeface="Arial" panose="020B0604020202020204" pitchFamily="34" charset="0"/>
                        </a:rPr>
                        <a:t>Activity</a:t>
                      </a:r>
                    </a:p>
                  </a:txBody>
                  <a:tcPr/>
                </a:tc>
                <a:extLst>
                  <a:ext uri="{0D108BD9-81ED-4DB2-BD59-A6C34878D82A}">
                    <a16:rowId xmlns:a16="http://schemas.microsoft.com/office/drawing/2014/main" val="2298358619"/>
                  </a:ext>
                </a:extLst>
              </a:tr>
              <a:tr h="310182">
                <a:tc>
                  <a:txBody>
                    <a:bodyPr/>
                    <a:lstStyle/>
                    <a:p>
                      <a:r>
                        <a:rPr lang="en-US" b="0" dirty="0">
                          <a:solidFill>
                            <a:srgbClr val="800000"/>
                          </a:solidFill>
                          <a:latin typeface="Arial" panose="020B0604020202020204" pitchFamily="34" charset="0"/>
                          <a:cs typeface="Arial" panose="020B0604020202020204" pitchFamily="34" charset="0"/>
                        </a:rPr>
                        <a:t>May 31,</a:t>
                      </a:r>
                      <a:r>
                        <a:rPr lang="en-US" b="0" baseline="0" dirty="0">
                          <a:solidFill>
                            <a:srgbClr val="800000"/>
                          </a:solidFill>
                          <a:latin typeface="Arial" panose="020B0604020202020204" pitchFamily="34" charset="0"/>
                          <a:cs typeface="Arial" panose="020B0604020202020204" pitchFamily="34" charset="0"/>
                        </a:rPr>
                        <a:t> 2024</a:t>
                      </a:r>
                      <a:endParaRPr lang="en-US" b="0" dirty="0">
                        <a:solidFill>
                          <a:srgbClr val="800000"/>
                        </a:solidFill>
                        <a:latin typeface="Arial" panose="020B0604020202020204" pitchFamily="34" charset="0"/>
                        <a:cs typeface="Arial" panose="020B0604020202020204" pitchFamily="34" charset="0"/>
                      </a:endParaRPr>
                    </a:p>
                  </a:txBody>
                  <a:tcPr/>
                </a:tc>
                <a:tc>
                  <a:txBody>
                    <a:bodyPr/>
                    <a:lstStyle/>
                    <a:p>
                      <a:r>
                        <a:rPr lang="en-US" dirty="0">
                          <a:solidFill>
                            <a:srgbClr val="800000"/>
                          </a:solidFill>
                          <a:latin typeface="Arial" panose="020B0604020202020204" pitchFamily="34" charset="0"/>
                          <a:cs typeface="Arial" panose="020B0604020202020204" pitchFamily="34" charset="0"/>
                        </a:rPr>
                        <a:t>Planning Survey closes at 5pm</a:t>
                      </a:r>
                    </a:p>
                  </a:txBody>
                  <a:tcPr/>
                </a:tc>
                <a:extLst>
                  <a:ext uri="{0D108BD9-81ED-4DB2-BD59-A6C34878D82A}">
                    <a16:rowId xmlns:a16="http://schemas.microsoft.com/office/drawing/2014/main" val="24065149"/>
                  </a:ext>
                </a:extLst>
              </a:tr>
              <a:tr h="535383">
                <a:tc>
                  <a:txBody>
                    <a:bodyPr/>
                    <a:lstStyle/>
                    <a:p>
                      <a:endParaRPr lang="en-US" dirty="0">
                        <a:solidFill>
                          <a:srgbClr val="800000"/>
                        </a:solidFill>
                        <a:latin typeface="Arial" panose="020B0604020202020204" pitchFamily="34" charset="0"/>
                        <a:cs typeface="Arial" panose="020B0604020202020204" pitchFamily="34" charset="0"/>
                      </a:endParaRPr>
                    </a:p>
                    <a:p>
                      <a:r>
                        <a:rPr lang="en-US" dirty="0">
                          <a:solidFill>
                            <a:srgbClr val="800000"/>
                          </a:solidFill>
                          <a:latin typeface="Arial" panose="020B0604020202020204" pitchFamily="34" charset="0"/>
                          <a:cs typeface="Arial" panose="020B0604020202020204" pitchFamily="34" charset="0"/>
                        </a:rPr>
                        <a:t>July 12, 2024</a:t>
                      </a:r>
                    </a:p>
                  </a:txBody>
                  <a:tcPr/>
                </a:tc>
                <a:tc>
                  <a:txBody>
                    <a:bodyPr/>
                    <a:lstStyle/>
                    <a:p>
                      <a:r>
                        <a:rPr lang="en-US" b="1" dirty="0">
                          <a:solidFill>
                            <a:srgbClr val="800000"/>
                          </a:solidFill>
                          <a:latin typeface="Arial" panose="020B0604020202020204" pitchFamily="34" charset="0"/>
                          <a:cs typeface="Arial" panose="020B0604020202020204" pitchFamily="34" charset="0"/>
                        </a:rPr>
                        <a:t>FY24 Annual</a:t>
                      </a:r>
                      <a:r>
                        <a:rPr lang="en-US" b="1" baseline="0" dirty="0">
                          <a:solidFill>
                            <a:srgbClr val="800000"/>
                          </a:solidFill>
                          <a:latin typeface="Arial" panose="020B0604020202020204" pitchFamily="34" charset="0"/>
                          <a:cs typeface="Arial" panose="020B0604020202020204" pitchFamily="34" charset="0"/>
                        </a:rPr>
                        <a:t> Survey Ends / FY24 Annual Space Survey Results Reviewed</a:t>
                      </a:r>
                      <a:endParaRPr lang="en-US" b="1" dirty="0">
                        <a:solidFill>
                          <a:srgbClr val="8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03894691"/>
                  </a:ext>
                </a:extLst>
              </a:tr>
              <a:tr h="1080358">
                <a:tc>
                  <a:txBody>
                    <a:bodyPr/>
                    <a:lstStyle/>
                    <a:p>
                      <a:endParaRPr lang="en-US" dirty="0">
                        <a:solidFill>
                          <a:srgbClr val="800000"/>
                        </a:solidFill>
                        <a:latin typeface="Arial" panose="020B0604020202020204" pitchFamily="34" charset="0"/>
                        <a:cs typeface="Arial" panose="020B0604020202020204" pitchFamily="34" charset="0"/>
                      </a:endParaRPr>
                    </a:p>
                    <a:p>
                      <a:r>
                        <a:rPr lang="en-US" dirty="0">
                          <a:solidFill>
                            <a:srgbClr val="800000"/>
                          </a:solidFill>
                          <a:latin typeface="Arial" panose="020B0604020202020204" pitchFamily="34" charset="0"/>
                          <a:cs typeface="Arial" panose="020B0604020202020204" pitchFamily="34" charset="0"/>
                        </a:rPr>
                        <a:t>September 2024</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800000"/>
                          </a:solidFill>
                          <a:latin typeface="Arial" panose="020B0604020202020204" pitchFamily="34" charset="0"/>
                          <a:cs typeface="Arial" panose="020B0604020202020204" pitchFamily="34" charset="0"/>
                        </a:rPr>
                        <a:t>FY24 Annual Survey Archived / FY25 Planning Survey Opens</a:t>
                      </a:r>
                    </a:p>
                    <a:p>
                      <a:endParaRPr lang="en-US" dirty="0">
                        <a:solidFill>
                          <a:srgbClr val="800000"/>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744886396"/>
                  </a:ext>
                </a:extLst>
              </a:tr>
            </a:tbl>
          </a:graphicData>
        </a:graphic>
      </p:graphicFrame>
    </p:spTree>
    <p:extLst>
      <p:ext uri="{BB962C8B-B14F-4D97-AF65-F5344CB8AC3E}">
        <p14:creationId xmlns:p14="http://schemas.microsoft.com/office/powerpoint/2010/main" val="3614995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3889" y="1600199"/>
            <a:ext cx="8287972" cy="4927349"/>
          </a:xfrm>
        </p:spPr>
        <p:txBody>
          <a:bodyPr>
            <a:normAutofit fontScale="62500" lnSpcReduction="20000"/>
          </a:bodyPr>
          <a:lstStyle/>
          <a:p>
            <a:endParaRPr lang="en-US" dirty="0">
              <a:solidFill>
                <a:schemeClr val="tx1"/>
              </a:solidFill>
            </a:endParaRPr>
          </a:p>
          <a:p>
            <a:pPr marL="0" indent="0">
              <a:buNone/>
            </a:pPr>
            <a:endParaRPr lang="en-US" sz="3300" dirty="0">
              <a:solidFill>
                <a:schemeClr val="tx1"/>
              </a:solidFill>
            </a:endParaRPr>
          </a:p>
          <a:p>
            <a:pPr>
              <a:buFont typeface="Arial" panose="020B0604020202020204" pitchFamily="34" charset="0"/>
              <a:buChar char="•"/>
            </a:pPr>
            <a:r>
              <a:rPr lang="en-US" sz="3300" dirty="0">
                <a:solidFill>
                  <a:schemeClr val="tx1"/>
                </a:solidFill>
              </a:rPr>
              <a:t>Since the Workday Implementation</a:t>
            </a:r>
          </a:p>
          <a:p>
            <a:pPr marL="0" indent="0">
              <a:buNone/>
            </a:pPr>
            <a:endParaRPr lang="en-US" sz="3300" dirty="0">
              <a:solidFill>
                <a:schemeClr val="tx1"/>
              </a:solidFill>
            </a:endParaRPr>
          </a:p>
          <a:p>
            <a:pPr lvl="1">
              <a:buFont typeface="Wingdings" panose="05000000000000000000" pitchFamily="2" charset="2"/>
              <a:buChar char="Ø"/>
            </a:pPr>
            <a:r>
              <a:rPr lang="en-US" sz="3300" dirty="0">
                <a:solidFill>
                  <a:schemeClr val="tx1"/>
                </a:solidFill>
              </a:rPr>
              <a:t>Departments are no longer departments in Archibus.</a:t>
            </a:r>
          </a:p>
          <a:p>
            <a:pPr lvl="1">
              <a:buFont typeface="Wingdings" panose="05000000000000000000" pitchFamily="2" charset="2"/>
              <a:buChar char="Ø"/>
            </a:pPr>
            <a:r>
              <a:rPr lang="en-US" sz="3300" dirty="0">
                <a:solidFill>
                  <a:schemeClr val="tx1"/>
                </a:solidFill>
              </a:rPr>
              <a:t>Space was converted from a department number to a Cost Center Hierarchy Value (CCH).</a:t>
            </a:r>
          </a:p>
          <a:p>
            <a:pPr lvl="1">
              <a:buFont typeface="Wingdings" panose="05000000000000000000" pitchFamily="2" charset="2"/>
              <a:buChar char="Ø"/>
            </a:pPr>
            <a:r>
              <a:rPr lang="en-US" sz="3300" dirty="0">
                <a:solidFill>
                  <a:schemeClr val="tx1"/>
                </a:solidFill>
              </a:rPr>
              <a:t>Business Managers and Department Heads chose what hierarchy level to report space.  </a:t>
            </a:r>
          </a:p>
          <a:p>
            <a:pPr lvl="1">
              <a:buFont typeface="Wingdings" panose="05000000000000000000" pitchFamily="2" charset="2"/>
              <a:buChar char="Ø"/>
            </a:pPr>
            <a:r>
              <a:rPr lang="en-US" sz="3300" dirty="0">
                <a:solidFill>
                  <a:schemeClr val="tx1"/>
                </a:solidFill>
              </a:rPr>
              <a:t>Which CCH level space can be assigned to in </a:t>
            </a:r>
            <a:r>
              <a:rPr lang="en-US" sz="3300" dirty="0" err="1">
                <a:solidFill>
                  <a:schemeClr val="tx1"/>
                </a:solidFill>
              </a:rPr>
              <a:t>ManageSpace</a:t>
            </a:r>
            <a:r>
              <a:rPr lang="en-US" sz="3300" dirty="0">
                <a:solidFill>
                  <a:schemeClr val="tx1"/>
                </a:solidFill>
              </a:rPr>
              <a:t> is determined by the CCHRU level in Workday</a:t>
            </a:r>
          </a:p>
          <a:p>
            <a:pPr marL="457200" lvl="1" indent="0">
              <a:buNone/>
            </a:pPr>
            <a:endParaRPr lang="en-US" dirty="0">
              <a:solidFill>
                <a:schemeClr val="tx1"/>
              </a:solidFill>
            </a:endParaRPr>
          </a:p>
          <a:p>
            <a:pPr marL="457200" lvl="1" indent="0">
              <a:buNone/>
            </a:pPr>
            <a:endParaRPr lang="en-US" dirty="0">
              <a:solidFill>
                <a:schemeClr val="tx1"/>
              </a:solidFill>
            </a:endParaRPr>
          </a:p>
          <a:p>
            <a:pPr marL="457200" lvl="1" indent="0">
              <a:buNone/>
            </a:pPr>
            <a:endParaRPr lang="en-US" dirty="0">
              <a:solidFill>
                <a:schemeClr val="tx1"/>
              </a:solidFill>
            </a:endParaRPr>
          </a:p>
          <a:p>
            <a:pPr marL="457200" lvl="1" indent="0">
              <a:buNone/>
            </a:pPr>
            <a:endParaRPr lang="en-US" dirty="0">
              <a:solidFill>
                <a:schemeClr val="tx1"/>
              </a:solidFill>
            </a:endParaRPr>
          </a:p>
          <a:p>
            <a:pPr marL="457200" lvl="1" indent="0">
              <a:buNone/>
            </a:pPr>
            <a:endParaRPr lang="en-US" dirty="0">
              <a:solidFill>
                <a:schemeClr val="tx1"/>
              </a:solidFill>
            </a:endParaRPr>
          </a:p>
          <a:p>
            <a:pPr marL="914400" lvl="2" indent="0">
              <a:buNone/>
            </a:pPr>
            <a:r>
              <a:rPr lang="en-US" dirty="0">
                <a:solidFill>
                  <a:schemeClr val="tx1"/>
                </a:solidFill>
              </a:rPr>
              <a:t> </a:t>
            </a:r>
          </a:p>
        </p:txBody>
      </p:sp>
      <p:sp>
        <p:nvSpPr>
          <p:cNvPr id="3" name="Title 2"/>
          <p:cNvSpPr>
            <a:spLocks noGrp="1"/>
          </p:cNvSpPr>
          <p:nvPr>
            <p:ph type="title"/>
          </p:nvPr>
        </p:nvSpPr>
        <p:spPr/>
        <p:txBody>
          <a:bodyPr/>
          <a:lstStyle/>
          <a:p>
            <a:r>
              <a:rPr lang="en-US" dirty="0">
                <a:solidFill>
                  <a:schemeClr val="tx1"/>
                </a:solidFill>
              </a:rPr>
              <a:t>Workday CCHRU</a:t>
            </a:r>
          </a:p>
        </p:txBody>
      </p:sp>
      <p:sp>
        <p:nvSpPr>
          <p:cNvPr id="6" name="TextBox 5"/>
          <p:cNvSpPr txBox="1"/>
          <p:nvPr/>
        </p:nvSpPr>
        <p:spPr>
          <a:xfrm>
            <a:off x="8555525" y="6246891"/>
            <a:ext cx="316871" cy="369332"/>
          </a:xfrm>
          <a:prstGeom prst="rect">
            <a:avLst/>
          </a:prstGeom>
          <a:noFill/>
        </p:spPr>
        <p:txBody>
          <a:bodyPr wrap="square" rtlCol="0">
            <a:spAutoFit/>
          </a:bodyPr>
          <a:lstStyle/>
          <a:p>
            <a:r>
              <a:rPr lang="en-US" dirty="0"/>
              <a:t>1</a:t>
            </a:r>
          </a:p>
        </p:txBody>
      </p:sp>
    </p:spTree>
    <p:extLst>
      <p:ext uri="{BB962C8B-B14F-4D97-AF65-F5344CB8AC3E}">
        <p14:creationId xmlns:p14="http://schemas.microsoft.com/office/powerpoint/2010/main" val="263705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1"/>
                </a:solidFill>
              </a:rPr>
              <a:t>CCHRU</a:t>
            </a:r>
          </a:p>
        </p:txBody>
      </p:sp>
      <p:sp>
        <p:nvSpPr>
          <p:cNvPr id="17" name="TextBox 16"/>
          <p:cNvSpPr txBox="1"/>
          <p:nvPr/>
        </p:nvSpPr>
        <p:spPr>
          <a:xfrm>
            <a:off x="581262" y="1395987"/>
            <a:ext cx="3152537" cy="1200329"/>
          </a:xfrm>
          <a:prstGeom prst="rect">
            <a:avLst/>
          </a:prstGeom>
          <a:noFill/>
          <a:ln>
            <a:solidFill>
              <a:srgbClr val="A51417"/>
            </a:solidFill>
          </a:ln>
        </p:spPr>
        <p:txBody>
          <a:bodyPr wrap="square" rtlCol="0">
            <a:spAutoFit/>
          </a:bodyPr>
          <a:lstStyle/>
          <a:p>
            <a:r>
              <a:rPr lang="en-US" dirty="0"/>
              <a:t>Lowest level space is reported.  This could be at the cost center level or a hierarchy level. </a:t>
            </a:r>
          </a:p>
        </p:txBody>
      </p:sp>
      <p:pic>
        <p:nvPicPr>
          <p:cNvPr id="21" name="Picture 20"/>
          <p:cNvPicPr>
            <a:picLocks noChangeAspect="1"/>
          </p:cNvPicPr>
          <p:nvPr/>
        </p:nvPicPr>
        <p:blipFill>
          <a:blip r:embed="rId2"/>
          <a:stretch>
            <a:fillRect/>
          </a:stretch>
        </p:blipFill>
        <p:spPr>
          <a:xfrm>
            <a:off x="467202" y="3009901"/>
            <a:ext cx="8258175" cy="2305050"/>
          </a:xfrm>
          <a:prstGeom prst="rect">
            <a:avLst/>
          </a:prstGeom>
        </p:spPr>
      </p:pic>
      <p:sp>
        <p:nvSpPr>
          <p:cNvPr id="5" name="Oval 4"/>
          <p:cNvSpPr/>
          <p:nvPr/>
        </p:nvSpPr>
        <p:spPr>
          <a:xfrm>
            <a:off x="700803" y="3535363"/>
            <a:ext cx="1094898" cy="400050"/>
          </a:xfrm>
          <a:prstGeom prst="ellipse">
            <a:avLst/>
          </a:prstGeom>
          <a:noFill/>
          <a:ln>
            <a:solidFill>
              <a:srgbClr val="C4103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Arrow Connector 18"/>
          <p:cNvCxnSpPr>
            <a:stCxn id="17" idx="2"/>
          </p:cNvCxnSpPr>
          <p:nvPr/>
        </p:nvCxnSpPr>
        <p:spPr>
          <a:xfrm flipH="1">
            <a:off x="1248252" y="2596316"/>
            <a:ext cx="909279" cy="1038265"/>
          </a:xfrm>
          <a:prstGeom prst="straightConnector1">
            <a:avLst/>
          </a:prstGeom>
          <a:ln>
            <a:solidFill>
              <a:srgbClr val="A51417"/>
            </a:solidFill>
            <a:tailEnd type="triangle"/>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914900" y="1719262"/>
            <a:ext cx="3162300" cy="1200329"/>
          </a:xfrm>
          <a:prstGeom prst="rect">
            <a:avLst/>
          </a:prstGeom>
          <a:noFill/>
          <a:ln>
            <a:solidFill>
              <a:srgbClr val="A51417"/>
            </a:solidFill>
          </a:ln>
        </p:spPr>
        <p:txBody>
          <a:bodyPr wrap="square" rtlCol="0">
            <a:spAutoFit/>
          </a:bodyPr>
          <a:lstStyle/>
          <a:p>
            <a:r>
              <a:rPr lang="en-US" dirty="0"/>
              <a:t>Highest level space rolls up too.  This could also be at the cost center level or hierarchy level.</a:t>
            </a:r>
          </a:p>
        </p:txBody>
      </p:sp>
      <p:cxnSp>
        <p:nvCxnSpPr>
          <p:cNvPr id="27" name="Straight Arrow Connector 26"/>
          <p:cNvCxnSpPr/>
          <p:nvPr/>
        </p:nvCxnSpPr>
        <p:spPr>
          <a:xfrm flipH="1">
            <a:off x="5010150" y="3009901"/>
            <a:ext cx="876300" cy="1038224"/>
          </a:xfrm>
          <a:prstGeom prst="straightConnector1">
            <a:avLst/>
          </a:prstGeom>
          <a:ln>
            <a:solidFill>
              <a:srgbClr val="A51417"/>
            </a:solidFill>
            <a:tailEnd type="triangle"/>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467202" y="5514975"/>
            <a:ext cx="8258175" cy="923330"/>
          </a:xfrm>
          <a:prstGeom prst="rect">
            <a:avLst/>
          </a:prstGeom>
          <a:noFill/>
        </p:spPr>
        <p:txBody>
          <a:bodyPr wrap="square" rtlCol="0">
            <a:spAutoFit/>
          </a:bodyPr>
          <a:lstStyle/>
          <a:p>
            <a:r>
              <a:rPr lang="en-US" dirty="0"/>
              <a:t>In this example, all 3 of the CCH Rollups live under CH00007.  In the past, the Main CCH would have been 001600 and the CCH Rollup would have been the individual department numbers. (001660)</a:t>
            </a:r>
          </a:p>
        </p:txBody>
      </p:sp>
      <p:sp>
        <p:nvSpPr>
          <p:cNvPr id="2" name="TextBox 1"/>
          <p:cNvSpPr txBox="1"/>
          <p:nvPr/>
        </p:nvSpPr>
        <p:spPr>
          <a:xfrm>
            <a:off x="8553361" y="6338717"/>
            <a:ext cx="344032"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240880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1"/>
                </a:solidFill>
              </a:rPr>
              <a:t>Planning vs Annual Survey</a:t>
            </a:r>
          </a:p>
        </p:txBody>
      </p:sp>
      <p:sp>
        <p:nvSpPr>
          <p:cNvPr id="5" name="Content Placeholder 4"/>
          <p:cNvSpPr>
            <a:spLocks noGrp="1"/>
          </p:cNvSpPr>
          <p:nvPr>
            <p:ph idx="1"/>
          </p:nvPr>
        </p:nvSpPr>
        <p:spPr/>
        <p:txBody>
          <a:bodyPr>
            <a:normAutofit fontScale="92500" lnSpcReduction="20000"/>
          </a:bodyPr>
          <a:lstStyle/>
          <a:p>
            <a:pPr>
              <a:buFont typeface="Arial" panose="020B0604020202020204" pitchFamily="34" charset="0"/>
              <a:buChar char="•"/>
            </a:pPr>
            <a:r>
              <a:rPr lang="en-US" b="1" dirty="0">
                <a:solidFill>
                  <a:srgbClr val="A51417"/>
                </a:solidFill>
              </a:rPr>
              <a:t>Planning Survey Cycle Goals:</a:t>
            </a:r>
          </a:p>
          <a:p>
            <a:pPr lvl="1">
              <a:buFont typeface="Arial" panose="020B0604020202020204" pitchFamily="34" charset="0"/>
              <a:buChar char="•"/>
            </a:pPr>
            <a:r>
              <a:rPr lang="en-US" dirty="0">
                <a:solidFill>
                  <a:schemeClr val="tx1"/>
                </a:solidFill>
              </a:rPr>
              <a:t>Confirm and Update Room Splits (Responsible Party, Department, Recharge Center, % of Space)</a:t>
            </a:r>
          </a:p>
          <a:p>
            <a:pPr lvl="1">
              <a:buFont typeface="Arial" panose="020B0604020202020204" pitchFamily="34" charset="0"/>
              <a:buChar char="•"/>
            </a:pPr>
            <a:r>
              <a:rPr lang="en-US" dirty="0">
                <a:solidFill>
                  <a:schemeClr val="tx1"/>
                </a:solidFill>
              </a:rPr>
              <a:t>Request Room Updates</a:t>
            </a:r>
          </a:p>
          <a:p>
            <a:pPr lvl="1">
              <a:buFont typeface="Arial" panose="020B0604020202020204" pitchFamily="34" charset="0"/>
              <a:buChar char="•"/>
            </a:pPr>
            <a:r>
              <a:rPr lang="en-US" dirty="0">
                <a:solidFill>
                  <a:schemeClr val="tx1"/>
                </a:solidFill>
              </a:rPr>
              <a:t>Use Effective Dates</a:t>
            </a:r>
          </a:p>
          <a:p>
            <a:pPr lvl="1">
              <a:buFont typeface="Arial" panose="020B0604020202020204" pitchFamily="34" charset="0"/>
              <a:buChar char="•"/>
            </a:pPr>
            <a:r>
              <a:rPr lang="en-US" dirty="0">
                <a:solidFill>
                  <a:schemeClr val="tx1"/>
                </a:solidFill>
              </a:rPr>
              <a:t>Confirm </a:t>
            </a:r>
            <a:r>
              <a:rPr lang="en-US" dirty="0" err="1">
                <a:solidFill>
                  <a:schemeClr val="tx1"/>
                </a:solidFill>
              </a:rPr>
              <a:t>Responisble</a:t>
            </a:r>
            <a:r>
              <a:rPr lang="en-US" dirty="0">
                <a:solidFill>
                  <a:schemeClr val="tx1"/>
                </a:solidFill>
              </a:rPr>
              <a:t> Party (PI/PO)</a:t>
            </a:r>
          </a:p>
          <a:p>
            <a:pPr lvl="1">
              <a:buFont typeface="Arial" panose="020B0604020202020204" pitchFamily="34" charset="0"/>
              <a:buChar char="•"/>
            </a:pPr>
            <a:r>
              <a:rPr lang="en-US" u="sng" dirty="0">
                <a:solidFill>
                  <a:schemeClr val="tx1"/>
                </a:solidFill>
              </a:rPr>
              <a:t>Create</a:t>
            </a:r>
            <a:r>
              <a:rPr lang="en-US" dirty="0">
                <a:solidFill>
                  <a:schemeClr val="tx1"/>
                </a:solidFill>
              </a:rPr>
              <a:t> Service-Benefiting Room Relationships</a:t>
            </a:r>
          </a:p>
          <a:p>
            <a:pPr lvl="1">
              <a:buFont typeface="Arial" panose="020B0604020202020204" pitchFamily="34" charset="0"/>
              <a:buChar char="•"/>
            </a:pPr>
            <a:endParaRPr lang="en-US" dirty="0"/>
          </a:p>
          <a:p>
            <a:pPr lvl="1">
              <a:buFont typeface="Arial" panose="020B0604020202020204" pitchFamily="34" charset="0"/>
              <a:buChar char="•"/>
            </a:pPr>
            <a:r>
              <a:rPr lang="en-US" dirty="0">
                <a:solidFill>
                  <a:schemeClr val="tx1"/>
                </a:solidFill>
              </a:rPr>
              <a:t>Planning Survey data is ‘Annualized’ by the system and becomes the initial Annual Survey data</a:t>
            </a:r>
          </a:p>
          <a:p>
            <a:pPr lvl="1">
              <a:buFont typeface="Arial" panose="020B0604020202020204" pitchFamily="34" charset="0"/>
              <a:buChar char="•"/>
            </a:pPr>
            <a:endParaRPr lang="en-US" dirty="0"/>
          </a:p>
          <a:p>
            <a:r>
              <a:rPr lang="en-US" b="1" dirty="0">
                <a:solidFill>
                  <a:srgbClr val="A51417"/>
                </a:solidFill>
              </a:rPr>
              <a:t>Annual Survey Cycle Goal:</a:t>
            </a:r>
          </a:p>
          <a:p>
            <a:pPr lvl="1">
              <a:buFont typeface="Arial" panose="020B0604020202020204" pitchFamily="34" charset="0"/>
              <a:buChar char="•"/>
            </a:pPr>
            <a:r>
              <a:rPr lang="en-US" dirty="0">
                <a:solidFill>
                  <a:schemeClr val="tx1"/>
                </a:solidFill>
              </a:rPr>
              <a:t>“Functionalize” how the space was used during the </a:t>
            </a:r>
            <a:r>
              <a:rPr lang="en-US" i="1" dirty="0">
                <a:solidFill>
                  <a:schemeClr val="tx1"/>
                </a:solidFill>
              </a:rPr>
              <a:t>Fiscal year </a:t>
            </a:r>
            <a:r>
              <a:rPr lang="en-US" dirty="0">
                <a:solidFill>
                  <a:schemeClr val="tx1"/>
                </a:solidFill>
              </a:rPr>
              <a:t>by assigning Space Function Codes to room splits</a:t>
            </a:r>
          </a:p>
          <a:p>
            <a:pPr marL="0" indent="0">
              <a:buNone/>
            </a:pPr>
            <a:endParaRPr lang="en-US" dirty="0">
              <a:solidFill>
                <a:schemeClr val="tx1"/>
              </a:solidFill>
            </a:endParaRPr>
          </a:p>
        </p:txBody>
      </p:sp>
      <p:sp>
        <p:nvSpPr>
          <p:cNvPr id="7" name="TextBox 6"/>
          <p:cNvSpPr txBox="1"/>
          <p:nvPr/>
        </p:nvSpPr>
        <p:spPr>
          <a:xfrm>
            <a:off x="8636000" y="6337537"/>
            <a:ext cx="334978" cy="369332"/>
          </a:xfrm>
          <a:prstGeom prst="rect">
            <a:avLst/>
          </a:prstGeom>
          <a:noFill/>
        </p:spPr>
        <p:txBody>
          <a:bodyPr wrap="square" rtlCol="0">
            <a:spAutoFit/>
          </a:bodyPr>
          <a:lstStyle/>
          <a:p>
            <a:r>
              <a:rPr lang="en-US" dirty="0"/>
              <a:t>8</a:t>
            </a:r>
          </a:p>
        </p:txBody>
      </p:sp>
    </p:spTree>
    <p:extLst>
      <p:ext uri="{BB962C8B-B14F-4D97-AF65-F5344CB8AC3E}">
        <p14:creationId xmlns:p14="http://schemas.microsoft.com/office/powerpoint/2010/main" val="60232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a:t>FY 2024 Space Survey </a:t>
            </a:r>
            <a:br>
              <a:rPr lang="en-US" dirty="0"/>
            </a:br>
            <a:br>
              <a:rPr lang="en-US" dirty="0"/>
            </a:br>
            <a:r>
              <a:rPr lang="en-US" dirty="0"/>
              <a:t>How to Perform Your Portion of the Survey </a:t>
            </a:r>
            <a:br>
              <a:rPr lang="en-US" dirty="0"/>
            </a:br>
            <a:r>
              <a:rPr lang="en-US" dirty="0"/>
              <a:t>	</a:t>
            </a:r>
          </a:p>
        </p:txBody>
      </p:sp>
    </p:spTree>
    <p:extLst>
      <p:ext uri="{BB962C8B-B14F-4D97-AF65-F5344CB8AC3E}">
        <p14:creationId xmlns:p14="http://schemas.microsoft.com/office/powerpoint/2010/main" val="1016345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1"/>
                </a:solidFill>
              </a:rPr>
              <a:t>Planning Survey - How to Start?</a:t>
            </a:r>
          </a:p>
        </p:txBody>
      </p:sp>
      <p:sp>
        <p:nvSpPr>
          <p:cNvPr id="5" name="Content Placeholder 4"/>
          <p:cNvSpPr>
            <a:spLocks noGrp="1"/>
          </p:cNvSpPr>
          <p:nvPr>
            <p:ph idx="1"/>
          </p:nvPr>
        </p:nvSpPr>
        <p:spPr>
          <a:xfrm>
            <a:off x="493889" y="1262270"/>
            <a:ext cx="8142111" cy="5115952"/>
          </a:xfrm>
        </p:spPr>
        <p:txBody>
          <a:bodyPr>
            <a:normAutofit/>
          </a:bodyPr>
          <a:lstStyle/>
          <a:p>
            <a:pPr>
              <a:buFont typeface="Arial" panose="020B0604020202020204" pitchFamily="34" charset="0"/>
              <a:buChar char="•"/>
            </a:pPr>
            <a:r>
              <a:rPr lang="en-US" sz="2600" dirty="0">
                <a:solidFill>
                  <a:schemeClr val="tx1"/>
                </a:solidFill>
              </a:rPr>
              <a:t>If possible, walk your space with a floor plan from OSIS. </a:t>
            </a:r>
          </a:p>
          <a:p>
            <a:pPr>
              <a:buFont typeface="Arial" panose="020B0604020202020204" pitchFamily="34" charset="0"/>
              <a:buChar char="•"/>
            </a:pPr>
            <a:endParaRPr lang="en-US" sz="2600" dirty="0">
              <a:solidFill>
                <a:schemeClr val="tx1"/>
              </a:solidFill>
            </a:endParaRPr>
          </a:p>
          <a:p>
            <a:pPr>
              <a:buFont typeface="Arial" panose="020B0604020202020204" pitchFamily="34" charset="0"/>
              <a:buChar char="•"/>
            </a:pPr>
            <a:r>
              <a:rPr lang="en-US" sz="2600" dirty="0">
                <a:solidFill>
                  <a:schemeClr val="tx1"/>
                </a:solidFill>
              </a:rPr>
              <a:t>Review the Room inventory and Space Utilization reports</a:t>
            </a:r>
          </a:p>
          <a:p>
            <a:pPr>
              <a:buFont typeface="Arial" panose="020B0604020202020204" pitchFamily="34" charset="0"/>
              <a:buChar char="•"/>
            </a:pPr>
            <a:endParaRPr lang="en-US" sz="2600" dirty="0">
              <a:solidFill>
                <a:schemeClr val="tx1"/>
              </a:solidFill>
            </a:endParaRPr>
          </a:p>
          <a:p>
            <a:pPr>
              <a:buFont typeface="Arial" panose="020B0604020202020204" pitchFamily="34" charset="0"/>
              <a:buChar char="•"/>
            </a:pPr>
            <a:r>
              <a:rPr lang="en-US" sz="2600" dirty="0">
                <a:solidFill>
                  <a:schemeClr val="tx1"/>
                </a:solidFill>
              </a:rPr>
              <a:t>Confirm Room number, Department (Occupant and Assignee), Room Type, Square Footage</a:t>
            </a:r>
          </a:p>
          <a:p>
            <a:pPr>
              <a:buFont typeface="Arial" panose="020B0604020202020204" pitchFamily="34" charset="0"/>
              <a:buChar char="•"/>
            </a:pPr>
            <a:endParaRPr lang="en-US" sz="2600" dirty="0">
              <a:solidFill>
                <a:schemeClr val="tx1"/>
              </a:solidFill>
            </a:endParaRPr>
          </a:p>
          <a:p>
            <a:pPr>
              <a:buFont typeface="Arial" panose="020B0604020202020204" pitchFamily="34" charset="0"/>
              <a:buChar char="•"/>
            </a:pPr>
            <a:r>
              <a:rPr lang="en-US" sz="2600" dirty="0">
                <a:solidFill>
                  <a:schemeClr val="tx1"/>
                </a:solidFill>
              </a:rPr>
              <a:t>Confirm Responsible Party (PI/PO) </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7" name="TextBox 6"/>
          <p:cNvSpPr txBox="1"/>
          <p:nvPr/>
        </p:nvSpPr>
        <p:spPr>
          <a:xfrm>
            <a:off x="8519311" y="6337537"/>
            <a:ext cx="451667" cy="307777"/>
          </a:xfrm>
          <a:prstGeom prst="rect">
            <a:avLst/>
          </a:prstGeom>
          <a:noFill/>
        </p:spPr>
        <p:txBody>
          <a:bodyPr wrap="square" rtlCol="0">
            <a:spAutoFit/>
          </a:bodyPr>
          <a:lstStyle/>
          <a:p>
            <a:r>
              <a:rPr lang="en-US" sz="1400" dirty="0"/>
              <a:t>10</a:t>
            </a:r>
          </a:p>
        </p:txBody>
      </p:sp>
    </p:spTree>
    <p:extLst>
      <p:ext uri="{BB962C8B-B14F-4D97-AF65-F5344CB8AC3E}">
        <p14:creationId xmlns:p14="http://schemas.microsoft.com/office/powerpoint/2010/main" val="667046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47DA2-C844-85E1-7EAB-2B63CFED0AEC}"/>
              </a:ext>
            </a:extLst>
          </p:cNvPr>
          <p:cNvSpPr>
            <a:spLocks noGrp="1"/>
          </p:cNvSpPr>
          <p:nvPr>
            <p:ph type="title"/>
          </p:nvPr>
        </p:nvSpPr>
        <p:spPr/>
        <p:txBody>
          <a:bodyPr/>
          <a:lstStyle/>
          <a:p>
            <a:r>
              <a:rPr lang="en-US" dirty="0"/>
              <a:t>OSIS – Floorplans and Views</a:t>
            </a:r>
          </a:p>
        </p:txBody>
      </p:sp>
      <p:sp>
        <p:nvSpPr>
          <p:cNvPr id="3" name="Content Placeholder 2">
            <a:extLst>
              <a:ext uri="{FF2B5EF4-FFF2-40B4-BE49-F238E27FC236}">
                <a16:creationId xmlns:a16="http://schemas.microsoft.com/office/drawing/2014/main" id="{F98653C4-3100-F3D6-48C1-5726BD1B925D}"/>
              </a:ext>
            </a:extLst>
          </p:cNvPr>
          <p:cNvSpPr>
            <a:spLocks noGrp="1"/>
          </p:cNvSpPr>
          <p:nvPr>
            <p:ph sz="half" idx="1"/>
          </p:nvPr>
        </p:nvSpPr>
        <p:spPr>
          <a:xfrm>
            <a:off x="457200" y="1342239"/>
            <a:ext cx="4038600" cy="4798605"/>
          </a:xfrm>
        </p:spPr>
        <p:txBody>
          <a:bodyPr/>
          <a:lstStyle/>
          <a:p>
            <a:r>
              <a:rPr lang="en-US" dirty="0"/>
              <a:t>Choose how you’d like to review the data from the Set tab. </a:t>
            </a:r>
          </a:p>
          <a:p>
            <a:pPr marL="0" indent="0">
              <a:buNone/>
            </a:pPr>
            <a:endParaRPr lang="en-US" dirty="0"/>
          </a:p>
        </p:txBody>
      </p:sp>
      <p:sp>
        <p:nvSpPr>
          <p:cNvPr id="4" name="Content Placeholder 3">
            <a:extLst>
              <a:ext uri="{FF2B5EF4-FFF2-40B4-BE49-F238E27FC236}">
                <a16:creationId xmlns:a16="http://schemas.microsoft.com/office/drawing/2014/main" id="{C030CCFF-B587-3814-F771-1D676B699084}"/>
              </a:ext>
            </a:extLst>
          </p:cNvPr>
          <p:cNvSpPr>
            <a:spLocks noGrp="1"/>
          </p:cNvSpPr>
          <p:nvPr>
            <p:ph sz="half" idx="2"/>
          </p:nvPr>
        </p:nvSpPr>
        <p:spPr>
          <a:xfrm>
            <a:off x="4648200" y="1417638"/>
            <a:ext cx="4038600" cy="4708525"/>
          </a:xfrm>
        </p:spPr>
        <p:txBody>
          <a:bodyPr/>
          <a:lstStyle/>
          <a:p>
            <a:r>
              <a:rPr lang="en-US" dirty="0"/>
              <a:t>Review by Room Type</a:t>
            </a:r>
          </a:p>
        </p:txBody>
      </p:sp>
      <p:pic>
        <p:nvPicPr>
          <p:cNvPr id="5" name="Picture 4">
            <a:extLst>
              <a:ext uri="{FF2B5EF4-FFF2-40B4-BE49-F238E27FC236}">
                <a16:creationId xmlns:a16="http://schemas.microsoft.com/office/drawing/2014/main" id="{305C562E-352C-EEB0-1BEB-91C7090E1F9C}"/>
              </a:ext>
            </a:extLst>
          </p:cNvPr>
          <p:cNvPicPr>
            <a:picLocks noChangeAspect="1"/>
          </p:cNvPicPr>
          <p:nvPr/>
        </p:nvPicPr>
        <p:blipFill>
          <a:blip r:embed="rId2"/>
          <a:stretch>
            <a:fillRect/>
          </a:stretch>
        </p:blipFill>
        <p:spPr>
          <a:xfrm>
            <a:off x="4439251" y="2895148"/>
            <a:ext cx="4247549" cy="3461751"/>
          </a:xfrm>
          <a:prstGeom prst="rect">
            <a:avLst/>
          </a:prstGeom>
          <a:noFill/>
        </p:spPr>
      </p:pic>
      <p:pic>
        <p:nvPicPr>
          <p:cNvPr id="9" name="Picture 8">
            <a:extLst>
              <a:ext uri="{FF2B5EF4-FFF2-40B4-BE49-F238E27FC236}">
                <a16:creationId xmlns:a16="http://schemas.microsoft.com/office/drawing/2014/main" id="{D917BC67-359D-AC9D-4C0D-8E65000A832E}"/>
              </a:ext>
            </a:extLst>
          </p:cNvPr>
          <p:cNvPicPr>
            <a:picLocks noChangeAspect="1"/>
          </p:cNvPicPr>
          <p:nvPr/>
        </p:nvPicPr>
        <p:blipFill>
          <a:blip r:embed="rId3"/>
          <a:stretch>
            <a:fillRect/>
          </a:stretch>
        </p:blipFill>
        <p:spPr>
          <a:xfrm>
            <a:off x="1119639" y="2985474"/>
            <a:ext cx="2231775" cy="3281101"/>
          </a:xfrm>
          <a:prstGeom prst="rect">
            <a:avLst/>
          </a:prstGeom>
        </p:spPr>
      </p:pic>
    </p:spTree>
    <p:extLst>
      <p:ext uri="{BB962C8B-B14F-4D97-AF65-F5344CB8AC3E}">
        <p14:creationId xmlns:p14="http://schemas.microsoft.com/office/powerpoint/2010/main" val="4054219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4D8DA-496E-2D76-033E-D96D45EE3390}"/>
              </a:ext>
            </a:extLst>
          </p:cNvPr>
          <p:cNvSpPr>
            <a:spLocks noGrp="1"/>
          </p:cNvSpPr>
          <p:nvPr>
            <p:ph type="title"/>
          </p:nvPr>
        </p:nvSpPr>
        <p:spPr/>
        <p:txBody>
          <a:bodyPr/>
          <a:lstStyle/>
          <a:p>
            <a:r>
              <a:rPr lang="en-US" dirty="0"/>
              <a:t>OSIS – Floorplans and Views </a:t>
            </a:r>
          </a:p>
        </p:txBody>
      </p:sp>
      <p:sp>
        <p:nvSpPr>
          <p:cNvPr id="3" name="Content Placeholder 2">
            <a:extLst>
              <a:ext uri="{FF2B5EF4-FFF2-40B4-BE49-F238E27FC236}">
                <a16:creationId xmlns:a16="http://schemas.microsoft.com/office/drawing/2014/main" id="{F73901A1-900C-B2F9-2EA8-1BB8B69E40D3}"/>
              </a:ext>
            </a:extLst>
          </p:cNvPr>
          <p:cNvSpPr>
            <a:spLocks noGrp="1"/>
          </p:cNvSpPr>
          <p:nvPr>
            <p:ph sz="half" idx="1"/>
          </p:nvPr>
        </p:nvSpPr>
        <p:spPr/>
        <p:txBody>
          <a:bodyPr/>
          <a:lstStyle/>
          <a:p>
            <a:r>
              <a:rPr lang="en-US" dirty="0"/>
              <a:t>Review by Assignee Department </a:t>
            </a:r>
          </a:p>
          <a:p>
            <a:endParaRPr lang="en-US" dirty="0"/>
          </a:p>
        </p:txBody>
      </p:sp>
      <p:sp>
        <p:nvSpPr>
          <p:cNvPr id="4" name="Content Placeholder 3">
            <a:extLst>
              <a:ext uri="{FF2B5EF4-FFF2-40B4-BE49-F238E27FC236}">
                <a16:creationId xmlns:a16="http://schemas.microsoft.com/office/drawing/2014/main" id="{40E6A357-FEC3-7F05-8F75-94E41A364416}"/>
              </a:ext>
            </a:extLst>
          </p:cNvPr>
          <p:cNvSpPr>
            <a:spLocks noGrp="1"/>
          </p:cNvSpPr>
          <p:nvPr>
            <p:ph sz="half" idx="2"/>
          </p:nvPr>
        </p:nvSpPr>
        <p:spPr/>
        <p:txBody>
          <a:bodyPr/>
          <a:lstStyle/>
          <a:p>
            <a:r>
              <a:rPr lang="en-US" dirty="0"/>
              <a:t>Review by Occupant Department </a:t>
            </a:r>
          </a:p>
        </p:txBody>
      </p:sp>
      <p:pic>
        <p:nvPicPr>
          <p:cNvPr id="5" name="Picture 4">
            <a:extLst>
              <a:ext uri="{FF2B5EF4-FFF2-40B4-BE49-F238E27FC236}">
                <a16:creationId xmlns:a16="http://schemas.microsoft.com/office/drawing/2014/main" id="{E7A2931C-3A0B-CED9-3D5C-CB4E28329B38}"/>
              </a:ext>
            </a:extLst>
          </p:cNvPr>
          <p:cNvPicPr>
            <a:picLocks noChangeAspect="1"/>
          </p:cNvPicPr>
          <p:nvPr/>
        </p:nvPicPr>
        <p:blipFill rotWithShape="1">
          <a:blip r:embed="rId2"/>
          <a:srcRect l="8727" t="12816"/>
          <a:stretch/>
        </p:blipFill>
        <p:spPr>
          <a:xfrm>
            <a:off x="467202" y="2640910"/>
            <a:ext cx="4072084" cy="3034832"/>
          </a:xfrm>
          <a:prstGeom prst="rect">
            <a:avLst/>
          </a:prstGeom>
        </p:spPr>
      </p:pic>
      <p:pic>
        <p:nvPicPr>
          <p:cNvPr id="7" name="Picture 6">
            <a:extLst>
              <a:ext uri="{FF2B5EF4-FFF2-40B4-BE49-F238E27FC236}">
                <a16:creationId xmlns:a16="http://schemas.microsoft.com/office/drawing/2014/main" id="{328E1D74-0984-5B43-ED44-20348CCE05E3}"/>
              </a:ext>
            </a:extLst>
          </p:cNvPr>
          <p:cNvPicPr>
            <a:picLocks noChangeAspect="1"/>
          </p:cNvPicPr>
          <p:nvPr/>
        </p:nvPicPr>
        <p:blipFill>
          <a:blip r:embed="rId3"/>
          <a:stretch>
            <a:fillRect/>
          </a:stretch>
        </p:blipFill>
        <p:spPr>
          <a:xfrm>
            <a:off x="4781513" y="2640910"/>
            <a:ext cx="3905287" cy="3034832"/>
          </a:xfrm>
          <a:prstGeom prst="rect">
            <a:avLst/>
          </a:prstGeom>
        </p:spPr>
      </p:pic>
    </p:spTree>
    <p:extLst>
      <p:ext uri="{BB962C8B-B14F-4D97-AF65-F5344CB8AC3E}">
        <p14:creationId xmlns:p14="http://schemas.microsoft.com/office/powerpoint/2010/main" val="2292661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3B13E-0A8E-89CA-82CC-93F9E06DC8BE}"/>
              </a:ext>
            </a:extLst>
          </p:cNvPr>
          <p:cNvSpPr>
            <a:spLocks noGrp="1"/>
          </p:cNvSpPr>
          <p:nvPr>
            <p:ph type="title"/>
          </p:nvPr>
        </p:nvSpPr>
        <p:spPr/>
        <p:txBody>
          <a:bodyPr/>
          <a:lstStyle/>
          <a:p>
            <a:r>
              <a:rPr lang="en-US" dirty="0"/>
              <a:t>OSIS – Room/Room Split Info</a:t>
            </a:r>
          </a:p>
        </p:txBody>
      </p:sp>
      <p:sp>
        <p:nvSpPr>
          <p:cNvPr id="3" name="Content Placeholder 2">
            <a:extLst>
              <a:ext uri="{FF2B5EF4-FFF2-40B4-BE49-F238E27FC236}">
                <a16:creationId xmlns:a16="http://schemas.microsoft.com/office/drawing/2014/main" id="{053BC0A8-3ED9-DC9F-A16F-04B875AEDBFC}"/>
              </a:ext>
            </a:extLst>
          </p:cNvPr>
          <p:cNvSpPr>
            <a:spLocks noGrp="1"/>
          </p:cNvSpPr>
          <p:nvPr>
            <p:ph sz="half" idx="1"/>
          </p:nvPr>
        </p:nvSpPr>
        <p:spPr/>
        <p:txBody>
          <a:bodyPr/>
          <a:lstStyle/>
          <a:p>
            <a:r>
              <a:rPr lang="en-US" dirty="0"/>
              <a:t>Room Info</a:t>
            </a:r>
          </a:p>
          <a:p>
            <a:r>
              <a:rPr lang="en-US" sz="2000" dirty="0"/>
              <a:t>Selecting the Room Info view will give the most to date information of the Room. </a:t>
            </a:r>
          </a:p>
        </p:txBody>
      </p:sp>
      <p:sp>
        <p:nvSpPr>
          <p:cNvPr id="4" name="Content Placeholder 3">
            <a:extLst>
              <a:ext uri="{FF2B5EF4-FFF2-40B4-BE49-F238E27FC236}">
                <a16:creationId xmlns:a16="http://schemas.microsoft.com/office/drawing/2014/main" id="{A8B6D012-57DD-3CEE-F9EC-9758F88EE978}"/>
              </a:ext>
            </a:extLst>
          </p:cNvPr>
          <p:cNvSpPr>
            <a:spLocks noGrp="1"/>
          </p:cNvSpPr>
          <p:nvPr>
            <p:ph sz="half" idx="2"/>
          </p:nvPr>
        </p:nvSpPr>
        <p:spPr/>
        <p:txBody>
          <a:bodyPr/>
          <a:lstStyle/>
          <a:p>
            <a:r>
              <a:rPr lang="en-US" dirty="0"/>
              <a:t>Room Split Info. </a:t>
            </a:r>
          </a:p>
          <a:p>
            <a:r>
              <a:rPr lang="en-US" sz="2000" dirty="0"/>
              <a:t>Selecting the Room Split Info view will produce a list of the Department(s) Occupying the Room. </a:t>
            </a:r>
          </a:p>
        </p:txBody>
      </p:sp>
      <p:pic>
        <p:nvPicPr>
          <p:cNvPr id="6" name="Picture 5">
            <a:extLst>
              <a:ext uri="{FF2B5EF4-FFF2-40B4-BE49-F238E27FC236}">
                <a16:creationId xmlns:a16="http://schemas.microsoft.com/office/drawing/2014/main" id="{0740317E-5B3F-1861-5DA6-67519A7AD43C}"/>
              </a:ext>
            </a:extLst>
          </p:cNvPr>
          <p:cNvPicPr>
            <a:picLocks noChangeAspect="1"/>
          </p:cNvPicPr>
          <p:nvPr/>
        </p:nvPicPr>
        <p:blipFill>
          <a:blip r:embed="rId2"/>
          <a:stretch>
            <a:fillRect/>
          </a:stretch>
        </p:blipFill>
        <p:spPr>
          <a:xfrm>
            <a:off x="706288" y="3136218"/>
            <a:ext cx="2527668" cy="1655484"/>
          </a:xfrm>
          <a:prstGeom prst="rect">
            <a:avLst/>
          </a:prstGeom>
        </p:spPr>
      </p:pic>
      <p:pic>
        <p:nvPicPr>
          <p:cNvPr id="13" name="Picture 12">
            <a:extLst>
              <a:ext uri="{FF2B5EF4-FFF2-40B4-BE49-F238E27FC236}">
                <a16:creationId xmlns:a16="http://schemas.microsoft.com/office/drawing/2014/main" id="{31E3034C-892B-5390-828C-5964EB072FC2}"/>
              </a:ext>
            </a:extLst>
          </p:cNvPr>
          <p:cNvPicPr>
            <a:picLocks noChangeAspect="1"/>
          </p:cNvPicPr>
          <p:nvPr/>
        </p:nvPicPr>
        <p:blipFill>
          <a:blip r:embed="rId3"/>
          <a:stretch>
            <a:fillRect/>
          </a:stretch>
        </p:blipFill>
        <p:spPr>
          <a:xfrm>
            <a:off x="4385224" y="3609045"/>
            <a:ext cx="4468778" cy="2699261"/>
          </a:xfrm>
          <a:prstGeom prst="rect">
            <a:avLst/>
          </a:prstGeom>
        </p:spPr>
      </p:pic>
      <p:pic>
        <p:nvPicPr>
          <p:cNvPr id="8" name="Picture 7">
            <a:extLst>
              <a:ext uri="{FF2B5EF4-FFF2-40B4-BE49-F238E27FC236}">
                <a16:creationId xmlns:a16="http://schemas.microsoft.com/office/drawing/2014/main" id="{F595F377-DE35-3BBC-DC79-27F2098F867F}"/>
              </a:ext>
            </a:extLst>
          </p:cNvPr>
          <p:cNvPicPr>
            <a:picLocks noChangeAspect="1"/>
          </p:cNvPicPr>
          <p:nvPr/>
        </p:nvPicPr>
        <p:blipFill>
          <a:blip r:embed="rId4"/>
          <a:stretch>
            <a:fillRect/>
          </a:stretch>
        </p:blipFill>
        <p:spPr>
          <a:xfrm>
            <a:off x="289998" y="4958676"/>
            <a:ext cx="3846138" cy="1167487"/>
          </a:xfrm>
          <a:prstGeom prst="rect">
            <a:avLst/>
          </a:prstGeom>
        </p:spPr>
      </p:pic>
    </p:spTree>
    <p:extLst>
      <p:ext uri="{BB962C8B-B14F-4D97-AF65-F5344CB8AC3E}">
        <p14:creationId xmlns:p14="http://schemas.microsoft.com/office/powerpoint/2010/main" val="363353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1"/>
                </a:solidFill>
              </a:rPr>
              <a:t>What is a space survey?</a:t>
            </a:r>
          </a:p>
        </p:txBody>
      </p:sp>
      <p:sp>
        <p:nvSpPr>
          <p:cNvPr id="5" name="Content Placeholder 4"/>
          <p:cNvSpPr>
            <a:spLocks noGrp="1"/>
          </p:cNvSpPr>
          <p:nvPr>
            <p:ph idx="1"/>
          </p:nvPr>
        </p:nvSpPr>
        <p:spPr>
          <a:xfrm>
            <a:off x="493889" y="1600200"/>
            <a:ext cx="8142111" cy="4778022"/>
          </a:xfrm>
        </p:spPr>
        <p:txBody>
          <a:bodyPr>
            <a:normAutofit fontScale="92500" lnSpcReduction="10000"/>
          </a:bodyPr>
          <a:lstStyle/>
          <a:p>
            <a:r>
              <a:rPr lang="en-US" dirty="0">
                <a:solidFill>
                  <a:schemeClr val="tx1"/>
                </a:solidFill>
              </a:rPr>
              <a:t>The purpose of the space survey is to confirm the rooms used by each department, gather information on how that space is used, and to verify attributes, such as room type and square footage. </a:t>
            </a:r>
          </a:p>
          <a:p>
            <a:endParaRPr lang="en-US" dirty="0">
              <a:solidFill>
                <a:schemeClr val="tx1"/>
              </a:solidFill>
            </a:endParaRPr>
          </a:p>
          <a:p>
            <a:r>
              <a:rPr lang="en-US" dirty="0">
                <a:solidFill>
                  <a:schemeClr val="tx1"/>
                </a:solidFill>
              </a:rPr>
              <a:t>This information is always very important for monitoring or preparing the Facilities and Administrative (F&amp;A) Rate Proposal among other uses. All activity in the current fiscal year will be consolidated into the F&amp;A proposal to develop overhead rate calculations that will help prepare us for the next base year. </a:t>
            </a:r>
          </a:p>
          <a:p>
            <a:pPr marL="0" indent="0">
              <a:buNone/>
            </a:pPr>
            <a:endParaRPr lang="en-US" dirty="0">
              <a:solidFill>
                <a:schemeClr val="tx1"/>
              </a:solidFill>
            </a:endParaRPr>
          </a:p>
          <a:p>
            <a:pPr marL="0" indent="0">
              <a:buNone/>
            </a:pPr>
            <a:endParaRPr lang="en-US" dirty="0">
              <a:solidFill>
                <a:schemeClr val="tx1"/>
              </a:solidFill>
            </a:endParaRPr>
          </a:p>
        </p:txBody>
      </p:sp>
      <p:sp>
        <p:nvSpPr>
          <p:cNvPr id="2" name="TextBox 1"/>
          <p:cNvSpPr txBox="1"/>
          <p:nvPr/>
        </p:nvSpPr>
        <p:spPr>
          <a:xfrm>
            <a:off x="8636000" y="6337537"/>
            <a:ext cx="334978" cy="369332"/>
          </a:xfrm>
          <a:prstGeom prst="rect">
            <a:avLst/>
          </a:prstGeom>
          <a:noFill/>
        </p:spPr>
        <p:txBody>
          <a:bodyPr wrap="square" rtlCol="0">
            <a:spAutoFit/>
          </a:bodyPr>
          <a:lstStyle/>
          <a:p>
            <a:r>
              <a:rPr lang="en-US" dirty="0"/>
              <a:t>5</a:t>
            </a:r>
          </a:p>
        </p:txBody>
      </p:sp>
    </p:spTree>
    <p:extLst>
      <p:ext uri="{BB962C8B-B14F-4D97-AF65-F5344CB8AC3E}">
        <p14:creationId xmlns:p14="http://schemas.microsoft.com/office/powerpoint/2010/main" val="116811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6156" y="1396520"/>
            <a:ext cx="6811688" cy="5024036"/>
          </a:xfrm>
          <a:prstGeom prst="rect">
            <a:avLst/>
          </a:prstGeom>
        </p:spPr>
      </p:pic>
      <p:sp>
        <p:nvSpPr>
          <p:cNvPr id="3" name="Title 2"/>
          <p:cNvSpPr>
            <a:spLocks noGrp="1"/>
          </p:cNvSpPr>
          <p:nvPr>
            <p:ph type="title"/>
          </p:nvPr>
        </p:nvSpPr>
        <p:spPr/>
        <p:txBody>
          <a:bodyPr/>
          <a:lstStyle/>
          <a:p>
            <a:r>
              <a:rPr lang="en-US" dirty="0"/>
              <a:t>Review Space Utilization Reports</a:t>
            </a:r>
          </a:p>
        </p:txBody>
      </p:sp>
    </p:spTree>
    <p:extLst>
      <p:ext uri="{BB962C8B-B14F-4D97-AF65-F5344CB8AC3E}">
        <p14:creationId xmlns:p14="http://schemas.microsoft.com/office/powerpoint/2010/main" val="93252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0820" y="1507836"/>
            <a:ext cx="6867107" cy="5064911"/>
          </a:xfrm>
          <a:prstGeom prst="rect">
            <a:avLst/>
          </a:prstGeom>
        </p:spPr>
      </p:pic>
      <p:sp>
        <p:nvSpPr>
          <p:cNvPr id="3" name="Title 2"/>
          <p:cNvSpPr>
            <a:spLocks noGrp="1"/>
          </p:cNvSpPr>
          <p:nvPr>
            <p:ph type="title"/>
          </p:nvPr>
        </p:nvSpPr>
        <p:spPr/>
        <p:txBody>
          <a:bodyPr/>
          <a:lstStyle/>
          <a:p>
            <a:r>
              <a:rPr lang="en-US" dirty="0"/>
              <a:t>Review Buildings, Floors and Rooms for accuracy</a:t>
            </a:r>
          </a:p>
        </p:txBody>
      </p:sp>
    </p:spTree>
    <p:extLst>
      <p:ext uri="{BB962C8B-B14F-4D97-AF65-F5344CB8AC3E}">
        <p14:creationId xmlns:p14="http://schemas.microsoft.com/office/powerpoint/2010/main" val="347566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Review Room Type for accuracy</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0057" y="1417638"/>
            <a:ext cx="6802452" cy="5017224"/>
          </a:xfrm>
          <a:prstGeom prst="rect">
            <a:avLst/>
          </a:prstGeom>
        </p:spPr>
      </p:pic>
    </p:spTree>
    <p:extLst>
      <p:ext uri="{BB962C8B-B14F-4D97-AF65-F5344CB8AC3E}">
        <p14:creationId xmlns:p14="http://schemas.microsoft.com/office/powerpoint/2010/main" val="353628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dirty="0">
                <a:solidFill>
                  <a:schemeClr val="tx1"/>
                </a:solidFill>
              </a:rPr>
              <a:t>Room Attributes that can be changed:</a:t>
            </a:r>
          </a:p>
          <a:p>
            <a:pPr marL="514350" indent="-514350">
              <a:buFont typeface="+mj-lt"/>
              <a:buAutoNum type="arabicPeriod"/>
            </a:pPr>
            <a:r>
              <a:rPr lang="en-US" sz="2600" b="1" dirty="0">
                <a:solidFill>
                  <a:schemeClr val="tx1"/>
                </a:solidFill>
              </a:rPr>
              <a:t>Room Type</a:t>
            </a:r>
          </a:p>
          <a:p>
            <a:pPr marL="457200" lvl="1" indent="0">
              <a:buNone/>
            </a:pPr>
            <a:r>
              <a:rPr lang="en-US" dirty="0">
                <a:solidFill>
                  <a:schemeClr val="tx1"/>
                </a:solidFill>
              </a:rPr>
              <a:t> - We have a list of available Room Types at </a:t>
            </a:r>
          </a:p>
          <a:p>
            <a:pPr marL="457200" lvl="1" indent="0">
              <a:buNone/>
            </a:pPr>
            <a:r>
              <a:rPr lang="en-US" dirty="0">
                <a:solidFill>
                  <a:schemeClr val="tx1"/>
                </a:solidFill>
              </a:rPr>
              <a:t>	Space.Wustl.edu</a:t>
            </a:r>
          </a:p>
          <a:p>
            <a:pPr marL="457200" lvl="1" indent="0">
              <a:buNone/>
            </a:pPr>
            <a:r>
              <a:rPr lang="en-US" dirty="0">
                <a:solidFill>
                  <a:schemeClr val="tx1"/>
                </a:solidFill>
              </a:rPr>
              <a:t> - Some changes may need Committee approval</a:t>
            </a:r>
          </a:p>
          <a:p>
            <a:pPr marL="514350" indent="-514350">
              <a:buFont typeface="+mj-lt"/>
              <a:buAutoNum type="arabicPeriod"/>
            </a:pPr>
            <a:r>
              <a:rPr lang="en-US" sz="2600" b="1" dirty="0">
                <a:solidFill>
                  <a:schemeClr val="tx1"/>
                </a:solidFill>
              </a:rPr>
              <a:t>Assignee Department</a:t>
            </a:r>
          </a:p>
          <a:p>
            <a:pPr lvl="1"/>
            <a:r>
              <a:rPr lang="en-US" dirty="0">
                <a:solidFill>
                  <a:schemeClr val="tx1"/>
                </a:solidFill>
              </a:rPr>
              <a:t>Rooms are </a:t>
            </a:r>
            <a:r>
              <a:rPr lang="en-US" b="1" u="sng" dirty="0">
                <a:solidFill>
                  <a:srgbClr val="A51417"/>
                </a:solidFill>
              </a:rPr>
              <a:t>assigned</a:t>
            </a:r>
            <a:r>
              <a:rPr lang="en-US" dirty="0">
                <a:solidFill>
                  <a:schemeClr val="tx1"/>
                </a:solidFill>
              </a:rPr>
              <a:t> to only one department</a:t>
            </a:r>
          </a:p>
          <a:p>
            <a:pPr lvl="1"/>
            <a:r>
              <a:rPr lang="en-US" dirty="0">
                <a:solidFill>
                  <a:schemeClr val="tx1"/>
                </a:solidFill>
              </a:rPr>
              <a:t>Rooms can be </a:t>
            </a:r>
            <a:r>
              <a:rPr lang="en-US" b="1" u="sng" dirty="0">
                <a:solidFill>
                  <a:srgbClr val="A51417"/>
                </a:solidFill>
              </a:rPr>
              <a:t>occupied</a:t>
            </a:r>
            <a:r>
              <a:rPr lang="en-US" dirty="0">
                <a:solidFill>
                  <a:schemeClr val="tx1"/>
                </a:solidFill>
              </a:rPr>
              <a:t> by multiple departments</a:t>
            </a:r>
          </a:p>
          <a:p>
            <a:pPr marL="457200" lvl="1" indent="0">
              <a:buNone/>
            </a:pPr>
            <a:endParaRPr lang="en-US" dirty="0">
              <a:solidFill>
                <a:schemeClr val="tx1"/>
              </a:solidFill>
            </a:endParaRPr>
          </a:p>
          <a:p>
            <a:r>
              <a:rPr lang="en-US" dirty="0">
                <a:solidFill>
                  <a:schemeClr val="tx1"/>
                </a:solidFill>
              </a:rPr>
              <a:t>Please include a justification any time a Room Attribute is changed.</a:t>
            </a:r>
          </a:p>
          <a:p>
            <a:pPr marL="0" indent="0">
              <a:buNone/>
            </a:pPr>
            <a:endParaRPr lang="en-US" sz="2400" dirty="0">
              <a:solidFill>
                <a:schemeClr val="tx1"/>
              </a:solidFill>
            </a:endParaRPr>
          </a:p>
        </p:txBody>
      </p:sp>
      <p:sp>
        <p:nvSpPr>
          <p:cNvPr id="3" name="Title 2"/>
          <p:cNvSpPr>
            <a:spLocks noGrp="1"/>
          </p:cNvSpPr>
          <p:nvPr>
            <p:ph type="title"/>
          </p:nvPr>
        </p:nvSpPr>
        <p:spPr>
          <a:xfrm>
            <a:off x="467203" y="437444"/>
            <a:ext cx="4561998" cy="980194"/>
          </a:xfrm>
        </p:spPr>
        <p:txBody>
          <a:bodyPr/>
          <a:lstStyle/>
          <a:p>
            <a:r>
              <a:rPr lang="en-US" dirty="0">
                <a:solidFill>
                  <a:schemeClr val="tx1"/>
                </a:solidFill>
              </a:rPr>
              <a:t>Planning Survey – Request Room Update</a:t>
            </a:r>
          </a:p>
        </p:txBody>
      </p:sp>
      <p:sp>
        <p:nvSpPr>
          <p:cNvPr id="6" name="TextBox 5"/>
          <p:cNvSpPr txBox="1"/>
          <p:nvPr/>
        </p:nvSpPr>
        <p:spPr>
          <a:xfrm>
            <a:off x="8519311" y="6337537"/>
            <a:ext cx="451667" cy="307777"/>
          </a:xfrm>
          <a:prstGeom prst="rect">
            <a:avLst/>
          </a:prstGeom>
          <a:noFill/>
        </p:spPr>
        <p:txBody>
          <a:bodyPr wrap="square" rtlCol="0">
            <a:spAutoFit/>
          </a:bodyPr>
          <a:lstStyle/>
          <a:p>
            <a:r>
              <a:rPr lang="en-US" sz="1400" dirty="0"/>
              <a:t>21</a:t>
            </a:r>
          </a:p>
        </p:txBody>
      </p:sp>
    </p:spTree>
    <p:extLst>
      <p:ext uri="{BB962C8B-B14F-4D97-AF65-F5344CB8AC3E}">
        <p14:creationId xmlns:p14="http://schemas.microsoft.com/office/powerpoint/2010/main" val="262845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6942" y="1332346"/>
            <a:ext cx="6617725" cy="4880976"/>
          </a:xfrm>
          <a:prstGeom prst="rect">
            <a:avLst/>
          </a:prstGeom>
        </p:spPr>
      </p:pic>
      <p:sp>
        <p:nvSpPr>
          <p:cNvPr id="3" name="Title 2"/>
          <p:cNvSpPr>
            <a:spLocks noGrp="1"/>
          </p:cNvSpPr>
          <p:nvPr>
            <p:ph type="title"/>
          </p:nvPr>
        </p:nvSpPr>
        <p:spPr/>
        <p:txBody>
          <a:bodyPr/>
          <a:lstStyle/>
          <a:p>
            <a:r>
              <a:rPr lang="en-US" dirty="0"/>
              <a:t>Review Room PI/PO</a:t>
            </a:r>
          </a:p>
        </p:txBody>
      </p:sp>
    </p:spTree>
    <p:extLst>
      <p:ext uri="{BB962C8B-B14F-4D97-AF65-F5344CB8AC3E}">
        <p14:creationId xmlns:p14="http://schemas.microsoft.com/office/powerpoint/2010/main" val="3412717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Add/Delete and Verify Room Splits</a:t>
            </a:r>
          </a:p>
        </p:txBody>
      </p:sp>
      <p:pic>
        <p:nvPicPr>
          <p:cNvPr id="7" name="Picture 6">
            <a:extLst>
              <a:ext uri="{FF2B5EF4-FFF2-40B4-BE49-F238E27FC236}">
                <a16:creationId xmlns:a16="http://schemas.microsoft.com/office/drawing/2014/main" id="{A64EF60A-174C-2F8B-4CAE-3E0566AB84C7}"/>
              </a:ext>
            </a:extLst>
          </p:cNvPr>
          <p:cNvPicPr>
            <a:picLocks noChangeAspect="1"/>
          </p:cNvPicPr>
          <p:nvPr/>
        </p:nvPicPr>
        <p:blipFill>
          <a:blip r:embed="rId2"/>
          <a:stretch>
            <a:fillRect/>
          </a:stretch>
        </p:blipFill>
        <p:spPr>
          <a:xfrm>
            <a:off x="542703" y="1658923"/>
            <a:ext cx="7710685" cy="4037201"/>
          </a:xfrm>
          <a:prstGeom prst="rect">
            <a:avLst/>
          </a:prstGeom>
        </p:spPr>
      </p:pic>
    </p:spTree>
    <p:extLst>
      <p:ext uri="{BB962C8B-B14F-4D97-AF65-F5344CB8AC3E}">
        <p14:creationId xmlns:p14="http://schemas.microsoft.com/office/powerpoint/2010/main" val="8191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3889" y="1360831"/>
            <a:ext cx="8043529" cy="4999776"/>
          </a:xfrm>
        </p:spPr>
        <p:txBody>
          <a:bodyPr>
            <a:normAutofit/>
          </a:bodyPr>
          <a:lstStyle/>
          <a:p>
            <a:pPr>
              <a:buFont typeface="Arial" panose="020B0604020202020204" pitchFamily="34" charset="0"/>
              <a:buChar char="•"/>
            </a:pPr>
            <a:r>
              <a:rPr lang="en-US" dirty="0">
                <a:solidFill>
                  <a:schemeClr val="tx1"/>
                </a:solidFill>
              </a:rPr>
              <a:t>Determine Room Splits by CC/CCH and Responsible party.</a:t>
            </a: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r>
              <a:rPr lang="en-US" dirty="0">
                <a:solidFill>
                  <a:schemeClr val="tx1"/>
                </a:solidFill>
              </a:rPr>
              <a:t>Room splits should be assigned to all CC/CCH physically occupying the space.  </a:t>
            </a: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r>
              <a:rPr lang="en-US" dirty="0">
                <a:solidFill>
                  <a:schemeClr val="tx1"/>
                </a:solidFill>
              </a:rPr>
              <a:t>Review the CC/CCH assigned</a:t>
            </a:r>
          </a:p>
          <a:p>
            <a:pPr lvl="1">
              <a:buFont typeface="Arial" panose="020B0604020202020204" pitchFamily="34" charset="0"/>
              <a:buChar char="•"/>
            </a:pPr>
            <a:r>
              <a:rPr lang="en-US" dirty="0">
                <a:solidFill>
                  <a:schemeClr val="tx1"/>
                </a:solidFill>
              </a:rPr>
              <a:t>Are they are still occupying the space? Or do they need to be updated?</a:t>
            </a:r>
          </a:p>
          <a:p>
            <a:pPr marL="0" indent="0">
              <a:buNone/>
            </a:pPr>
            <a:r>
              <a:rPr lang="en-US" dirty="0">
                <a:solidFill>
                  <a:schemeClr val="tx1"/>
                </a:solidFill>
              </a:rPr>
              <a:t>	</a:t>
            </a:r>
          </a:p>
          <a:p>
            <a:endParaRPr lang="en-US" dirty="0"/>
          </a:p>
        </p:txBody>
      </p:sp>
      <p:sp>
        <p:nvSpPr>
          <p:cNvPr id="3" name="Title 2"/>
          <p:cNvSpPr>
            <a:spLocks noGrp="1"/>
          </p:cNvSpPr>
          <p:nvPr>
            <p:ph type="title"/>
          </p:nvPr>
        </p:nvSpPr>
        <p:spPr/>
        <p:txBody>
          <a:bodyPr/>
          <a:lstStyle/>
          <a:p>
            <a:r>
              <a:rPr lang="en-US" dirty="0">
                <a:solidFill>
                  <a:schemeClr val="tx1"/>
                </a:solidFill>
              </a:rPr>
              <a:t>Planning Survey – Room Splits</a:t>
            </a:r>
          </a:p>
        </p:txBody>
      </p:sp>
      <p:sp>
        <p:nvSpPr>
          <p:cNvPr id="4" name="TextBox 3"/>
          <p:cNvSpPr txBox="1"/>
          <p:nvPr/>
        </p:nvSpPr>
        <p:spPr>
          <a:xfrm>
            <a:off x="8519311" y="6337537"/>
            <a:ext cx="451667" cy="307777"/>
          </a:xfrm>
          <a:prstGeom prst="rect">
            <a:avLst/>
          </a:prstGeom>
          <a:noFill/>
        </p:spPr>
        <p:txBody>
          <a:bodyPr wrap="square" rtlCol="0">
            <a:spAutoFit/>
          </a:bodyPr>
          <a:lstStyle/>
          <a:p>
            <a:r>
              <a:rPr lang="en-US" sz="1400" dirty="0"/>
              <a:t>11</a:t>
            </a:r>
          </a:p>
        </p:txBody>
      </p:sp>
    </p:spTree>
    <p:extLst>
      <p:ext uri="{BB962C8B-B14F-4D97-AF65-F5344CB8AC3E}">
        <p14:creationId xmlns:p14="http://schemas.microsoft.com/office/powerpoint/2010/main" val="4009271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7565" y="1417638"/>
            <a:ext cx="8238435" cy="4960584"/>
          </a:xfrm>
        </p:spPr>
        <p:txBody>
          <a:bodyPr>
            <a:normAutofit/>
          </a:bodyPr>
          <a:lstStyle/>
          <a:p>
            <a:pPr marL="0" indent="0">
              <a:buNone/>
            </a:pPr>
            <a:r>
              <a:rPr lang="en-US" b="1" dirty="0">
                <a:solidFill>
                  <a:srgbClr val="A51417"/>
                </a:solidFill>
              </a:rPr>
              <a:t>Date Effective </a:t>
            </a:r>
            <a:r>
              <a:rPr lang="en-US" dirty="0">
                <a:solidFill>
                  <a:schemeClr val="tx1"/>
                </a:solidFill>
              </a:rPr>
              <a:t>– the date in which a change to any or a combination of the following occurred:</a:t>
            </a:r>
          </a:p>
          <a:p>
            <a:pPr lvl="1"/>
            <a:r>
              <a:rPr lang="en-US" dirty="0">
                <a:solidFill>
                  <a:schemeClr val="tx1"/>
                </a:solidFill>
              </a:rPr>
              <a:t>Edit a Room Split</a:t>
            </a:r>
          </a:p>
          <a:p>
            <a:pPr lvl="2"/>
            <a:r>
              <a:rPr lang="en-US" dirty="0">
                <a:solidFill>
                  <a:schemeClr val="tx1"/>
                </a:solidFill>
              </a:rPr>
              <a:t>Responsible Party PI/PO</a:t>
            </a:r>
          </a:p>
          <a:p>
            <a:pPr lvl="2"/>
            <a:r>
              <a:rPr lang="en-US" dirty="0">
                <a:solidFill>
                  <a:schemeClr val="tx1"/>
                </a:solidFill>
              </a:rPr>
              <a:t>Department</a:t>
            </a:r>
          </a:p>
          <a:p>
            <a:pPr lvl="2"/>
            <a:r>
              <a:rPr lang="en-US" dirty="0">
                <a:solidFill>
                  <a:schemeClr val="tx1"/>
                </a:solidFill>
              </a:rPr>
              <a:t>Percentage (%) of Space</a:t>
            </a:r>
          </a:p>
          <a:p>
            <a:pPr lvl="1"/>
            <a:r>
              <a:rPr lang="en-US" dirty="0">
                <a:solidFill>
                  <a:schemeClr val="tx1"/>
                </a:solidFill>
              </a:rPr>
              <a:t>Add or Delete Room Split  </a:t>
            </a:r>
          </a:p>
          <a:p>
            <a:pPr lvl="1"/>
            <a:r>
              <a:rPr lang="en-US" dirty="0">
                <a:solidFill>
                  <a:schemeClr val="tx1"/>
                </a:solidFill>
              </a:rPr>
              <a:t>Request Room Update</a:t>
            </a:r>
          </a:p>
          <a:p>
            <a:pPr marL="0" indent="0">
              <a:buNone/>
            </a:pPr>
            <a:r>
              <a:rPr lang="en-US" dirty="0">
                <a:solidFill>
                  <a:schemeClr val="tx1"/>
                </a:solidFill>
              </a:rPr>
              <a:t>Effective dates for the splits need to be consistent with the date the change took place. We cannot back date prior to the most recent effective date.</a:t>
            </a:r>
          </a:p>
          <a:p>
            <a:pPr marL="0" indent="0">
              <a:buNone/>
            </a:pPr>
            <a:endParaRPr lang="en-US" sz="2100" dirty="0"/>
          </a:p>
        </p:txBody>
      </p:sp>
      <p:sp>
        <p:nvSpPr>
          <p:cNvPr id="3" name="Title 2"/>
          <p:cNvSpPr>
            <a:spLocks noGrp="1"/>
          </p:cNvSpPr>
          <p:nvPr>
            <p:ph type="title"/>
          </p:nvPr>
        </p:nvSpPr>
        <p:spPr/>
        <p:txBody>
          <a:bodyPr/>
          <a:lstStyle/>
          <a:p>
            <a:r>
              <a:rPr lang="en-US" dirty="0">
                <a:solidFill>
                  <a:schemeClr val="tx1"/>
                </a:solidFill>
              </a:rPr>
              <a:t>Planning Survey – Date Effectives</a:t>
            </a:r>
          </a:p>
        </p:txBody>
      </p:sp>
      <p:sp>
        <p:nvSpPr>
          <p:cNvPr id="8" name="TextBox 7"/>
          <p:cNvSpPr txBox="1"/>
          <p:nvPr/>
        </p:nvSpPr>
        <p:spPr>
          <a:xfrm>
            <a:off x="8519311" y="6337537"/>
            <a:ext cx="451667" cy="307777"/>
          </a:xfrm>
          <a:prstGeom prst="rect">
            <a:avLst/>
          </a:prstGeom>
          <a:noFill/>
        </p:spPr>
        <p:txBody>
          <a:bodyPr wrap="square" rtlCol="0">
            <a:spAutoFit/>
          </a:bodyPr>
          <a:lstStyle/>
          <a:p>
            <a:r>
              <a:rPr lang="en-US" sz="1400" dirty="0"/>
              <a:t>20</a:t>
            </a:r>
          </a:p>
        </p:txBody>
      </p:sp>
    </p:spTree>
    <p:extLst>
      <p:ext uri="{BB962C8B-B14F-4D97-AF65-F5344CB8AC3E}">
        <p14:creationId xmlns:p14="http://schemas.microsoft.com/office/powerpoint/2010/main" val="403073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D1B3B1-25B7-ABC8-81BA-BBB7CFB0D1BA}"/>
              </a:ext>
            </a:extLst>
          </p:cNvPr>
          <p:cNvSpPr>
            <a:spLocks noGrp="1"/>
          </p:cNvSpPr>
          <p:nvPr>
            <p:ph idx="1"/>
          </p:nvPr>
        </p:nvSpPr>
        <p:spPr>
          <a:xfrm>
            <a:off x="493889" y="1417638"/>
            <a:ext cx="8142111" cy="4960584"/>
          </a:xfrm>
        </p:spPr>
        <p:txBody>
          <a:bodyPr>
            <a:normAutofit/>
          </a:bodyPr>
          <a:lstStyle/>
          <a:p>
            <a:pPr marL="0" indent="0">
              <a:buNone/>
            </a:pPr>
            <a:r>
              <a:rPr lang="en-US" sz="2400" dirty="0"/>
              <a:t>Please ensure that all changes to the survey are highlighted when returning the Space Survey.</a:t>
            </a:r>
          </a:p>
          <a:p>
            <a:pPr marL="0" indent="0">
              <a:buNone/>
            </a:pPr>
            <a:endParaRPr lang="en-US" sz="2000" dirty="0"/>
          </a:p>
          <a:p>
            <a:r>
              <a:rPr lang="en-US" sz="1800" dirty="0"/>
              <a:t>Select the highlight tool. </a:t>
            </a:r>
          </a:p>
          <a:p>
            <a:r>
              <a:rPr lang="en-US" sz="1800" dirty="0"/>
              <a:t>Make the necessary revisions then highlight the lines with space changes.</a:t>
            </a:r>
          </a:p>
          <a:p>
            <a:pPr marL="0" indent="0">
              <a:buNone/>
            </a:pPr>
            <a:endParaRPr lang="en-US" sz="1800" dirty="0"/>
          </a:p>
          <a:p>
            <a:pPr marL="0" indent="0">
              <a:buNone/>
            </a:pPr>
            <a:endParaRPr lang="en-US" sz="1800" dirty="0"/>
          </a:p>
          <a:p>
            <a:pPr marL="0" indent="0">
              <a:buNone/>
            </a:pPr>
            <a:r>
              <a:rPr lang="en-US" sz="1800" dirty="0"/>
              <a:t> </a:t>
            </a:r>
            <a:endParaRPr lang="en-US" sz="1400" dirty="0"/>
          </a:p>
        </p:txBody>
      </p:sp>
      <p:sp>
        <p:nvSpPr>
          <p:cNvPr id="3" name="Title 2">
            <a:extLst>
              <a:ext uri="{FF2B5EF4-FFF2-40B4-BE49-F238E27FC236}">
                <a16:creationId xmlns:a16="http://schemas.microsoft.com/office/drawing/2014/main" id="{ABD33475-2C51-BD76-67B7-6BB4C6799F64}"/>
              </a:ext>
            </a:extLst>
          </p:cNvPr>
          <p:cNvSpPr>
            <a:spLocks noGrp="1"/>
          </p:cNvSpPr>
          <p:nvPr>
            <p:ph type="title"/>
          </p:nvPr>
        </p:nvSpPr>
        <p:spPr/>
        <p:txBody>
          <a:bodyPr/>
          <a:lstStyle/>
          <a:p>
            <a:r>
              <a:rPr lang="en-US" dirty="0"/>
              <a:t>Revising Space Survey</a:t>
            </a:r>
          </a:p>
        </p:txBody>
      </p:sp>
      <p:pic>
        <p:nvPicPr>
          <p:cNvPr id="5" name="Picture 4">
            <a:extLst>
              <a:ext uri="{FF2B5EF4-FFF2-40B4-BE49-F238E27FC236}">
                <a16:creationId xmlns:a16="http://schemas.microsoft.com/office/drawing/2014/main" id="{A79D2D1E-FC74-098F-9352-34A1C904C7B8}"/>
              </a:ext>
            </a:extLst>
          </p:cNvPr>
          <p:cNvPicPr>
            <a:picLocks noChangeAspect="1"/>
          </p:cNvPicPr>
          <p:nvPr/>
        </p:nvPicPr>
        <p:blipFill>
          <a:blip r:embed="rId2"/>
          <a:stretch>
            <a:fillRect/>
          </a:stretch>
        </p:blipFill>
        <p:spPr>
          <a:xfrm>
            <a:off x="1043964" y="3488112"/>
            <a:ext cx="3347207" cy="2029643"/>
          </a:xfrm>
          <a:prstGeom prst="rect">
            <a:avLst/>
          </a:prstGeom>
        </p:spPr>
      </p:pic>
      <p:pic>
        <p:nvPicPr>
          <p:cNvPr id="7" name="Picture 6">
            <a:extLst>
              <a:ext uri="{FF2B5EF4-FFF2-40B4-BE49-F238E27FC236}">
                <a16:creationId xmlns:a16="http://schemas.microsoft.com/office/drawing/2014/main" id="{B00F0E91-04BF-72A1-A8B3-C6C9018E5811}"/>
              </a:ext>
            </a:extLst>
          </p:cNvPr>
          <p:cNvPicPr>
            <a:picLocks noChangeAspect="1"/>
          </p:cNvPicPr>
          <p:nvPr/>
        </p:nvPicPr>
        <p:blipFill>
          <a:blip r:embed="rId3"/>
          <a:stretch>
            <a:fillRect/>
          </a:stretch>
        </p:blipFill>
        <p:spPr>
          <a:xfrm>
            <a:off x="1619205" y="3974426"/>
            <a:ext cx="6291743" cy="1740093"/>
          </a:xfrm>
          <a:prstGeom prst="rect">
            <a:avLst/>
          </a:prstGeom>
        </p:spPr>
      </p:pic>
    </p:spTree>
    <p:extLst>
      <p:ext uri="{BB962C8B-B14F-4D97-AF65-F5344CB8AC3E}">
        <p14:creationId xmlns:p14="http://schemas.microsoft.com/office/powerpoint/2010/main" val="20110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36101" y="1078847"/>
            <a:ext cx="6569759" cy="3627378"/>
          </a:xfrm>
          <a:prstGeom prst="rect">
            <a:avLst/>
          </a:prstGeom>
        </p:spPr>
      </p:pic>
      <p:sp>
        <p:nvSpPr>
          <p:cNvPr id="3" name="Title 2"/>
          <p:cNvSpPr>
            <a:spLocks noGrp="1"/>
          </p:cNvSpPr>
          <p:nvPr>
            <p:ph type="title"/>
          </p:nvPr>
        </p:nvSpPr>
        <p:spPr>
          <a:xfrm>
            <a:off x="467202" y="208925"/>
            <a:ext cx="7237465" cy="980194"/>
          </a:xfrm>
        </p:spPr>
        <p:txBody>
          <a:bodyPr/>
          <a:lstStyle/>
          <a:p>
            <a:r>
              <a:rPr lang="en-US" sz="2400" dirty="0"/>
              <a:t>Add your signature, save and return to Erin Sweetman</a:t>
            </a:r>
          </a:p>
        </p:txBody>
      </p:sp>
      <p:pic>
        <p:nvPicPr>
          <p:cNvPr id="5" name="Picture 4">
            <a:extLst>
              <a:ext uri="{FF2B5EF4-FFF2-40B4-BE49-F238E27FC236}">
                <a16:creationId xmlns:a16="http://schemas.microsoft.com/office/drawing/2014/main" id="{5267A875-CE30-8E58-33D2-B33C4B288C2A}"/>
              </a:ext>
            </a:extLst>
          </p:cNvPr>
          <p:cNvPicPr>
            <a:picLocks noChangeAspect="1"/>
          </p:cNvPicPr>
          <p:nvPr/>
        </p:nvPicPr>
        <p:blipFill>
          <a:blip r:embed="rId3"/>
          <a:stretch>
            <a:fillRect/>
          </a:stretch>
        </p:blipFill>
        <p:spPr>
          <a:xfrm>
            <a:off x="3067789" y="3509334"/>
            <a:ext cx="5639983" cy="2836569"/>
          </a:xfrm>
          <a:prstGeom prst="rect">
            <a:avLst/>
          </a:prstGeom>
        </p:spPr>
      </p:pic>
      <p:sp>
        <p:nvSpPr>
          <p:cNvPr id="6" name="TextBox 5">
            <a:extLst>
              <a:ext uri="{FF2B5EF4-FFF2-40B4-BE49-F238E27FC236}">
                <a16:creationId xmlns:a16="http://schemas.microsoft.com/office/drawing/2014/main" id="{0DB64269-1A23-A9C9-5324-EC9BB1E6B53B}"/>
              </a:ext>
            </a:extLst>
          </p:cNvPr>
          <p:cNvSpPr txBox="1"/>
          <p:nvPr/>
        </p:nvSpPr>
        <p:spPr>
          <a:xfrm>
            <a:off x="436228" y="4925899"/>
            <a:ext cx="2804504" cy="1323439"/>
          </a:xfrm>
          <a:prstGeom prst="rect">
            <a:avLst/>
          </a:prstGeom>
          <a:noFill/>
        </p:spPr>
        <p:txBody>
          <a:bodyPr wrap="square" rtlCol="0">
            <a:spAutoFit/>
          </a:bodyPr>
          <a:lstStyle/>
          <a:p>
            <a:r>
              <a:rPr lang="en-US" sz="2000" dirty="0">
                <a:solidFill>
                  <a:srgbClr val="6C7373"/>
                </a:solidFill>
                <a:latin typeface="Times New Roman" panose="02020603050405020304" pitchFamily="18" charset="0"/>
                <a:cs typeface="Times New Roman" panose="02020603050405020304" pitchFamily="18" charset="0"/>
              </a:rPr>
              <a:t>For those using Adobe Pro, select the Add text box then Add name and date. </a:t>
            </a:r>
          </a:p>
        </p:txBody>
      </p:sp>
    </p:spTree>
    <p:extLst>
      <p:ext uri="{BB962C8B-B14F-4D97-AF65-F5344CB8AC3E}">
        <p14:creationId xmlns:p14="http://schemas.microsoft.com/office/powerpoint/2010/main" val="317691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1"/>
                </a:solidFill>
              </a:rPr>
              <a:t>What is a space survey? (continued)</a:t>
            </a:r>
          </a:p>
        </p:txBody>
      </p:sp>
      <p:sp>
        <p:nvSpPr>
          <p:cNvPr id="5" name="Content Placeholder 4"/>
          <p:cNvSpPr>
            <a:spLocks noGrp="1"/>
          </p:cNvSpPr>
          <p:nvPr>
            <p:ph idx="1"/>
          </p:nvPr>
        </p:nvSpPr>
        <p:spPr/>
        <p:txBody>
          <a:bodyPr>
            <a:normAutofit fontScale="85000" lnSpcReduction="20000"/>
          </a:bodyPr>
          <a:lstStyle/>
          <a:p>
            <a:r>
              <a:rPr lang="en-US" dirty="0">
                <a:solidFill>
                  <a:schemeClr val="tx1"/>
                </a:solidFill>
              </a:rPr>
              <a:t>The space survey is a critical part of the F&amp;A proposal because it determines how most of the facility costs (equipment and building depreciation, interest and operations and maintenance expenses) will be allocated to organized research. </a:t>
            </a:r>
          </a:p>
          <a:p>
            <a:endParaRPr lang="en-US" dirty="0">
              <a:solidFill>
                <a:schemeClr val="tx1"/>
              </a:solidFill>
            </a:endParaRPr>
          </a:p>
          <a:p>
            <a:r>
              <a:rPr lang="en-US" dirty="0">
                <a:solidFill>
                  <a:schemeClr val="tx1"/>
                </a:solidFill>
              </a:rPr>
              <a:t>Because space has such a substantial impact on the costs allocated to the federal government, it is essential that the survey is done in accordance with the federal regulations and the results are accurate. </a:t>
            </a:r>
          </a:p>
          <a:p>
            <a:endParaRPr lang="en-US" dirty="0">
              <a:solidFill>
                <a:schemeClr val="tx1"/>
              </a:solidFill>
            </a:endParaRPr>
          </a:p>
          <a:p>
            <a:r>
              <a:rPr lang="en-US" dirty="0">
                <a:solidFill>
                  <a:schemeClr val="tx1"/>
                </a:solidFill>
              </a:rPr>
              <a:t>In addition to the F&amp;A proposal, the space survey is also used for rent proration, space analysis and planning, management reporting, and financial statement allocations.</a:t>
            </a:r>
          </a:p>
        </p:txBody>
      </p:sp>
      <p:sp>
        <p:nvSpPr>
          <p:cNvPr id="7" name="TextBox 6"/>
          <p:cNvSpPr txBox="1"/>
          <p:nvPr/>
        </p:nvSpPr>
        <p:spPr>
          <a:xfrm>
            <a:off x="8636000" y="6337537"/>
            <a:ext cx="334978" cy="369332"/>
          </a:xfrm>
          <a:prstGeom prst="rect">
            <a:avLst/>
          </a:prstGeom>
          <a:noFill/>
        </p:spPr>
        <p:txBody>
          <a:bodyPr wrap="square" rtlCol="0">
            <a:spAutoFit/>
          </a:bodyPr>
          <a:lstStyle/>
          <a:p>
            <a:r>
              <a:rPr lang="en-US" dirty="0"/>
              <a:t>6</a:t>
            </a:r>
          </a:p>
        </p:txBody>
      </p:sp>
    </p:spTree>
    <p:extLst>
      <p:ext uri="{BB962C8B-B14F-4D97-AF65-F5344CB8AC3E}">
        <p14:creationId xmlns:p14="http://schemas.microsoft.com/office/powerpoint/2010/main" val="219330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67202" y="2008079"/>
            <a:ext cx="8142287" cy="4051757"/>
          </a:xfrm>
          <a:prstGeom prst="rect">
            <a:avLst/>
          </a:prstGeom>
        </p:spPr>
      </p:pic>
      <p:sp>
        <p:nvSpPr>
          <p:cNvPr id="3" name="Title 2"/>
          <p:cNvSpPr>
            <a:spLocks noGrp="1"/>
          </p:cNvSpPr>
          <p:nvPr>
            <p:ph type="title"/>
          </p:nvPr>
        </p:nvSpPr>
        <p:spPr/>
        <p:txBody>
          <a:bodyPr/>
          <a:lstStyle/>
          <a:p>
            <a:r>
              <a:rPr lang="en-US" dirty="0"/>
              <a:t>Sign final PDF reports</a:t>
            </a:r>
          </a:p>
        </p:txBody>
      </p:sp>
      <p:sp>
        <p:nvSpPr>
          <p:cNvPr id="2" name="TextBox 1">
            <a:extLst>
              <a:ext uri="{FF2B5EF4-FFF2-40B4-BE49-F238E27FC236}">
                <a16:creationId xmlns:a16="http://schemas.microsoft.com/office/drawing/2014/main" id="{4C21C7C4-BCD2-385C-9A91-C244AC82A70E}"/>
              </a:ext>
            </a:extLst>
          </p:cNvPr>
          <p:cNvSpPr txBox="1"/>
          <p:nvPr/>
        </p:nvSpPr>
        <p:spPr>
          <a:xfrm>
            <a:off x="1287709" y="1300193"/>
            <a:ext cx="6568580" cy="707886"/>
          </a:xfrm>
          <a:prstGeom prst="rect">
            <a:avLst/>
          </a:prstGeom>
          <a:noFill/>
        </p:spPr>
        <p:txBody>
          <a:bodyPr wrap="square" rtlCol="0">
            <a:spAutoFit/>
          </a:bodyPr>
          <a:lstStyle/>
          <a:p>
            <a:r>
              <a:rPr lang="en-US" sz="2000" dirty="0">
                <a:solidFill>
                  <a:srgbClr val="6C7373"/>
                </a:solidFill>
                <a:latin typeface="Times New Roman" panose="02020603050405020304" pitchFamily="18" charset="0"/>
                <a:cs typeface="Times New Roman" panose="02020603050405020304" pitchFamily="18" charset="0"/>
              </a:rPr>
              <a:t>Please sign and date the final Space Utilization before the</a:t>
            </a:r>
          </a:p>
          <a:p>
            <a:r>
              <a:rPr lang="en-US" sz="2000" dirty="0">
                <a:solidFill>
                  <a:srgbClr val="6C7373"/>
                </a:solidFill>
                <a:latin typeface="Times New Roman" panose="02020603050405020304" pitchFamily="18" charset="0"/>
                <a:cs typeface="Times New Roman" panose="02020603050405020304" pitchFamily="18" charset="0"/>
              </a:rPr>
              <a:t> May 12</a:t>
            </a:r>
            <a:r>
              <a:rPr lang="en-US" sz="2000" baseline="30000" dirty="0">
                <a:solidFill>
                  <a:srgbClr val="6C7373"/>
                </a:solidFill>
                <a:latin typeface="Times New Roman" panose="02020603050405020304" pitchFamily="18" charset="0"/>
                <a:cs typeface="Times New Roman" panose="02020603050405020304" pitchFamily="18" charset="0"/>
              </a:rPr>
              <a:t>th</a:t>
            </a:r>
            <a:r>
              <a:rPr lang="en-US" sz="2000" dirty="0">
                <a:solidFill>
                  <a:srgbClr val="6C7373"/>
                </a:solidFill>
                <a:latin typeface="Times New Roman" panose="02020603050405020304" pitchFamily="18" charset="0"/>
                <a:cs typeface="Times New Roman" panose="02020603050405020304" pitchFamily="18" charset="0"/>
              </a:rPr>
              <a:t> deadline.  </a:t>
            </a:r>
          </a:p>
        </p:txBody>
      </p:sp>
    </p:spTree>
    <p:extLst>
      <p:ext uri="{BB962C8B-B14F-4D97-AF65-F5344CB8AC3E}">
        <p14:creationId xmlns:p14="http://schemas.microsoft.com/office/powerpoint/2010/main" val="2571691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1"/>
                </a:solidFill>
              </a:rPr>
              <a:t>FY24 Survey Reminders</a:t>
            </a:r>
          </a:p>
        </p:txBody>
      </p:sp>
      <p:sp>
        <p:nvSpPr>
          <p:cNvPr id="4" name="Content Placeholder 3"/>
          <p:cNvSpPr>
            <a:spLocks noGrp="1"/>
          </p:cNvSpPr>
          <p:nvPr>
            <p:ph idx="1"/>
          </p:nvPr>
        </p:nvSpPr>
        <p:spPr>
          <a:xfrm>
            <a:off x="493889" y="1417638"/>
            <a:ext cx="8142111" cy="4960584"/>
          </a:xfrm>
        </p:spPr>
        <p:txBody>
          <a:bodyPr>
            <a:normAutofit/>
          </a:bodyPr>
          <a:lstStyle/>
          <a:p>
            <a:r>
              <a:rPr lang="en-US" dirty="0">
                <a:solidFill>
                  <a:schemeClr val="tx1"/>
                </a:solidFill>
              </a:rPr>
              <a:t>Review your Room Inventory reports and compare to OSIS floor plans for accuracy</a:t>
            </a:r>
          </a:p>
          <a:p>
            <a:r>
              <a:rPr lang="en-US" dirty="0">
                <a:solidFill>
                  <a:schemeClr val="tx1"/>
                </a:solidFill>
              </a:rPr>
              <a:t>Update any room split percentages</a:t>
            </a:r>
          </a:p>
          <a:p>
            <a:r>
              <a:rPr lang="en-US" dirty="0">
                <a:solidFill>
                  <a:schemeClr val="tx1"/>
                </a:solidFill>
              </a:rPr>
              <a:t>Walk your space to make sure occupants and room types are correct (we do a lot of moving &amp; remodeling)</a:t>
            </a:r>
          </a:p>
          <a:p>
            <a:r>
              <a:rPr lang="en-US" b="1" u="sng" dirty="0">
                <a:solidFill>
                  <a:schemeClr val="accent2">
                    <a:lumMod val="75000"/>
                  </a:schemeClr>
                </a:solidFill>
              </a:rPr>
              <a:t>Send any updates to Erin Sweetman and your space will be revised. A final report will be sent after the Annual portion of the Survey has closed.</a:t>
            </a:r>
            <a:endParaRPr lang="en-US" dirty="0"/>
          </a:p>
        </p:txBody>
      </p:sp>
      <p:sp>
        <p:nvSpPr>
          <p:cNvPr id="6" name="TextBox 5"/>
          <p:cNvSpPr txBox="1"/>
          <p:nvPr/>
        </p:nvSpPr>
        <p:spPr>
          <a:xfrm>
            <a:off x="8519311" y="6337537"/>
            <a:ext cx="451667" cy="307777"/>
          </a:xfrm>
          <a:prstGeom prst="rect">
            <a:avLst/>
          </a:prstGeom>
          <a:noFill/>
        </p:spPr>
        <p:txBody>
          <a:bodyPr wrap="square" rtlCol="0">
            <a:spAutoFit/>
          </a:bodyPr>
          <a:lstStyle/>
          <a:p>
            <a:r>
              <a:rPr lang="en-US" sz="1400" dirty="0"/>
              <a:t>29</a:t>
            </a:r>
          </a:p>
        </p:txBody>
      </p:sp>
    </p:spTree>
    <p:extLst>
      <p:ext uri="{BB962C8B-B14F-4D97-AF65-F5344CB8AC3E}">
        <p14:creationId xmlns:p14="http://schemas.microsoft.com/office/powerpoint/2010/main" val="61081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3890" y="1600200"/>
            <a:ext cx="7310198" cy="1324069"/>
          </a:xfrm>
        </p:spPr>
        <p:txBody>
          <a:bodyPr>
            <a:normAutofit/>
          </a:bodyPr>
          <a:lstStyle/>
          <a:p>
            <a:r>
              <a:rPr lang="en-US" sz="2400" dirty="0">
                <a:solidFill>
                  <a:schemeClr val="tx1"/>
                </a:solidFill>
              </a:rPr>
              <a:t>If you need any help, please reach out to us.  We are here to help in any way we can.  </a:t>
            </a:r>
          </a:p>
        </p:txBody>
      </p:sp>
      <p:sp>
        <p:nvSpPr>
          <p:cNvPr id="3" name="Title 2"/>
          <p:cNvSpPr>
            <a:spLocks noGrp="1"/>
          </p:cNvSpPr>
          <p:nvPr>
            <p:ph type="title"/>
          </p:nvPr>
        </p:nvSpPr>
        <p:spPr/>
        <p:txBody>
          <a:bodyPr/>
          <a:lstStyle/>
          <a:p>
            <a:r>
              <a:rPr lang="en-US" dirty="0">
                <a:solidFill>
                  <a:schemeClr val="tx1"/>
                </a:solidFill>
              </a:rPr>
              <a:t>Questions?</a:t>
            </a:r>
          </a:p>
        </p:txBody>
      </p:sp>
      <p:sp>
        <p:nvSpPr>
          <p:cNvPr id="5" name="Rectangle 4"/>
          <p:cNvSpPr/>
          <p:nvPr/>
        </p:nvSpPr>
        <p:spPr>
          <a:xfrm>
            <a:off x="1292087" y="2693031"/>
            <a:ext cx="7034279" cy="2123658"/>
          </a:xfrm>
          <a:prstGeom prst="rect">
            <a:avLst/>
          </a:prstGeom>
        </p:spPr>
        <p:txBody>
          <a:bodyPr wrap="square">
            <a:spAutoFit/>
          </a:bodyPr>
          <a:lstStyle/>
          <a:p>
            <a:pPr lvl="1" algn="ctr"/>
            <a:endParaRPr lang="en-US" sz="1400" b="1" dirty="0">
              <a:solidFill>
                <a:prstClr val="black"/>
              </a:solidFill>
            </a:endParaRPr>
          </a:p>
          <a:p>
            <a:pPr lvl="1" algn="ctr"/>
            <a:endParaRPr lang="en-US" sz="1400" b="1" dirty="0">
              <a:solidFill>
                <a:prstClr val="black"/>
              </a:solidFill>
            </a:endParaRPr>
          </a:p>
          <a:p>
            <a:pPr lvl="1" algn="ctr"/>
            <a:r>
              <a:rPr lang="en-US" dirty="0">
                <a:solidFill>
                  <a:prstClr val="black"/>
                </a:solidFill>
              </a:rPr>
              <a:t>Scott Masterson – Manager, Indirect Cost </a:t>
            </a:r>
          </a:p>
          <a:p>
            <a:pPr lvl="1" algn="ctr"/>
            <a:r>
              <a:rPr lang="en-US" u="sng" dirty="0">
                <a:solidFill>
                  <a:prstClr val="black"/>
                </a:solidFill>
                <a:hlinkClick r:id="rId2"/>
              </a:rPr>
              <a:t>masterson@wustl.edu</a:t>
            </a:r>
            <a:endParaRPr lang="en-US" u="sng" dirty="0">
              <a:solidFill>
                <a:prstClr val="black"/>
              </a:solidFill>
            </a:endParaRPr>
          </a:p>
          <a:p>
            <a:pPr lvl="1" algn="ctr"/>
            <a:endParaRPr lang="en-US" dirty="0">
              <a:solidFill>
                <a:prstClr val="black"/>
              </a:solidFill>
            </a:endParaRPr>
          </a:p>
          <a:p>
            <a:pPr lvl="1" algn="ctr"/>
            <a:r>
              <a:rPr lang="en-US" dirty="0">
                <a:solidFill>
                  <a:prstClr val="black"/>
                </a:solidFill>
              </a:rPr>
              <a:t> Erin Sweetman – Space Coordinator</a:t>
            </a:r>
          </a:p>
          <a:p>
            <a:pPr lvl="1" algn="ctr"/>
            <a:r>
              <a:rPr lang="en-US" u="sng" dirty="0">
                <a:solidFill>
                  <a:prstClr val="black"/>
                </a:solidFill>
                <a:hlinkClick r:id="rId3"/>
              </a:rPr>
              <a:t>s.erin@wustl.edu</a:t>
            </a:r>
            <a:endParaRPr lang="en-US" u="sng" dirty="0">
              <a:solidFill>
                <a:prstClr val="black"/>
              </a:solidFill>
            </a:endParaRPr>
          </a:p>
          <a:p>
            <a:pPr lvl="1" algn="ctr"/>
            <a:endParaRPr lang="en-US" sz="1400" u="sng" dirty="0">
              <a:solidFill>
                <a:prstClr val="black"/>
              </a:solidFill>
            </a:endParaRPr>
          </a:p>
        </p:txBody>
      </p:sp>
      <p:sp>
        <p:nvSpPr>
          <p:cNvPr id="7" name="TextBox 6"/>
          <p:cNvSpPr txBox="1"/>
          <p:nvPr/>
        </p:nvSpPr>
        <p:spPr>
          <a:xfrm>
            <a:off x="8519311" y="6337537"/>
            <a:ext cx="451667" cy="307777"/>
          </a:xfrm>
          <a:prstGeom prst="rect">
            <a:avLst/>
          </a:prstGeom>
          <a:noFill/>
        </p:spPr>
        <p:txBody>
          <a:bodyPr wrap="square" rtlCol="0">
            <a:spAutoFit/>
          </a:bodyPr>
          <a:lstStyle/>
          <a:p>
            <a:r>
              <a:rPr lang="en-US" sz="1400" dirty="0"/>
              <a:t>32</a:t>
            </a:r>
          </a:p>
        </p:txBody>
      </p:sp>
    </p:spTree>
    <p:extLst>
      <p:ext uri="{BB962C8B-B14F-4D97-AF65-F5344CB8AC3E}">
        <p14:creationId xmlns:p14="http://schemas.microsoft.com/office/powerpoint/2010/main" val="14067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8604" y="2491044"/>
            <a:ext cx="7981908" cy="1137398"/>
          </a:xfrm>
        </p:spPr>
        <p:txBody>
          <a:bodyPr>
            <a:normAutofit/>
          </a:bodyPr>
          <a:lstStyle/>
          <a:p>
            <a:pPr marL="0" indent="0">
              <a:buNone/>
            </a:pPr>
            <a:r>
              <a:rPr lang="en-US" dirty="0">
                <a:solidFill>
                  <a:srgbClr val="A51417"/>
                </a:solidFill>
                <a:sym typeface="Wingdings" panose="05000000000000000000" pitchFamily="2" charset="2"/>
              </a:rPr>
              <a:t>Impact:  FY23 F&amp;A expenses recovered = $235,869,</a:t>
            </a:r>
          </a:p>
          <a:p>
            <a:pPr marL="0" indent="0">
              <a:buNone/>
            </a:pPr>
            <a:endParaRPr lang="en-US" dirty="0">
              <a:sym typeface="Wingdings" panose="05000000000000000000" pitchFamily="2" charset="2"/>
            </a:endParaRPr>
          </a:p>
        </p:txBody>
      </p:sp>
      <p:sp>
        <p:nvSpPr>
          <p:cNvPr id="3" name="Title 2"/>
          <p:cNvSpPr>
            <a:spLocks noGrp="1"/>
          </p:cNvSpPr>
          <p:nvPr>
            <p:ph type="title"/>
          </p:nvPr>
        </p:nvSpPr>
        <p:spPr/>
        <p:txBody>
          <a:bodyPr/>
          <a:lstStyle/>
          <a:p>
            <a:r>
              <a:rPr lang="en-US" dirty="0"/>
              <a:t>Survey Definitions and Time Frame</a:t>
            </a:r>
          </a:p>
        </p:txBody>
      </p:sp>
      <p:pic>
        <p:nvPicPr>
          <p:cNvPr id="4" name="Picture 3" descr="Money Free Stock Images, Income free images, - Money Public Domain Imag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004" y="3605974"/>
            <a:ext cx="3110240" cy="2191748"/>
          </a:xfrm>
          <a:prstGeom prst="rect">
            <a:avLst/>
          </a:prstGeom>
        </p:spPr>
      </p:pic>
      <p:sp>
        <p:nvSpPr>
          <p:cNvPr id="5" name="TextBox 4"/>
          <p:cNvSpPr txBox="1"/>
          <p:nvPr/>
        </p:nvSpPr>
        <p:spPr>
          <a:xfrm>
            <a:off x="4380722" y="3404508"/>
            <a:ext cx="4149790" cy="507831"/>
          </a:xfrm>
          <a:prstGeom prst="rect">
            <a:avLst/>
          </a:prstGeom>
          <a:noFill/>
        </p:spPr>
        <p:txBody>
          <a:bodyPr wrap="square" rtlCol="0">
            <a:spAutoFit/>
          </a:bodyPr>
          <a:lstStyle/>
          <a:p>
            <a:r>
              <a:rPr lang="en-US" sz="1350" dirty="0">
                <a:latin typeface="Arial" panose="020B0604020202020204" pitchFamily="34" charset="0"/>
                <a:cs typeface="Arial" panose="020B0604020202020204" pitchFamily="34" charset="0"/>
              </a:rPr>
              <a:t>This recovery is reinvested back into the university to help support the many missions of WashU!</a:t>
            </a:r>
          </a:p>
        </p:txBody>
      </p:sp>
    </p:spTree>
    <p:extLst>
      <p:ext uri="{BB962C8B-B14F-4D97-AF65-F5344CB8AC3E}">
        <p14:creationId xmlns:p14="http://schemas.microsoft.com/office/powerpoint/2010/main" val="382826177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204" y="1595004"/>
            <a:ext cx="7128552" cy="325474"/>
          </a:xfrm>
        </p:spPr>
        <p:txBody>
          <a:bodyPr>
            <a:normAutofit fontScale="90000"/>
          </a:bodyPr>
          <a:lstStyle/>
          <a:p>
            <a:r>
              <a:rPr lang="en-US" dirty="0"/>
              <a:t>Space and User Groups</a:t>
            </a:r>
            <a:br>
              <a:rPr lang="en-US" dirty="0"/>
            </a:br>
            <a:br>
              <a:rPr lang="en-US" dirty="0"/>
            </a:br>
            <a:endParaRPr lang="en-US" dirty="0"/>
          </a:p>
        </p:txBody>
      </p:sp>
      <p:sp>
        <p:nvSpPr>
          <p:cNvPr id="2" name="Text Placeholder 1"/>
          <p:cNvSpPr>
            <a:spLocks noGrp="1"/>
          </p:cNvSpPr>
          <p:nvPr>
            <p:ph type="body" idx="1"/>
          </p:nvPr>
        </p:nvSpPr>
        <p:spPr>
          <a:xfrm>
            <a:off x="261681" y="1604284"/>
            <a:ext cx="8882319" cy="1382197"/>
          </a:xfrm>
        </p:spPr>
        <p:txBody>
          <a:bodyPr>
            <a:normAutofit/>
          </a:bodyPr>
          <a:lstStyle/>
          <a:p>
            <a:r>
              <a:rPr lang="en-US" dirty="0">
                <a:solidFill>
                  <a:schemeClr val="tx1"/>
                </a:solidFill>
              </a:rPr>
              <a:t>   Lots of areas are interested in our university space. </a:t>
            </a:r>
          </a:p>
          <a:p>
            <a:r>
              <a:rPr lang="en-US" dirty="0">
                <a:solidFill>
                  <a:schemeClr val="tx1"/>
                </a:solidFill>
              </a:rPr>
              <a:t>	 Here are a few of our users:</a:t>
            </a:r>
          </a:p>
          <a:p>
            <a:endParaRPr lang="en-US" dirty="0"/>
          </a:p>
        </p:txBody>
      </p:sp>
      <p:graphicFrame>
        <p:nvGraphicFramePr>
          <p:cNvPr id="10" name="Table 9"/>
          <p:cNvGraphicFramePr>
            <a:graphicFrameLocks noGrp="1"/>
          </p:cNvGraphicFramePr>
          <p:nvPr/>
        </p:nvGraphicFramePr>
        <p:xfrm>
          <a:off x="1163782" y="2748396"/>
          <a:ext cx="6296891" cy="1477715"/>
        </p:xfrm>
        <a:graphic>
          <a:graphicData uri="http://schemas.openxmlformats.org/drawingml/2006/table">
            <a:tbl>
              <a:tblPr firstRow="1" bandRow="1">
                <a:tableStyleId>{5C22544A-7EE6-4342-B048-85BDC9FD1C3A}</a:tableStyleId>
              </a:tblPr>
              <a:tblGrid>
                <a:gridCol w="3107792">
                  <a:extLst>
                    <a:ext uri="{9D8B030D-6E8A-4147-A177-3AD203B41FA5}">
                      <a16:colId xmlns:a16="http://schemas.microsoft.com/office/drawing/2014/main" val="2886671722"/>
                    </a:ext>
                  </a:extLst>
                </a:gridCol>
                <a:gridCol w="3189099">
                  <a:extLst>
                    <a:ext uri="{9D8B030D-6E8A-4147-A177-3AD203B41FA5}">
                      <a16:colId xmlns:a16="http://schemas.microsoft.com/office/drawing/2014/main" val="1620898192"/>
                    </a:ext>
                  </a:extLst>
                </a:gridCol>
              </a:tblGrid>
              <a:tr h="423185">
                <a:tc>
                  <a:txBody>
                    <a:bodyPr/>
                    <a:lstStyle/>
                    <a:p>
                      <a:r>
                        <a:rPr lang="en-US" sz="1400" b="0" dirty="0">
                          <a:solidFill>
                            <a:schemeClr val="tx1"/>
                          </a:solidFill>
                          <a:latin typeface="Arial" panose="020B0604020202020204" pitchFamily="34" charset="0"/>
                          <a:cs typeface="Arial" panose="020B0604020202020204" pitchFamily="34" charset="0"/>
                        </a:rPr>
                        <a:t>Property Accounting</a:t>
                      </a:r>
                    </a:p>
                  </a:txBody>
                  <a:tcPr marL="68580" marR="68580" marT="34290" marB="34290">
                    <a:noFill/>
                  </a:tcPr>
                </a:tc>
                <a:tc>
                  <a:txBody>
                    <a:bodyPr/>
                    <a:lstStyle/>
                    <a:p>
                      <a:r>
                        <a:rPr lang="en-US" sz="1400" b="0" baseline="0" dirty="0">
                          <a:solidFill>
                            <a:schemeClr val="tx1"/>
                          </a:solidFill>
                          <a:latin typeface="Arial" panose="020B0604020202020204" pitchFamily="34" charset="0"/>
                          <a:cs typeface="Arial" panose="020B0604020202020204" pitchFamily="34" charset="0"/>
                        </a:rPr>
                        <a:t>Facilities &amp; Property Management</a:t>
                      </a:r>
                    </a:p>
                  </a:txBody>
                  <a:tcPr marL="68580" marR="68580" marT="34290" marB="34290">
                    <a:noFill/>
                  </a:tcPr>
                </a:tc>
                <a:extLst>
                  <a:ext uri="{0D108BD9-81ED-4DB2-BD59-A6C34878D82A}">
                    <a16:rowId xmlns:a16="http://schemas.microsoft.com/office/drawing/2014/main" val="650944294"/>
                  </a:ext>
                </a:extLst>
              </a:tr>
              <a:tr h="439261">
                <a:tc>
                  <a:txBody>
                    <a:bodyPr/>
                    <a:lstStyle/>
                    <a:p>
                      <a:r>
                        <a:rPr lang="en-US" sz="1400" b="0" dirty="0">
                          <a:solidFill>
                            <a:schemeClr val="tx1"/>
                          </a:solidFill>
                          <a:latin typeface="Arial" panose="020B0604020202020204" pitchFamily="34" charset="0"/>
                          <a:cs typeface="Arial" panose="020B0604020202020204" pitchFamily="34" charset="0"/>
                        </a:rPr>
                        <a:t>Sustainability</a:t>
                      </a:r>
                    </a:p>
                  </a:txBody>
                  <a:tcPr marL="68580" marR="68580" marT="34290" marB="34290">
                    <a:noFill/>
                  </a:tcPr>
                </a:tc>
                <a:tc>
                  <a:txBody>
                    <a:bodyPr/>
                    <a:lstStyle/>
                    <a:p>
                      <a:r>
                        <a:rPr lang="en-US" sz="1400" b="0" dirty="0">
                          <a:solidFill>
                            <a:schemeClr val="tx1"/>
                          </a:solidFill>
                          <a:latin typeface="Arial" panose="020B0604020202020204" pitchFamily="34" charset="0"/>
                          <a:cs typeface="Arial" panose="020B0604020202020204" pitchFamily="34" charset="0"/>
                        </a:rPr>
                        <a:t>WorkDay/Student Sunrise</a:t>
                      </a:r>
                    </a:p>
                  </a:txBody>
                  <a:tcPr marL="68580" marR="68580" marT="34290" marB="34290">
                    <a:noFill/>
                  </a:tcPr>
                </a:tc>
                <a:extLst>
                  <a:ext uri="{0D108BD9-81ED-4DB2-BD59-A6C34878D82A}">
                    <a16:rowId xmlns:a16="http://schemas.microsoft.com/office/drawing/2014/main" val="2489155916"/>
                  </a:ext>
                </a:extLst>
              </a:tr>
              <a:tr h="615269">
                <a:tc>
                  <a:txBody>
                    <a:bodyPr/>
                    <a:lstStyle/>
                    <a:p>
                      <a:r>
                        <a:rPr lang="en-US" sz="1400" b="0" dirty="0">
                          <a:solidFill>
                            <a:schemeClr val="tx1"/>
                          </a:solidFill>
                          <a:latin typeface="Arial" panose="020B0604020202020204" pitchFamily="34" charset="0"/>
                          <a:cs typeface="Arial" panose="020B0604020202020204" pitchFamily="34" charset="0"/>
                        </a:rPr>
                        <a:t>Capital</a:t>
                      </a:r>
                      <a:r>
                        <a:rPr lang="en-US" sz="1400" b="0" baseline="0" dirty="0">
                          <a:solidFill>
                            <a:schemeClr val="tx1"/>
                          </a:solidFill>
                          <a:latin typeface="Arial" panose="020B0604020202020204" pitchFamily="34" charset="0"/>
                          <a:cs typeface="Arial" panose="020B0604020202020204" pitchFamily="34" charset="0"/>
                        </a:rPr>
                        <a:t> Projects</a:t>
                      </a:r>
                      <a:endParaRPr lang="en-US" sz="1400" b="0" dirty="0">
                        <a:solidFill>
                          <a:schemeClr val="tx1"/>
                        </a:solidFill>
                        <a:latin typeface="Arial" panose="020B0604020202020204" pitchFamily="34" charset="0"/>
                        <a:cs typeface="Arial" panose="020B0604020202020204" pitchFamily="34" charset="0"/>
                      </a:endParaRPr>
                    </a:p>
                  </a:txBody>
                  <a:tcPr marL="68580" marR="68580" marT="34290" marB="34290">
                    <a:noFill/>
                  </a:tcPr>
                </a:tc>
                <a:tc>
                  <a:txBody>
                    <a:bodyPr/>
                    <a:lstStyle/>
                    <a:p>
                      <a:r>
                        <a:rPr lang="en-US" sz="1400" b="0" dirty="0">
                          <a:solidFill>
                            <a:schemeClr val="tx1"/>
                          </a:solidFill>
                          <a:latin typeface="Arial" panose="020B0604020202020204" pitchFamily="34" charset="0"/>
                          <a:cs typeface="Arial" panose="020B0604020202020204" pitchFamily="34" charset="0"/>
                        </a:rPr>
                        <a:t>Finance</a:t>
                      </a:r>
                    </a:p>
                  </a:txBody>
                  <a:tcPr marL="68580" marR="68580" marT="34290" marB="34290">
                    <a:noFill/>
                  </a:tcPr>
                </a:tc>
                <a:extLst>
                  <a:ext uri="{0D108BD9-81ED-4DB2-BD59-A6C34878D82A}">
                    <a16:rowId xmlns:a16="http://schemas.microsoft.com/office/drawing/2014/main" val="3663849224"/>
                  </a:ext>
                </a:extLst>
              </a:tr>
            </a:tbl>
          </a:graphicData>
        </a:graphic>
      </p:graphicFrame>
      <p:sp>
        <p:nvSpPr>
          <p:cNvPr id="11" name="TextBox 10"/>
          <p:cNvSpPr txBox="1"/>
          <p:nvPr/>
        </p:nvSpPr>
        <p:spPr>
          <a:xfrm>
            <a:off x="654627" y="4748263"/>
            <a:ext cx="8260773" cy="738664"/>
          </a:xfrm>
          <a:prstGeom prst="rect">
            <a:avLst/>
          </a:prstGeom>
          <a:noFill/>
        </p:spPr>
        <p:txBody>
          <a:bodyPr wrap="square" rtlCol="0">
            <a:spAutoFit/>
          </a:bodyPr>
          <a:lstStyle/>
          <a:p>
            <a:r>
              <a:rPr lang="en-US" sz="2100" b="1" dirty="0">
                <a:latin typeface="Arial" panose="020B0604020202020204" pitchFamily="34" charset="0"/>
                <a:cs typeface="Arial" panose="020B0604020202020204" pitchFamily="34" charset="0"/>
              </a:rPr>
              <a:t>In other words, our space data is very important to many different areas of WashU!</a:t>
            </a:r>
          </a:p>
        </p:txBody>
      </p:sp>
    </p:spTree>
    <p:extLst>
      <p:ext uri="{BB962C8B-B14F-4D97-AF65-F5344CB8AC3E}">
        <p14:creationId xmlns:p14="http://schemas.microsoft.com/office/powerpoint/2010/main" val="383152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a:solidFill>
                  <a:schemeClr val="tx1"/>
                </a:solidFill>
              </a:rPr>
              <a:t>Did you know?</a:t>
            </a:r>
          </a:p>
          <a:p>
            <a:pPr marL="342900" lvl="1" indent="0">
              <a:buNone/>
            </a:pPr>
            <a:r>
              <a:rPr lang="en-US" dirty="0">
                <a:solidFill>
                  <a:schemeClr val="tx1"/>
                </a:solidFill>
              </a:rPr>
              <a:t>In total, WashU covers more than </a:t>
            </a:r>
            <a:r>
              <a:rPr lang="en-US" dirty="0">
                <a:solidFill>
                  <a:srgbClr val="A51417"/>
                </a:solidFill>
              </a:rPr>
              <a:t>2,000 acres </a:t>
            </a:r>
            <a:r>
              <a:rPr lang="en-US" dirty="0">
                <a:solidFill>
                  <a:schemeClr val="tx1"/>
                </a:solidFill>
              </a:rPr>
              <a:t>and more than </a:t>
            </a:r>
            <a:r>
              <a:rPr lang="en-US" dirty="0">
                <a:solidFill>
                  <a:srgbClr val="A51417"/>
                </a:solidFill>
              </a:rPr>
              <a:t>150 major buildings.</a:t>
            </a:r>
          </a:p>
        </p:txBody>
      </p:sp>
      <p:sp>
        <p:nvSpPr>
          <p:cNvPr id="2" name="Title 1"/>
          <p:cNvSpPr>
            <a:spLocks noGrp="1"/>
          </p:cNvSpPr>
          <p:nvPr>
            <p:ph type="title"/>
          </p:nvPr>
        </p:nvSpPr>
        <p:spPr/>
        <p:txBody>
          <a:bodyPr/>
          <a:lstStyle/>
          <a:p>
            <a:r>
              <a:rPr lang="en-US" dirty="0"/>
              <a:t>WashU’s Space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5679" y="1183961"/>
            <a:ext cx="596646" cy="690372"/>
          </a:xfrm>
          <a:prstGeom prst="rect">
            <a:avLst/>
          </a:prstGeom>
        </p:spPr>
      </p:pic>
      <p:sp>
        <p:nvSpPr>
          <p:cNvPr id="5" name="TextBox 4"/>
          <p:cNvSpPr txBox="1"/>
          <p:nvPr/>
        </p:nvSpPr>
        <p:spPr>
          <a:xfrm>
            <a:off x="353290" y="3199066"/>
            <a:ext cx="4540829" cy="2354491"/>
          </a:xfrm>
          <a:prstGeom prst="rect">
            <a:avLst/>
          </a:prstGeom>
          <a:noFill/>
        </p:spPr>
        <p:txBody>
          <a:bodyPr wrap="square" rtlCol="0">
            <a:spAutoFit/>
          </a:bodyPr>
          <a:lstStyle/>
          <a:p>
            <a:r>
              <a:rPr lang="en-US" sz="2100" dirty="0">
                <a:latin typeface="Arial" panose="020B0604020202020204" pitchFamily="34" charset="0"/>
                <a:cs typeface="Arial" panose="020B0604020202020204" pitchFamily="34" charset="0"/>
              </a:rPr>
              <a:t>Campuses Include:</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		Danforth</a:t>
            </a:r>
          </a:p>
          <a:p>
            <a:r>
              <a:rPr lang="en-US" dirty="0">
                <a:latin typeface="Arial" panose="020B0604020202020204" pitchFamily="34" charset="0"/>
                <a:cs typeface="Arial" panose="020B0604020202020204" pitchFamily="34" charset="0"/>
              </a:rPr>
              <a:t>		Medical School</a:t>
            </a:r>
          </a:p>
          <a:p>
            <a:r>
              <a:rPr lang="en-US" dirty="0">
                <a:latin typeface="Arial" panose="020B0604020202020204" pitchFamily="34" charset="0"/>
                <a:cs typeface="Arial" panose="020B0604020202020204" pitchFamily="34" charset="0"/>
              </a:rPr>
              <a:t>		West Campus</a:t>
            </a:r>
          </a:p>
          <a:p>
            <a:r>
              <a:rPr lang="en-US" dirty="0">
                <a:latin typeface="Arial" panose="020B0604020202020204" pitchFamily="34" charset="0"/>
                <a:cs typeface="Arial" panose="020B0604020202020204" pitchFamily="34" charset="0"/>
              </a:rPr>
              <a:t>		North Campus</a:t>
            </a:r>
          </a:p>
          <a:p>
            <a:r>
              <a:rPr lang="en-US" dirty="0">
                <a:latin typeface="Arial" panose="020B0604020202020204" pitchFamily="34" charset="0"/>
                <a:cs typeface="Arial" panose="020B0604020202020204" pitchFamily="34" charset="0"/>
              </a:rPr>
              <a:t>		South Campus</a:t>
            </a:r>
          </a:p>
          <a:p>
            <a:r>
              <a:rPr lang="en-US" dirty="0">
                <a:latin typeface="Arial" panose="020B0604020202020204" pitchFamily="34" charset="0"/>
                <a:cs typeface="Arial" panose="020B0604020202020204" pitchFamily="34" charset="0"/>
              </a:rPr>
              <a:t>		Tyson Research Center </a:t>
            </a:r>
          </a:p>
        </p:txBody>
      </p:sp>
      <p:sp>
        <p:nvSpPr>
          <p:cNvPr id="6" name="Rectangle 5"/>
          <p:cNvSpPr/>
          <p:nvPr/>
        </p:nvSpPr>
        <p:spPr>
          <a:xfrm>
            <a:off x="6275671" y="5706525"/>
            <a:ext cx="2307221" cy="196208"/>
          </a:xfrm>
          <a:prstGeom prst="rect">
            <a:avLst/>
          </a:prstGeom>
        </p:spPr>
        <p:txBody>
          <a:bodyPr wrap="square">
            <a:spAutoFit/>
          </a:bodyPr>
          <a:lstStyle/>
          <a:p>
            <a:r>
              <a:rPr lang="en-US" sz="600" dirty="0">
                <a:latin typeface="Arial" panose="020B0604020202020204" pitchFamily="34" charset="0"/>
                <a:cs typeface="Arial" panose="020B0604020202020204" pitchFamily="34" charset="0"/>
              </a:rPr>
              <a:t>Source: https://</a:t>
            </a:r>
            <a:r>
              <a:rPr lang="en-US" sz="675" dirty="0">
                <a:latin typeface="Arial" panose="020B0604020202020204" pitchFamily="34" charset="0"/>
                <a:cs typeface="Arial" panose="020B0604020202020204" pitchFamily="34" charset="0"/>
              </a:rPr>
              <a:t>wustl.edu/about/campuses</a:t>
            </a:r>
            <a:r>
              <a:rPr lang="en-US" sz="600" dirty="0">
                <a:latin typeface="Arial" panose="020B0604020202020204" pitchFamily="34" charset="0"/>
                <a:cs typeface="Arial" panose="020B0604020202020204" pitchFamily="34" charset="0"/>
              </a:rPr>
              <a:t> </a:t>
            </a:r>
          </a:p>
        </p:txBody>
      </p:sp>
      <p:pic>
        <p:nvPicPr>
          <p:cNvPr id="7" name="Picture 6"/>
          <p:cNvPicPr>
            <a:picLocks noChangeAspect="1"/>
          </p:cNvPicPr>
          <p:nvPr/>
        </p:nvPicPr>
        <p:blipFill>
          <a:blip r:embed="rId4"/>
          <a:stretch>
            <a:fillRect/>
          </a:stretch>
        </p:blipFill>
        <p:spPr>
          <a:xfrm>
            <a:off x="4067602" y="3161795"/>
            <a:ext cx="4416137" cy="2883909"/>
          </a:xfrm>
          <a:prstGeom prst="rect">
            <a:avLst/>
          </a:prstGeom>
        </p:spPr>
      </p:pic>
    </p:spTree>
    <p:extLst>
      <p:ext uri="{BB962C8B-B14F-4D97-AF65-F5344CB8AC3E}">
        <p14:creationId xmlns:p14="http://schemas.microsoft.com/office/powerpoint/2010/main" val="1930763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3890" y="2057400"/>
            <a:ext cx="8047438" cy="3652405"/>
          </a:xfrm>
        </p:spPr>
        <p:txBody>
          <a:bodyPr>
            <a:normAutofit fontScale="92500" lnSpcReduction="10000"/>
          </a:bodyPr>
          <a:lstStyle/>
          <a:p>
            <a:pPr marL="0" indent="0">
              <a:buNone/>
            </a:pPr>
            <a:r>
              <a:rPr lang="en-US" dirty="0">
                <a:solidFill>
                  <a:schemeClr val="tx1"/>
                </a:solidFill>
              </a:rPr>
              <a:t>In order to keep our space data as accurate as possible, ManageSpace conducts two different survey cycles, each with different objectives and goals.</a:t>
            </a:r>
          </a:p>
          <a:p>
            <a:pPr marL="0" indent="0">
              <a:buNone/>
            </a:pPr>
            <a:endParaRPr lang="en-US" dirty="0">
              <a:solidFill>
                <a:schemeClr val="tx1"/>
              </a:solidFill>
            </a:endParaRPr>
          </a:p>
          <a:p>
            <a:pPr marL="0" indent="0">
              <a:buNone/>
            </a:pPr>
            <a:r>
              <a:rPr lang="en-US" dirty="0">
                <a:solidFill>
                  <a:schemeClr val="tx1"/>
                </a:solidFill>
              </a:rPr>
              <a:t>Survey #1 – Planning Survey</a:t>
            </a:r>
            <a:r>
              <a:rPr lang="en-US" dirty="0">
                <a:solidFill>
                  <a:schemeClr val="tx1"/>
                </a:solidFill>
                <a:sym typeface="Wingdings" panose="05000000000000000000" pitchFamily="2" charset="2"/>
              </a:rPr>
              <a:t> High level objective is to keep department space as up to date as possible.</a:t>
            </a:r>
          </a:p>
          <a:p>
            <a:pPr marL="0" indent="0">
              <a:buNone/>
            </a:pPr>
            <a:endParaRPr lang="en-US" dirty="0">
              <a:solidFill>
                <a:schemeClr val="tx1"/>
              </a:solidFill>
              <a:sym typeface="Wingdings" panose="05000000000000000000" pitchFamily="2" charset="2"/>
            </a:endParaRPr>
          </a:p>
          <a:p>
            <a:pPr marL="0" indent="0">
              <a:buNone/>
            </a:pPr>
            <a:r>
              <a:rPr lang="en-US" dirty="0">
                <a:solidFill>
                  <a:schemeClr val="tx1"/>
                </a:solidFill>
                <a:sym typeface="Wingdings" panose="05000000000000000000" pitchFamily="2" charset="2"/>
              </a:rPr>
              <a:t>Survey Timeframe:  September – End of May*</a:t>
            </a:r>
          </a:p>
          <a:p>
            <a:pPr marL="0" indent="0">
              <a:buNone/>
            </a:pPr>
            <a:endParaRPr lang="en-US" dirty="0">
              <a:solidFill>
                <a:schemeClr val="tx1"/>
              </a:solidFill>
              <a:sym typeface="Wingdings" panose="05000000000000000000" pitchFamily="2" charset="2"/>
            </a:endParaRPr>
          </a:p>
          <a:p>
            <a:pPr marL="0" indent="0">
              <a:buNone/>
            </a:pPr>
            <a:endParaRPr lang="en-US" dirty="0">
              <a:solidFill>
                <a:schemeClr val="tx1"/>
              </a:solidFill>
              <a:sym typeface="Wingdings" panose="05000000000000000000" pitchFamily="2" charset="2"/>
            </a:endParaRPr>
          </a:p>
        </p:txBody>
      </p:sp>
      <p:sp>
        <p:nvSpPr>
          <p:cNvPr id="3" name="Title 2"/>
          <p:cNvSpPr>
            <a:spLocks noGrp="1"/>
          </p:cNvSpPr>
          <p:nvPr>
            <p:ph type="title"/>
          </p:nvPr>
        </p:nvSpPr>
        <p:spPr/>
        <p:txBody>
          <a:bodyPr/>
          <a:lstStyle/>
          <a:p>
            <a:r>
              <a:rPr lang="en-US" dirty="0"/>
              <a:t>Survey Definitions and Time Frame</a:t>
            </a:r>
          </a:p>
        </p:txBody>
      </p:sp>
    </p:spTree>
    <p:extLst>
      <p:ext uri="{BB962C8B-B14F-4D97-AF65-F5344CB8AC3E}">
        <p14:creationId xmlns:p14="http://schemas.microsoft.com/office/powerpoint/2010/main" val="98729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3890" y="2057400"/>
            <a:ext cx="8047438" cy="3226377"/>
          </a:xfrm>
        </p:spPr>
        <p:txBody>
          <a:bodyPr>
            <a:normAutofit fontScale="92500" lnSpcReduction="10000"/>
          </a:bodyPr>
          <a:lstStyle/>
          <a:p>
            <a:pPr marL="0" indent="0">
              <a:buNone/>
            </a:pPr>
            <a:r>
              <a:rPr lang="en-US" dirty="0">
                <a:solidFill>
                  <a:schemeClr val="tx1"/>
                </a:solidFill>
                <a:sym typeface="Wingdings" panose="05000000000000000000" pitchFamily="2" charset="2"/>
              </a:rPr>
              <a:t>Survey #2 – Annual Survey High level objective is to confirm space was reported correctly throughout the year and to functionalize department space with IDC code(s) (indirect cost codes) that match the type of activity that has taken place throughout an entire fiscal year.</a:t>
            </a:r>
          </a:p>
          <a:p>
            <a:pPr marL="0" indent="0">
              <a:buNone/>
            </a:pPr>
            <a:endParaRPr lang="en-US" dirty="0">
              <a:solidFill>
                <a:schemeClr val="tx1"/>
              </a:solidFill>
              <a:sym typeface="Wingdings" panose="05000000000000000000" pitchFamily="2" charset="2"/>
            </a:endParaRPr>
          </a:p>
          <a:p>
            <a:pPr marL="0" indent="0">
              <a:buNone/>
            </a:pPr>
            <a:r>
              <a:rPr lang="en-US" dirty="0">
                <a:solidFill>
                  <a:schemeClr val="tx1"/>
                </a:solidFill>
                <a:sym typeface="Wingdings" panose="05000000000000000000" pitchFamily="2" charset="2"/>
              </a:rPr>
              <a:t>Survey Timeframe:  June – Mid July</a:t>
            </a:r>
            <a:endParaRPr lang="en-US" dirty="0">
              <a:solidFill>
                <a:schemeClr val="tx1"/>
              </a:solidFill>
            </a:endParaRPr>
          </a:p>
          <a:p>
            <a:pPr marL="0" indent="0">
              <a:buNone/>
            </a:pPr>
            <a:endParaRPr lang="en-US" dirty="0">
              <a:sym typeface="Wingdings" panose="05000000000000000000" pitchFamily="2" charset="2"/>
            </a:endParaRPr>
          </a:p>
        </p:txBody>
      </p:sp>
      <p:sp>
        <p:nvSpPr>
          <p:cNvPr id="3" name="Title 2"/>
          <p:cNvSpPr>
            <a:spLocks noGrp="1"/>
          </p:cNvSpPr>
          <p:nvPr>
            <p:ph type="title"/>
          </p:nvPr>
        </p:nvSpPr>
        <p:spPr/>
        <p:txBody>
          <a:bodyPr/>
          <a:lstStyle/>
          <a:p>
            <a:r>
              <a:rPr lang="en-US" dirty="0"/>
              <a:t>Survey Definitions and Time Frame</a:t>
            </a:r>
          </a:p>
        </p:txBody>
      </p:sp>
    </p:spTree>
    <p:extLst>
      <p:ext uri="{BB962C8B-B14F-4D97-AF65-F5344CB8AC3E}">
        <p14:creationId xmlns:p14="http://schemas.microsoft.com/office/powerpoint/2010/main" val="1097763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203" y="1506682"/>
            <a:ext cx="8047438" cy="3226377"/>
          </a:xfrm>
        </p:spPr>
        <p:txBody>
          <a:bodyPr>
            <a:normAutofit fontScale="92500" lnSpcReduction="20000"/>
          </a:bodyPr>
          <a:lstStyle/>
          <a:p>
            <a:pPr marL="0" indent="0">
              <a:buNone/>
            </a:pPr>
            <a:endParaRPr lang="en-US" dirty="0"/>
          </a:p>
          <a:p>
            <a:pPr marL="0" indent="0">
              <a:buNone/>
            </a:pPr>
            <a:r>
              <a:rPr lang="en-US" dirty="0">
                <a:solidFill>
                  <a:schemeClr val="tx1"/>
                </a:solidFill>
              </a:rPr>
              <a:t>The annual survey is also used for rent proration, space analysis and planning, management reporting, and financial statement allocations.  </a:t>
            </a:r>
          </a:p>
          <a:p>
            <a:pPr marL="0" indent="0">
              <a:buNone/>
            </a:pPr>
            <a:endParaRPr lang="en-US" dirty="0">
              <a:solidFill>
                <a:schemeClr val="tx1"/>
              </a:solidFill>
            </a:endParaRPr>
          </a:p>
          <a:p>
            <a:pPr marL="0" indent="0">
              <a:buNone/>
            </a:pPr>
            <a:r>
              <a:rPr lang="en-US" dirty="0">
                <a:solidFill>
                  <a:schemeClr val="tx1"/>
                </a:solidFill>
              </a:rPr>
              <a:t>This is a department’s final stamp of approval the activity captured throughout the year within the Planning Survey is an accurate reflection of what really happened in space.</a:t>
            </a:r>
          </a:p>
          <a:p>
            <a:pPr marL="0" indent="0">
              <a:buNone/>
            </a:pPr>
            <a:endParaRPr lang="en-US" dirty="0">
              <a:sym typeface="Wingdings" panose="05000000000000000000" pitchFamily="2" charset="2"/>
            </a:endParaRPr>
          </a:p>
        </p:txBody>
      </p:sp>
      <p:sp>
        <p:nvSpPr>
          <p:cNvPr id="3" name="Title 2"/>
          <p:cNvSpPr>
            <a:spLocks noGrp="1"/>
          </p:cNvSpPr>
          <p:nvPr>
            <p:ph type="title"/>
          </p:nvPr>
        </p:nvSpPr>
        <p:spPr/>
        <p:txBody>
          <a:bodyPr/>
          <a:lstStyle/>
          <a:p>
            <a:r>
              <a:rPr lang="en-US" dirty="0"/>
              <a:t>Survey Definitions and Time Frame</a:t>
            </a:r>
          </a:p>
        </p:txBody>
      </p:sp>
      <p:pic>
        <p:nvPicPr>
          <p:cNvPr id="5" name="Picture 4" descr="Approved Green Hand Writing Free Stock Photo - Public Domain Pictur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4545" y="4479122"/>
            <a:ext cx="2587337" cy="1719500"/>
          </a:xfrm>
          <a:prstGeom prst="rect">
            <a:avLst/>
          </a:prstGeom>
        </p:spPr>
      </p:pic>
    </p:spTree>
    <p:extLst>
      <p:ext uri="{BB962C8B-B14F-4D97-AF65-F5344CB8AC3E}">
        <p14:creationId xmlns:p14="http://schemas.microsoft.com/office/powerpoint/2010/main" val="274901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undry">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29541</TotalTime>
  <Words>1706</Words>
  <Application>Microsoft Office PowerPoint</Application>
  <PresentationFormat>On-screen Show (4:3)</PresentationFormat>
  <Paragraphs>205</Paragraphs>
  <Slides>32</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Rockwell</vt:lpstr>
      <vt:lpstr>Times New Roman</vt:lpstr>
      <vt:lpstr>Wingdings</vt:lpstr>
      <vt:lpstr>Office Theme</vt:lpstr>
      <vt:lpstr>FY 2024 Space Survey  Training for Non-Research Areas </vt:lpstr>
      <vt:lpstr>What is a space survey?</vt:lpstr>
      <vt:lpstr>What is a space survey? (continued)</vt:lpstr>
      <vt:lpstr>Survey Definitions and Time Frame</vt:lpstr>
      <vt:lpstr>Space and User Groups  </vt:lpstr>
      <vt:lpstr>WashU’s Space</vt:lpstr>
      <vt:lpstr>Survey Definitions and Time Frame</vt:lpstr>
      <vt:lpstr>Survey Definitions and Time Frame</vt:lpstr>
      <vt:lpstr>Survey Definitions and Time Frame</vt:lpstr>
      <vt:lpstr>How Survey Data Flows from year to year</vt:lpstr>
      <vt:lpstr>FY24 Survey Timeline</vt:lpstr>
      <vt:lpstr>Workday CCHRU</vt:lpstr>
      <vt:lpstr>CCHRU</vt:lpstr>
      <vt:lpstr>Planning vs Annual Survey</vt:lpstr>
      <vt:lpstr>FY 2024 Space Survey   How to Perform Your Portion of the Survey   </vt:lpstr>
      <vt:lpstr>Planning Survey - How to Start?</vt:lpstr>
      <vt:lpstr>OSIS – Floorplans and Views</vt:lpstr>
      <vt:lpstr>OSIS – Floorplans and Views </vt:lpstr>
      <vt:lpstr>OSIS – Room/Room Split Info</vt:lpstr>
      <vt:lpstr>Review Space Utilization Reports</vt:lpstr>
      <vt:lpstr>Review Buildings, Floors and Rooms for accuracy</vt:lpstr>
      <vt:lpstr>Review Room Type for accuracy</vt:lpstr>
      <vt:lpstr>Planning Survey – Request Room Update</vt:lpstr>
      <vt:lpstr>Review Room PI/PO</vt:lpstr>
      <vt:lpstr>Add/Delete and Verify Room Splits</vt:lpstr>
      <vt:lpstr>Planning Survey – Room Splits</vt:lpstr>
      <vt:lpstr>Planning Survey – Date Effectives</vt:lpstr>
      <vt:lpstr>Revising Space Survey</vt:lpstr>
      <vt:lpstr>Add your signature, save and return to Erin Sweetman</vt:lpstr>
      <vt:lpstr>Sign final PDF reports</vt:lpstr>
      <vt:lpstr>FY24 Survey Reminders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default</dc:creator>
  <cp:lastModifiedBy>Sweetman, Erin</cp:lastModifiedBy>
  <cp:revision>290</cp:revision>
  <dcterms:created xsi:type="dcterms:W3CDTF">2013-07-09T17:46:55Z</dcterms:created>
  <dcterms:modified xsi:type="dcterms:W3CDTF">2024-04-09T14:33:18Z</dcterms:modified>
</cp:coreProperties>
</file>