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74" r:id="rId2"/>
  </p:sldMasterIdLst>
  <p:notesMasterIdLst>
    <p:notesMasterId r:id="rId69"/>
  </p:notesMasterIdLst>
  <p:handoutMasterIdLst>
    <p:handoutMasterId r:id="rId70"/>
  </p:handoutMasterIdLst>
  <p:sldIdLst>
    <p:sldId id="259" r:id="rId3"/>
    <p:sldId id="426" r:id="rId4"/>
    <p:sldId id="510" r:id="rId5"/>
    <p:sldId id="368" r:id="rId6"/>
    <p:sldId id="434" r:id="rId7"/>
    <p:sldId id="309" r:id="rId8"/>
    <p:sldId id="310" r:id="rId9"/>
    <p:sldId id="311" r:id="rId10"/>
    <p:sldId id="312" r:id="rId11"/>
    <p:sldId id="313" r:id="rId12"/>
    <p:sldId id="377" r:id="rId13"/>
    <p:sldId id="380" r:id="rId14"/>
    <p:sldId id="381" r:id="rId15"/>
    <p:sldId id="382" r:id="rId16"/>
    <p:sldId id="433" r:id="rId17"/>
    <p:sldId id="383" r:id="rId18"/>
    <p:sldId id="385" r:id="rId19"/>
    <p:sldId id="403" r:id="rId20"/>
    <p:sldId id="404" r:id="rId21"/>
    <p:sldId id="405" r:id="rId22"/>
    <p:sldId id="406" r:id="rId23"/>
    <p:sldId id="407" r:id="rId24"/>
    <p:sldId id="420" r:id="rId25"/>
    <p:sldId id="386" r:id="rId26"/>
    <p:sldId id="435" r:id="rId27"/>
    <p:sldId id="437" r:id="rId28"/>
    <p:sldId id="439" r:id="rId29"/>
    <p:sldId id="442" r:id="rId30"/>
    <p:sldId id="443" r:id="rId31"/>
    <p:sldId id="444" r:id="rId32"/>
    <p:sldId id="445" r:id="rId33"/>
    <p:sldId id="446" r:id="rId34"/>
    <p:sldId id="447" r:id="rId35"/>
    <p:sldId id="448" r:id="rId36"/>
    <p:sldId id="449" r:id="rId37"/>
    <p:sldId id="450" r:id="rId38"/>
    <p:sldId id="451" r:id="rId39"/>
    <p:sldId id="452" r:id="rId40"/>
    <p:sldId id="453" r:id="rId41"/>
    <p:sldId id="454" r:id="rId42"/>
    <p:sldId id="455" r:id="rId43"/>
    <p:sldId id="456" r:id="rId44"/>
    <p:sldId id="457" r:id="rId45"/>
    <p:sldId id="458" r:id="rId46"/>
    <p:sldId id="459" r:id="rId47"/>
    <p:sldId id="460" r:id="rId48"/>
    <p:sldId id="461" r:id="rId49"/>
    <p:sldId id="462" r:id="rId50"/>
    <p:sldId id="463" r:id="rId51"/>
    <p:sldId id="464" r:id="rId52"/>
    <p:sldId id="465" r:id="rId53"/>
    <p:sldId id="466" r:id="rId54"/>
    <p:sldId id="467" r:id="rId55"/>
    <p:sldId id="468" r:id="rId56"/>
    <p:sldId id="469" r:id="rId57"/>
    <p:sldId id="470" r:id="rId58"/>
    <p:sldId id="471" r:id="rId59"/>
    <p:sldId id="472" r:id="rId60"/>
    <p:sldId id="473" r:id="rId61"/>
    <p:sldId id="474" r:id="rId62"/>
    <p:sldId id="475" r:id="rId63"/>
    <p:sldId id="476" r:id="rId64"/>
    <p:sldId id="477" r:id="rId65"/>
    <p:sldId id="478" r:id="rId66"/>
    <p:sldId id="479" r:id="rId67"/>
    <p:sldId id="480" r:id="rId6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A51417"/>
    <a:srgbClr val="C41039"/>
    <a:srgbClr val="6C7373"/>
    <a:srgbClr val="E1E1E1"/>
    <a:srgbClr val="566568"/>
    <a:srgbClr val="69787B"/>
    <a:srgbClr val="69780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83488" autoAdjust="0"/>
  </p:normalViewPr>
  <p:slideViewPr>
    <p:cSldViewPr snapToGrid="0" snapToObjects="1">
      <p:cViewPr varScale="1">
        <p:scale>
          <a:sx n="114" d="100"/>
          <a:sy n="114" d="100"/>
        </p:scale>
        <p:origin x="150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C942E72-878D-49E8-A1ED-01573FCA5F74}" type="datetimeFigureOut">
              <a:rPr lang="en-US" smtClean="0"/>
              <a:t>2/16/2024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AAA09AF-845D-41BD-A5A8-305CB1F139A7}" type="slidenum">
              <a:rPr lang="en-US" smtClean="0"/>
              <a:t>‹#›</a:t>
            </a:fld>
            <a:endParaRPr lang="en-US"/>
          </a:p>
        </p:txBody>
      </p:sp>
    </p:spTree>
    <p:extLst>
      <p:ext uri="{BB962C8B-B14F-4D97-AF65-F5344CB8AC3E}">
        <p14:creationId xmlns:p14="http://schemas.microsoft.com/office/powerpoint/2010/main" val="6641979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E3AD09-9720-9047-BB14-484CD98DBB2F}" type="datetimeFigureOut">
              <a:rPr lang="en-US" smtClean="0"/>
              <a:t>2/16/2024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380D64-6F43-4C4D-BE6A-3F3482AA5165}" type="slidenum">
              <a:rPr lang="en-US" smtClean="0"/>
              <a:t>‹#›</a:t>
            </a:fld>
            <a:endParaRPr lang="en-US"/>
          </a:p>
        </p:txBody>
      </p:sp>
    </p:spTree>
    <p:extLst>
      <p:ext uri="{BB962C8B-B14F-4D97-AF65-F5344CB8AC3E}">
        <p14:creationId xmlns:p14="http://schemas.microsoft.com/office/powerpoint/2010/main" val="425239001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US" sz="1400" b="1" dirty="0"/>
          </a:p>
        </p:txBody>
      </p:sp>
      <p:sp>
        <p:nvSpPr>
          <p:cNvPr id="4" name="Slide Number Placeholder 3"/>
          <p:cNvSpPr>
            <a:spLocks noGrp="1"/>
          </p:cNvSpPr>
          <p:nvPr>
            <p:ph type="sldNum" sz="quarter" idx="10"/>
          </p:nvPr>
        </p:nvSpPr>
        <p:spPr/>
        <p:txBody>
          <a:bodyPr/>
          <a:lstStyle/>
          <a:p>
            <a:fld id="{A8380D64-6F43-4C4D-BE6A-3F3482AA5165}" type="slidenum">
              <a:rPr lang="en-US" smtClean="0"/>
              <a:t>3</a:t>
            </a:fld>
            <a:endParaRPr lang="en-US"/>
          </a:p>
        </p:txBody>
      </p:sp>
    </p:spTree>
    <p:extLst>
      <p:ext uri="{BB962C8B-B14F-4D97-AF65-F5344CB8AC3E}">
        <p14:creationId xmlns:p14="http://schemas.microsoft.com/office/powerpoint/2010/main" val="2830736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3680" y="4489386"/>
            <a:ext cx="6776720" cy="4807014"/>
          </a:xfrm>
        </p:spPr>
        <p:txBody>
          <a:bodyPr/>
          <a:lstStyle/>
          <a:p>
            <a:pPr marL="757066" lvl="1" indent="-291179">
              <a:buFont typeface="Wingdings" panose="05000000000000000000" pitchFamily="2" charset="2"/>
              <a:buChar char="§"/>
            </a:pPr>
            <a:endParaRPr lang="en-US" baseline="0" dirty="0">
              <a:solidFill>
                <a:schemeClr val="tx1">
                  <a:lumMod val="50000"/>
                </a:schemeClr>
              </a:solidFill>
            </a:endParaRPr>
          </a:p>
        </p:txBody>
      </p:sp>
      <p:sp>
        <p:nvSpPr>
          <p:cNvPr id="4" name="Slide Number Placeholder 3"/>
          <p:cNvSpPr>
            <a:spLocks noGrp="1"/>
          </p:cNvSpPr>
          <p:nvPr>
            <p:ph type="sldNum" sz="quarter" idx="10"/>
          </p:nvPr>
        </p:nvSpPr>
        <p:spPr/>
        <p:txBody>
          <a:bodyPr/>
          <a:lstStyle/>
          <a:p>
            <a:fld id="{C2C17A91-277B-4EE9-9106-A22AB26DE8E1}" type="slidenum">
              <a:rPr lang="en-US" smtClean="0"/>
              <a:t>27</a:t>
            </a:fld>
            <a:endParaRPr lang="en-US"/>
          </a:p>
        </p:txBody>
      </p:sp>
    </p:spTree>
    <p:extLst>
      <p:ext uri="{BB962C8B-B14F-4D97-AF65-F5344CB8AC3E}">
        <p14:creationId xmlns:p14="http://schemas.microsoft.com/office/powerpoint/2010/main" val="3718671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3680" y="4489386"/>
            <a:ext cx="6776720" cy="4807014"/>
          </a:xfrm>
        </p:spPr>
        <p:txBody>
          <a:bodyPr/>
          <a:lstStyle/>
          <a:p>
            <a:pPr marL="757066" lvl="1" indent="-291179">
              <a:buFont typeface="Wingdings" panose="05000000000000000000" pitchFamily="2" charset="2"/>
              <a:buChar char="§"/>
            </a:pPr>
            <a:endParaRPr lang="en-US" baseline="0" dirty="0">
              <a:solidFill>
                <a:schemeClr val="tx1">
                  <a:lumMod val="50000"/>
                </a:schemeClr>
              </a:solidFill>
            </a:endParaRPr>
          </a:p>
        </p:txBody>
      </p:sp>
      <p:sp>
        <p:nvSpPr>
          <p:cNvPr id="4" name="Slide Number Placeholder 3"/>
          <p:cNvSpPr>
            <a:spLocks noGrp="1"/>
          </p:cNvSpPr>
          <p:nvPr>
            <p:ph type="sldNum" sz="quarter" idx="10"/>
          </p:nvPr>
        </p:nvSpPr>
        <p:spPr/>
        <p:txBody>
          <a:bodyPr/>
          <a:lstStyle/>
          <a:p>
            <a:fld id="{C2C17A91-277B-4EE9-9106-A22AB26DE8E1}" type="slidenum">
              <a:rPr lang="en-US" smtClean="0"/>
              <a:t>28</a:t>
            </a:fld>
            <a:endParaRPr lang="en-US"/>
          </a:p>
        </p:txBody>
      </p:sp>
    </p:spTree>
    <p:extLst>
      <p:ext uri="{BB962C8B-B14F-4D97-AF65-F5344CB8AC3E}">
        <p14:creationId xmlns:p14="http://schemas.microsoft.com/office/powerpoint/2010/main" val="2241036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3680" y="4489386"/>
            <a:ext cx="6776720" cy="4807014"/>
          </a:xfrm>
        </p:spPr>
        <p:txBody>
          <a:bodyPr/>
          <a:lstStyle/>
          <a:p>
            <a:pPr marL="757066" lvl="1" indent="-291179">
              <a:buFont typeface="Wingdings" panose="05000000000000000000" pitchFamily="2" charset="2"/>
              <a:buChar char="§"/>
            </a:pPr>
            <a:r>
              <a:rPr lang="en-US" sz="1600" dirty="0">
                <a:solidFill>
                  <a:schemeClr val="tx1">
                    <a:lumMod val="50000"/>
                  </a:schemeClr>
                </a:solidFill>
              </a:rPr>
              <a:t>Room Split status for each record will be set to Available/Original—Any room split edits must be marked complete to be saved by May 31st</a:t>
            </a:r>
          </a:p>
          <a:p>
            <a:pPr marL="1222953" lvl="2" indent="-291179">
              <a:buFont typeface="Wingdings" panose="05000000000000000000" pitchFamily="2" charset="2"/>
              <a:buChar char="§"/>
            </a:pPr>
            <a:r>
              <a:rPr lang="en-US" sz="1600" dirty="0">
                <a:solidFill>
                  <a:schemeClr val="tx1">
                    <a:lumMod val="50000"/>
                  </a:schemeClr>
                </a:solidFill>
              </a:rPr>
              <a:t>Room splits in an Incomplete or Pending status at the end of day on May 31</a:t>
            </a:r>
            <a:r>
              <a:rPr lang="en-US" sz="1600" baseline="30000" dirty="0">
                <a:solidFill>
                  <a:schemeClr val="tx1">
                    <a:lumMod val="50000"/>
                  </a:schemeClr>
                </a:solidFill>
              </a:rPr>
              <a:t>st</a:t>
            </a:r>
            <a:r>
              <a:rPr lang="en-US" sz="1600" dirty="0">
                <a:solidFill>
                  <a:schemeClr val="tx1">
                    <a:lumMod val="50000"/>
                  </a:schemeClr>
                </a:solidFill>
              </a:rPr>
              <a:t> will automatically loose all edits to the room splits.  They will not be saved. </a:t>
            </a:r>
          </a:p>
          <a:p>
            <a:pPr marL="1222953" lvl="2" indent="-291179">
              <a:buFont typeface="Wingdings" panose="05000000000000000000" pitchFamily="2" charset="2"/>
              <a:buChar char="§"/>
            </a:pPr>
            <a:r>
              <a:rPr lang="en-US" sz="1600" dirty="0">
                <a:solidFill>
                  <a:schemeClr val="tx1">
                    <a:lumMod val="50000"/>
                  </a:schemeClr>
                </a:solidFill>
              </a:rPr>
              <a:t>Users will be required to update FY23 Survey and FY24P to correct your planning date.  </a:t>
            </a:r>
          </a:p>
          <a:p>
            <a:pPr marL="1222953" lvl="2" indent="-291179" defTabSz="931774">
              <a:buFont typeface="Wingdings" panose="05000000000000000000" pitchFamily="2" charset="2"/>
              <a:buChar char="§"/>
              <a:defRPr/>
            </a:pPr>
            <a:r>
              <a:rPr lang="en-US" sz="1600" dirty="0"/>
              <a:t>Planning data must be Available and Original  by May 31st, if you have outstanding records by May 31st, we will delete that edit and your planning data will be inaccurate.  FY23 Survey will need to be updated and FY24P planning will also need updated.  </a:t>
            </a:r>
          </a:p>
          <a:p>
            <a:pPr marL="931774" lvl="2"/>
            <a:endParaRPr lang="en-US" sz="1600" dirty="0">
              <a:solidFill>
                <a:schemeClr val="tx1">
                  <a:lumMod val="50000"/>
                </a:schemeClr>
              </a:solidFill>
            </a:endParaRPr>
          </a:p>
          <a:p>
            <a:pPr marL="931774" lvl="2"/>
            <a:r>
              <a:rPr lang="en-US" sz="1500" dirty="0">
                <a:solidFill>
                  <a:schemeClr val="tx1">
                    <a:lumMod val="50000"/>
                  </a:schemeClr>
                </a:solidFill>
              </a:rPr>
              <a:t>Service room relationships to benefiting rooms will be retained</a:t>
            </a:r>
          </a:p>
          <a:p>
            <a:pPr marL="2154726" lvl="4" indent="-291179">
              <a:buFont typeface="Wingdings" panose="05000000000000000000" pitchFamily="2" charset="2"/>
              <a:buChar char="§"/>
            </a:pPr>
            <a:r>
              <a:rPr lang="en-US" sz="1500" dirty="0">
                <a:solidFill>
                  <a:schemeClr val="tx1">
                    <a:lumMod val="50000"/>
                  </a:schemeClr>
                </a:solidFill>
              </a:rPr>
              <a:t>Overnight process will automatically split service room 	</a:t>
            </a:r>
          </a:p>
          <a:p>
            <a:pPr marL="2620613" lvl="5" indent="-291179">
              <a:buFont typeface="Wingdings" panose="05000000000000000000" pitchFamily="2" charset="2"/>
              <a:buChar char="§"/>
            </a:pPr>
            <a:r>
              <a:rPr lang="en-US" sz="1500" dirty="0">
                <a:solidFill>
                  <a:schemeClr val="tx1">
                    <a:lumMod val="50000"/>
                  </a:schemeClr>
                </a:solidFill>
              </a:rPr>
              <a:t>It will NOT functionalize the service room in Space Planning.</a:t>
            </a:r>
          </a:p>
          <a:p>
            <a:pPr marL="2620613" lvl="5" indent="-291179">
              <a:buFont typeface="Wingdings" panose="05000000000000000000" pitchFamily="2" charset="2"/>
              <a:buChar char="§"/>
            </a:pPr>
            <a:r>
              <a:rPr lang="en-US" sz="1500" dirty="0">
                <a:solidFill>
                  <a:schemeClr val="tx1">
                    <a:lumMod val="50000"/>
                  </a:schemeClr>
                </a:solidFill>
              </a:rPr>
              <a:t> IT WILL mark complete overnight and push to planning any edits you may have made to the benefiting rooms or relationship</a:t>
            </a:r>
          </a:p>
          <a:p>
            <a:pPr marL="465887" lvl="2"/>
            <a:r>
              <a:rPr lang="en-US" baseline="0" dirty="0">
                <a:solidFill>
                  <a:schemeClr val="tx1">
                    <a:lumMod val="50000"/>
                  </a:schemeClr>
                </a:solidFill>
              </a:rPr>
              <a:t>Be sure to plan if you want to bulk functional during planning. – You can use bulk to just update </a:t>
            </a:r>
            <a:r>
              <a:rPr lang="en-US" baseline="0" dirty="0" err="1">
                <a:solidFill>
                  <a:schemeClr val="tx1">
                    <a:lumMod val="50000"/>
                  </a:schemeClr>
                </a:solidFill>
              </a:rPr>
              <a:t>Dept</a:t>
            </a:r>
            <a:r>
              <a:rPr lang="en-US" baseline="0" dirty="0">
                <a:solidFill>
                  <a:schemeClr val="tx1">
                    <a:lumMod val="50000"/>
                  </a:schemeClr>
                </a:solidFill>
              </a:rPr>
              <a:t>/RP :   You will only need to do this if the activities room changed and the function will not be retained for FY23 Survey.  </a:t>
            </a:r>
          </a:p>
        </p:txBody>
      </p:sp>
      <p:sp>
        <p:nvSpPr>
          <p:cNvPr id="4" name="Slide Number Placeholder 3"/>
          <p:cNvSpPr>
            <a:spLocks noGrp="1"/>
          </p:cNvSpPr>
          <p:nvPr>
            <p:ph type="sldNum" sz="quarter" idx="10"/>
          </p:nvPr>
        </p:nvSpPr>
        <p:spPr/>
        <p:txBody>
          <a:bodyPr/>
          <a:lstStyle/>
          <a:p>
            <a:fld id="{C2C17A91-277B-4EE9-9106-A22AB26DE8E1}" type="slidenum">
              <a:rPr lang="en-US" smtClean="0"/>
              <a:t>29</a:t>
            </a:fld>
            <a:endParaRPr lang="en-US"/>
          </a:p>
        </p:txBody>
      </p:sp>
    </p:spTree>
    <p:extLst>
      <p:ext uri="{BB962C8B-B14F-4D97-AF65-F5344CB8AC3E}">
        <p14:creationId xmlns:p14="http://schemas.microsoft.com/office/powerpoint/2010/main" val="3589181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3680" y="4489386"/>
            <a:ext cx="6776720" cy="4807014"/>
          </a:xfrm>
        </p:spPr>
        <p:txBody>
          <a:bodyPr/>
          <a:lstStyle/>
          <a:p>
            <a:pPr marL="757066" lvl="1" indent="-291179">
              <a:buFont typeface="Wingdings" panose="05000000000000000000" pitchFamily="2" charset="2"/>
              <a:buChar char="§"/>
            </a:pPr>
            <a:endParaRPr lang="en-US" baseline="0" dirty="0">
              <a:solidFill>
                <a:schemeClr val="tx1">
                  <a:lumMod val="50000"/>
                </a:schemeClr>
              </a:solidFill>
            </a:endParaRPr>
          </a:p>
        </p:txBody>
      </p:sp>
      <p:sp>
        <p:nvSpPr>
          <p:cNvPr id="4" name="Slide Number Placeholder 3"/>
          <p:cNvSpPr>
            <a:spLocks noGrp="1"/>
          </p:cNvSpPr>
          <p:nvPr>
            <p:ph type="sldNum" sz="quarter" idx="10"/>
          </p:nvPr>
        </p:nvSpPr>
        <p:spPr/>
        <p:txBody>
          <a:bodyPr/>
          <a:lstStyle/>
          <a:p>
            <a:fld id="{C2C17A91-277B-4EE9-9106-A22AB26DE8E1}" type="slidenum">
              <a:rPr lang="en-US" smtClean="0"/>
              <a:t>30</a:t>
            </a:fld>
            <a:endParaRPr lang="en-US"/>
          </a:p>
        </p:txBody>
      </p:sp>
    </p:spTree>
    <p:extLst>
      <p:ext uri="{BB962C8B-B14F-4D97-AF65-F5344CB8AC3E}">
        <p14:creationId xmlns:p14="http://schemas.microsoft.com/office/powerpoint/2010/main" val="1860812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3680" y="4489386"/>
            <a:ext cx="6776720" cy="4807014"/>
          </a:xfrm>
        </p:spPr>
        <p:txBody>
          <a:bodyPr/>
          <a:lstStyle/>
          <a:p>
            <a:pPr marL="757066" lvl="1" indent="-291179">
              <a:buFont typeface="Wingdings" panose="05000000000000000000" pitchFamily="2" charset="2"/>
              <a:buChar char="§"/>
            </a:pPr>
            <a:r>
              <a:rPr lang="en-US" sz="1600" dirty="0">
                <a:solidFill>
                  <a:schemeClr val="tx1">
                    <a:lumMod val="50000"/>
                  </a:schemeClr>
                </a:solidFill>
              </a:rPr>
              <a:t>Room Split status for each record will be set to Available/Original—Any room split edits must be marked complete to be saved by May 31st</a:t>
            </a:r>
          </a:p>
          <a:p>
            <a:pPr marL="1222953" lvl="2" indent="-291179">
              <a:buFont typeface="Wingdings" panose="05000000000000000000" pitchFamily="2" charset="2"/>
              <a:buChar char="§"/>
            </a:pPr>
            <a:r>
              <a:rPr lang="en-US" sz="1600" dirty="0">
                <a:solidFill>
                  <a:schemeClr val="tx1">
                    <a:lumMod val="50000"/>
                  </a:schemeClr>
                </a:solidFill>
              </a:rPr>
              <a:t>Room splits in an Incomplete or Pending status at the end of day on May 31</a:t>
            </a:r>
            <a:r>
              <a:rPr lang="en-US" sz="1600" baseline="30000" dirty="0">
                <a:solidFill>
                  <a:schemeClr val="tx1">
                    <a:lumMod val="50000"/>
                  </a:schemeClr>
                </a:solidFill>
              </a:rPr>
              <a:t>st</a:t>
            </a:r>
            <a:r>
              <a:rPr lang="en-US" sz="1600" dirty="0">
                <a:solidFill>
                  <a:schemeClr val="tx1">
                    <a:lumMod val="50000"/>
                  </a:schemeClr>
                </a:solidFill>
              </a:rPr>
              <a:t> will automatically loose all edits to the room splits.  They will not be saved. </a:t>
            </a:r>
          </a:p>
          <a:p>
            <a:pPr marL="1222953" lvl="2" indent="-291179">
              <a:buFont typeface="Wingdings" panose="05000000000000000000" pitchFamily="2" charset="2"/>
              <a:buChar char="§"/>
            </a:pPr>
            <a:r>
              <a:rPr lang="en-US" sz="1600" dirty="0">
                <a:solidFill>
                  <a:schemeClr val="tx1">
                    <a:lumMod val="50000"/>
                  </a:schemeClr>
                </a:solidFill>
              </a:rPr>
              <a:t>Users will be required to update FY23 Survey and FY24P to correct your planning date.  </a:t>
            </a:r>
          </a:p>
          <a:p>
            <a:pPr marL="1222953" lvl="2" indent="-291179" defTabSz="931774">
              <a:buFont typeface="Wingdings" panose="05000000000000000000" pitchFamily="2" charset="2"/>
              <a:buChar char="§"/>
              <a:defRPr/>
            </a:pPr>
            <a:r>
              <a:rPr lang="en-US" sz="1600" dirty="0"/>
              <a:t>Planning data must be Available and Original  by May 31st, if you have outstanding records by May 31st, we will delete that edit and your planning data will be inaccurate.  FY23 Survey will need to be updated and FY24P planning will also need updated.  </a:t>
            </a:r>
          </a:p>
          <a:p>
            <a:pPr marL="931774" lvl="2"/>
            <a:endParaRPr lang="en-US" sz="1600" dirty="0">
              <a:solidFill>
                <a:schemeClr val="tx1">
                  <a:lumMod val="50000"/>
                </a:schemeClr>
              </a:solidFill>
            </a:endParaRPr>
          </a:p>
          <a:p>
            <a:pPr marL="931774" lvl="2"/>
            <a:r>
              <a:rPr lang="en-US" sz="1500" dirty="0">
                <a:solidFill>
                  <a:schemeClr val="tx1">
                    <a:lumMod val="50000"/>
                  </a:schemeClr>
                </a:solidFill>
              </a:rPr>
              <a:t>Service room relationships to benefiting rooms will be retained</a:t>
            </a:r>
          </a:p>
          <a:p>
            <a:pPr marL="2154726" lvl="4" indent="-291179">
              <a:buFont typeface="Wingdings" panose="05000000000000000000" pitchFamily="2" charset="2"/>
              <a:buChar char="§"/>
            </a:pPr>
            <a:r>
              <a:rPr lang="en-US" sz="1500" dirty="0">
                <a:solidFill>
                  <a:schemeClr val="tx1">
                    <a:lumMod val="50000"/>
                  </a:schemeClr>
                </a:solidFill>
              </a:rPr>
              <a:t>Overnight process will automatically split service room 	</a:t>
            </a:r>
          </a:p>
          <a:p>
            <a:pPr marL="2620613" lvl="5" indent="-291179">
              <a:buFont typeface="Wingdings" panose="05000000000000000000" pitchFamily="2" charset="2"/>
              <a:buChar char="§"/>
            </a:pPr>
            <a:r>
              <a:rPr lang="en-US" sz="1500" dirty="0">
                <a:solidFill>
                  <a:schemeClr val="tx1">
                    <a:lumMod val="50000"/>
                  </a:schemeClr>
                </a:solidFill>
              </a:rPr>
              <a:t>It will NOT functionalize the service room in Space Planning.</a:t>
            </a:r>
          </a:p>
          <a:p>
            <a:pPr marL="2620613" lvl="5" indent="-291179">
              <a:buFont typeface="Wingdings" panose="05000000000000000000" pitchFamily="2" charset="2"/>
              <a:buChar char="§"/>
            </a:pPr>
            <a:r>
              <a:rPr lang="en-US" sz="1500" dirty="0">
                <a:solidFill>
                  <a:schemeClr val="tx1">
                    <a:lumMod val="50000"/>
                  </a:schemeClr>
                </a:solidFill>
              </a:rPr>
              <a:t> IT WILL mark complete overnight and push to planning any edits you may have made to the benefiting rooms or relationship</a:t>
            </a:r>
          </a:p>
          <a:p>
            <a:pPr marL="465887" lvl="2"/>
            <a:r>
              <a:rPr lang="en-US" baseline="0" dirty="0">
                <a:solidFill>
                  <a:schemeClr val="tx1">
                    <a:lumMod val="50000"/>
                  </a:schemeClr>
                </a:solidFill>
              </a:rPr>
              <a:t>Be sure to plan if you want to bulk functional during planning. – You can use bulk to just update </a:t>
            </a:r>
            <a:r>
              <a:rPr lang="en-US" baseline="0" dirty="0" err="1">
                <a:solidFill>
                  <a:schemeClr val="tx1">
                    <a:lumMod val="50000"/>
                  </a:schemeClr>
                </a:solidFill>
              </a:rPr>
              <a:t>Dept</a:t>
            </a:r>
            <a:r>
              <a:rPr lang="en-US" baseline="0" dirty="0">
                <a:solidFill>
                  <a:schemeClr val="tx1">
                    <a:lumMod val="50000"/>
                  </a:schemeClr>
                </a:solidFill>
              </a:rPr>
              <a:t>/RP :   You will only need to do this if the activities room changed and the function will not be retained for FY23 Survey.  </a:t>
            </a:r>
          </a:p>
        </p:txBody>
      </p:sp>
      <p:sp>
        <p:nvSpPr>
          <p:cNvPr id="4" name="Slide Number Placeholder 3"/>
          <p:cNvSpPr>
            <a:spLocks noGrp="1"/>
          </p:cNvSpPr>
          <p:nvPr>
            <p:ph type="sldNum" sz="quarter" idx="10"/>
          </p:nvPr>
        </p:nvSpPr>
        <p:spPr/>
        <p:txBody>
          <a:bodyPr/>
          <a:lstStyle/>
          <a:p>
            <a:fld id="{C2C17A91-277B-4EE9-9106-A22AB26DE8E1}" type="slidenum">
              <a:rPr lang="en-US" smtClean="0"/>
              <a:t>31</a:t>
            </a:fld>
            <a:endParaRPr lang="en-US"/>
          </a:p>
        </p:txBody>
      </p:sp>
    </p:spTree>
    <p:extLst>
      <p:ext uri="{BB962C8B-B14F-4D97-AF65-F5344CB8AC3E}">
        <p14:creationId xmlns:p14="http://schemas.microsoft.com/office/powerpoint/2010/main" val="2326166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3680" y="4489386"/>
            <a:ext cx="6776720" cy="4807014"/>
          </a:xfrm>
        </p:spPr>
        <p:txBody>
          <a:bodyPr/>
          <a:lstStyle/>
          <a:p>
            <a:pPr marL="757066" lvl="1" indent="-291179">
              <a:buFont typeface="Wingdings" panose="05000000000000000000" pitchFamily="2" charset="2"/>
              <a:buChar char="§"/>
            </a:pPr>
            <a:r>
              <a:rPr lang="en-US" sz="1600" dirty="0">
                <a:solidFill>
                  <a:schemeClr val="tx1">
                    <a:lumMod val="50000"/>
                  </a:schemeClr>
                </a:solidFill>
              </a:rPr>
              <a:t>Room Split status for each record will be set to Available/Original—Any room split edits must be marked complete to be saved by May 31st</a:t>
            </a:r>
          </a:p>
          <a:p>
            <a:pPr marL="1222953" lvl="2" indent="-291179">
              <a:buFont typeface="Wingdings" panose="05000000000000000000" pitchFamily="2" charset="2"/>
              <a:buChar char="§"/>
            </a:pPr>
            <a:r>
              <a:rPr lang="en-US" sz="1600" dirty="0">
                <a:solidFill>
                  <a:schemeClr val="tx1">
                    <a:lumMod val="50000"/>
                  </a:schemeClr>
                </a:solidFill>
              </a:rPr>
              <a:t>Room splits in an Incomplete or Pending status at the end of day on May 31</a:t>
            </a:r>
            <a:r>
              <a:rPr lang="en-US" sz="1600" baseline="30000" dirty="0">
                <a:solidFill>
                  <a:schemeClr val="tx1">
                    <a:lumMod val="50000"/>
                  </a:schemeClr>
                </a:solidFill>
              </a:rPr>
              <a:t>st</a:t>
            </a:r>
            <a:r>
              <a:rPr lang="en-US" sz="1600" dirty="0">
                <a:solidFill>
                  <a:schemeClr val="tx1">
                    <a:lumMod val="50000"/>
                  </a:schemeClr>
                </a:solidFill>
              </a:rPr>
              <a:t> will automatically loose all edits to the room splits.  They will not be saved. </a:t>
            </a:r>
          </a:p>
          <a:p>
            <a:pPr marL="1222953" lvl="2" indent="-291179">
              <a:buFont typeface="Wingdings" panose="05000000000000000000" pitchFamily="2" charset="2"/>
              <a:buChar char="§"/>
            </a:pPr>
            <a:r>
              <a:rPr lang="en-US" sz="1600" dirty="0">
                <a:solidFill>
                  <a:schemeClr val="tx1">
                    <a:lumMod val="50000"/>
                  </a:schemeClr>
                </a:solidFill>
              </a:rPr>
              <a:t>Users will be required to update FY23 Survey and FY24P to correct your planning date.  </a:t>
            </a:r>
          </a:p>
          <a:p>
            <a:pPr marL="1222953" lvl="2" indent="-291179" defTabSz="931774">
              <a:buFont typeface="Wingdings" panose="05000000000000000000" pitchFamily="2" charset="2"/>
              <a:buChar char="§"/>
              <a:defRPr/>
            </a:pPr>
            <a:r>
              <a:rPr lang="en-US" sz="1600" dirty="0"/>
              <a:t>Planning data must be Available and Original  by May 31st, if you have outstanding records by May 31st, we will delete that edit and your planning data will be inaccurate.  FY23 Survey will need to be updated and FY24P planning will also need updated.  </a:t>
            </a:r>
          </a:p>
          <a:p>
            <a:pPr marL="931774" lvl="2"/>
            <a:endParaRPr lang="en-US" sz="1600" dirty="0">
              <a:solidFill>
                <a:schemeClr val="tx1">
                  <a:lumMod val="50000"/>
                </a:schemeClr>
              </a:solidFill>
            </a:endParaRPr>
          </a:p>
          <a:p>
            <a:pPr marL="931774" lvl="2"/>
            <a:r>
              <a:rPr lang="en-US" sz="1500" dirty="0">
                <a:solidFill>
                  <a:schemeClr val="tx1">
                    <a:lumMod val="50000"/>
                  </a:schemeClr>
                </a:solidFill>
              </a:rPr>
              <a:t>Service room relationships to benefiting rooms will be retained</a:t>
            </a:r>
          </a:p>
          <a:p>
            <a:pPr marL="2154726" lvl="4" indent="-291179">
              <a:buFont typeface="Wingdings" panose="05000000000000000000" pitchFamily="2" charset="2"/>
              <a:buChar char="§"/>
            </a:pPr>
            <a:r>
              <a:rPr lang="en-US" sz="1500" dirty="0">
                <a:solidFill>
                  <a:schemeClr val="tx1">
                    <a:lumMod val="50000"/>
                  </a:schemeClr>
                </a:solidFill>
              </a:rPr>
              <a:t>Overnight process will automatically split service room 	</a:t>
            </a:r>
          </a:p>
          <a:p>
            <a:pPr marL="2620613" lvl="5" indent="-291179">
              <a:buFont typeface="Wingdings" panose="05000000000000000000" pitchFamily="2" charset="2"/>
              <a:buChar char="§"/>
            </a:pPr>
            <a:r>
              <a:rPr lang="en-US" sz="1500" dirty="0">
                <a:solidFill>
                  <a:schemeClr val="tx1">
                    <a:lumMod val="50000"/>
                  </a:schemeClr>
                </a:solidFill>
              </a:rPr>
              <a:t>It will NOT functionalize the service room in Space Planning.</a:t>
            </a:r>
          </a:p>
          <a:p>
            <a:pPr marL="2620613" lvl="5" indent="-291179">
              <a:buFont typeface="Wingdings" panose="05000000000000000000" pitchFamily="2" charset="2"/>
              <a:buChar char="§"/>
            </a:pPr>
            <a:r>
              <a:rPr lang="en-US" sz="1500" dirty="0">
                <a:solidFill>
                  <a:schemeClr val="tx1">
                    <a:lumMod val="50000"/>
                  </a:schemeClr>
                </a:solidFill>
              </a:rPr>
              <a:t> IT WILL mark complete overnight and push to planning any edits you may have made to the benefiting rooms or relationship</a:t>
            </a:r>
          </a:p>
          <a:p>
            <a:pPr marL="465887" lvl="2"/>
            <a:r>
              <a:rPr lang="en-US" baseline="0" dirty="0">
                <a:solidFill>
                  <a:schemeClr val="tx1">
                    <a:lumMod val="50000"/>
                  </a:schemeClr>
                </a:solidFill>
              </a:rPr>
              <a:t>Be sure to plan if you want to bulk functional during planning. – You can use bulk to just update </a:t>
            </a:r>
            <a:r>
              <a:rPr lang="en-US" baseline="0" dirty="0" err="1">
                <a:solidFill>
                  <a:schemeClr val="tx1">
                    <a:lumMod val="50000"/>
                  </a:schemeClr>
                </a:solidFill>
              </a:rPr>
              <a:t>Dept</a:t>
            </a:r>
            <a:r>
              <a:rPr lang="en-US" baseline="0" dirty="0">
                <a:solidFill>
                  <a:schemeClr val="tx1">
                    <a:lumMod val="50000"/>
                  </a:schemeClr>
                </a:solidFill>
              </a:rPr>
              <a:t>/RP :   You will only need to do this if the activities room changed and the function will not be retained for FY23 Survey.  </a:t>
            </a:r>
          </a:p>
        </p:txBody>
      </p:sp>
      <p:sp>
        <p:nvSpPr>
          <p:cNvPr id="4" name="Slide Number Placeholder 3"/>
          <p:cNvSpPr>
            <a:spLocks noGrp="1"/>
          </p:cNvSpPr>
          <p:nvPr>
            <p:ph type="sldNum" sz="quarter" idx="10"/>
          </p:nvPr>
        </p:nvSpPr>
        <p:spPr/>
        <p:txBody>
          <a:bodyPr/>
          <a:lstStyle/>
          <a:p>
            <a:fld id="{C2C17A91-277B-4EE9-9106-A22AB26DE8E1}" type="slidenum">
              <a:rPr lang="en-US" smtClean="0"/>
              <a:t>32</a:t>
            </a:fld>
            <a:endParaRPr lang="en-US"/>
          </a:p>
        </p:txBody>
      </p:sp>
    </p:spTree>
    <p:extLst>
      <p:ext uri="{BB962C8B-B14F-4D97-AF65-F5344CB8AC3E}">
        <p14:creationId xmlns:p14="http://schemas.microsoft.com/office/powerpoint/2010/main" val="35729158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3680" y="4489386"/>
            <a:ext cx="6776720" cy="4807014"/>
          </a:xfrm>
        </p:spPr>
        <p:txBody>
          <a:bodyPr/>
          <a:lstStyle/>
          <a:p>
            <a:pPr marL="757066" lvl="1" indent="-291179">
              <a:buFont typeface="Wingdings" panose="05000000000000000000" pitchFamily="2" charset="2"/>
              <a:buChar char="§"/>
            </a:pPr>
            <a:endParaRPr lang="en-US" baseline="0" dirty="0">
              <a:solidFill>
                <a:schemeClr val="tx1">
                  <a:lumMod val="50000"/>
                </a:schemeClr>
              </a:solidFill>
            </a:endParaRPr>
          </a:p>
        </p:txBody>
      </p:sp>
      <p:sp>
        <p:nvSpPr>
          <p:cNvPr id="4" name="Slide Number Placeholder 3"/>
          <p:cNvSpPr>
            <a:spLocks noGrp="1"/>
          </p:cNvSpPr>
          <p:nvPr>
            <p:ph type="sldNum" sz="quarter" idx="10"/>
          </p:nvPr>
        </p:nvSpPr>
        <p:spPr/>
        <p:txBody>
          <a:bodyPr/>
          <a:lstStyle/>
          <a:p>
            <a:fld id="{C2C17A91-277B-4EE9-9106-A22AB26DE8E1}" type="slidenum">
              <a:rPr lang="en-US" smtClean="0"/>
              <a:t>33</a:t>
            </a:fld>
            <a:endParaRPr lang="en-US"/>
          </a:p>
        </p:txBody>
      </p:sp>
    </p:spTree>
    <p:extLst>
      <p:ext uri="{BB962C8B-B14F-4D97-AF65-F5344CB8AC3E}">
        <p14:creationId xmlns:p14="http://schemas.microsoft.com/office/powerpoint/2010/main" val="21769762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3680" y="4489386"/>
            <a:ext cx="6776720" cy="4807014"/>
          </a:xfrm>
        </p:spPr>
        <p:txBody>
          <a:bodyPr/>
          <a:lstStyle/>
          <a:p>
            <a:pPr marL="757066" lvl="1" indent="-291179">
              <a:buFont typeface="Wingdings" panose="05000000000000000000" pitchFamily="2" charset="2"/>
              <a:buChar char="§"/>
            </a:pPr>
            <a:r>
              <a:rPr lang="en-US" sz="1600" dirty="0">
                <a:solidFill>
                  <a:schemeClr val="tx1">
                    <a:lumMod val="50000"/>
                  </a:schemeClr>
                </a:solidFill>
              </a:rPr>
              <a:t>Room Split status for each record will be set to Available/Original—Any room split edits must be marked complete to be saved by May 31st</a:t>
            </a:r>
          </a:p>
          <a:p>
            <a:pPr marL="1222953" lvl="2" indent="-291179">
              <a:buFont typeface="Wingdings" panose="05000000000000000000" pitchFamily="2" charset="2"/>
              <a:buChar char="§"/>
            </a:pPr>
            <a:r>
              <a:rPr lang="en-US" sz="1600" dirty="0">
                <a:solidFill>
                  <a:schemeClr val="tx1">
                    <a:lumMod val="50000"/>
                  </a:schemeClr>
                </a:solidFill>
              </a:rPr>
              <a:t>Room splits in an Incomplete or Pending status at the end of day on May 31</a:t>
            </a:r>
            <a:r>
              <a:rPr lang="en-US" sz="1600" baseline="30000" dirty="0">
                <a:solidFill>
                  <a:schemeClr val="tx1">
                    <a:lumMod val="50000"/>
                  </a:schemeClr>
                </a:solidFill>
              </a:rPr>
              <a:t>st</a:t>
            </a:r>
            <a:r>
              <a:rPr lang="en-US" sz="1600" dirty="0">
                <a:solidFill>
                  <a:schemeClr val="tx1">
                    <a:lumMod val="50000"/>
                  </a:schemeClr>
                </a:solidFill>
              </a:rPr>
              <a:t> will automatically loose all edits to the room splits.  They will not be saved. </a:t>
            </a:r>
          </a:p>
          <a:p>
            <a:pPr marL="1222953" lvl="2" indent="-291179">
              <a:buFont typeface="Wingdings" panose="05000000000000000000" pitchFamily="2" charset="2"/>
              <a:buChar char="§"/>
            </a:pPr>
            <a:r>
              <a:rPr lang="en-US" sz="1600" dirty="0">
                <a:solidFill>
                  <a:schemeClr val="tx1">
                    <a:lumMod val="50000"/>
                  </a:schemeClr>
                </a:solidFill>
              </a:rPr>
              <a:t>Users will be required to update FY23 Survey and FY24P to correct your planning date.  </a:t>
            </a:r>
          </a:p>
          <a:p>
            <a:pPr marL="1222953" lvl="2" indent="-291179" defTabSz="931774">
              <a:buFont typeface="Wingdings" panose="05000000000000000000" pitchFamily="2" charset="2"/>
              <a:buChar char="§"/>
              <a:defRPr/>
            </a:pPr>
            <a:r>
              <a:rPr lang="en-US" sz="1600" dirty="0"/>
              <a:t>Planning data must be Available and Original  by May 31st, if you have outstanding records by May 31st, we will delete that edit and your planning data will be inaccurate.  FY23 Survey will need to be updated and FY24P planning will also need updated.  </a:t>
            </a:r>
          </a:p>
          <a:p>
            <a:pPr marL="931774" lvl="2"/>
            <a:endParaRPr lang="en-US" sz="1600" dirty="0">
              <a:solidFill>
                <a:schemeClr val="tx1">
                  <a:lumMod val="50000"/>
                </a:schemeClr>
              </a:solidFill>
            </a:endParaRPr>
          </a:p>
          <a:p>
            <a:pPr marL="931774" lvl="2"/>
            <a:r>
              <a:rPr lang="en-US" sz="1500" dirty="0">
                <a:solidFill>
                  <a:schemeClr val="tx1">
                    <a:lumMod val="50000"/>
                  </a:schemeClr>
                </a:solidFill>
              </a:rPr>
              <a:t>Service room relationships to benefiting rooms will be retained</a:t>
            </a:r>
          </a:p>
          <a:p>
            <a:pPr marL="2154726" lvl="4" indent="-291179">
              <a:buFont typeface="Wingdings" panose="05000000000000000000" pitchFamily="2" charset="2"/>
              <a:buChar char="§"/>
            </a:pPr>
            <a:r>
              <a:rPr lang="en-US" sz="1500" dirty="0">
                <a:solidFill>
                  <a:schemeClr val="tx1">
                    <a:lumMod val="50000"/>
                  </a:schemeClr>
                </a:solidFill>
              </a:rPr>
              <a:t>Overnight process will automatically split service room 	</a:t>
            </a:r>
          </a:p>
          <a:p>
            <a:pPr marL="2620613" lvl="5" indent="-291179">
              <a:buFont typeface="Wingdings" panose="05000000000000000000" pitchFamily="2" charset="2"/>
              <a:buChar char="§"/>
            </a:pPr>
            <a:r>
              <a:rPr lang="en-US" sz="1500" dirty="0">
                <a:solidFill>
                  <a:schemeClr val="tx1">
                    <a:lumMod val="50000"/>
                  </a:schemeClr>
                </a:solidFill>
              </a:rPr>
              <a:t>It will NOT functionalize the service room in Space Planning.</a:t>
            </a:r>
          </a:p>
          <a:p>
            <a:pPr marL="2620613" lvl="5" indent="-291179">
              <a:buFont typeface="Wingdings" panose="05000000000000000000" pitchFamily="2" charset="2"/>
              <a:buChar char="§"/>
            </a:pPr>
            <a:r>
              <a:rPr lang="en-US" sz="1500" dirty="0">
                <a:solidFill>
                  <a:schemeClr val="tx1">
                    <a:lumMod val="50000"/>
                  </a:schemeClr>
                </a:solidFill>
              </a:rPr>
              <a:t> IT WILL mark complete overnight and push to planning any edits you may have made to the benefiting rooms or relationship</a:t>
            </a:r>
          </a:p>
          <a:p>
            <a:pPr marL="465887" lvl="2"/>
            <a:r>
              <a:rPr lang="en-US" baseline="0" dirty="0">
                <a:solidFill>
                  <a:schemeClr val="tx1">
                    <a:lumMod val="50000"/>
                  </a:schemeClr>
                </a:solidFill>
              </a:rPr>
              <a:t>Be sure to plan if you want to bulk functional during planning. – You can use bulk to just update </a:t>
            </a:r>
            <a:r>
              <a:rPr lang="en-US" baseline="0" dirty="0" err="1">
                <a:solidFill>
                  <a:schemeClr val="tx1">
                    <a:lumMod val="50000"/>
                  </a:schemeClr>
                </a:solidFill>
              </a:rPr>
              <a:t>Dept</a:t>
            </a:r>
            <a:r>
              <a:rPr lang="en-US" baseline="0" dirty="0">
                <a:solidFill>
                  <a:schemeClr val="tx1">
                    <a:lumMod val="50000"/>
                  </a:schemeClr>
                </a:solidFill>
              </a:rPr>
              <a:t>/RP :   You will only need to do this if the activities room changed and the function will not be retained for FY23 Survey.  </a:t>
            </a:r>
          </a:p>
        </p:txBody>
      </p:sp>
      <p:sp>
        <p:nvSpPr>
          <p:cNvPr id="4" name="Slide Number Placeholder 3"/>
          <p:cNvSpPr>
            <a:spLocks noGrp="1"/>
          </p:cNvSpPr>
          <p:nvPr>
            <p:ph type="sldNum" sz="quarter" idx="10"/>
          </p:nvPr>
        </p:nvSpPr>
        <p:spPr/>
        <p:txBody>
          <a:bodyPr/>
          <a:lstStyle/>
          <a:p>
            <a:fld id="{C2C17A91-277B-4EE9-9106-A22AB26DE8E1}" type="slidenum">
              <a:rPr lang="en-US" smtClean="0"/>
              <a:t>34</a:t>
            </a:fld>
            <a:endParaRPr lang="en-US"/>
          </a:p>
        </p:txBody>
      </p:sp>
    </p:spTree>
    <p:extLst>
      <p:ext uri="{BB962C8B-B14F-4D97-AF65-F5344CB8AC3E}">
        <p14:creationId xmlns:p14="http://schemas.microsoft.com/office/powerpoint/2010/main" val="36508179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3680" y="4489386"/>
            <a:ext cx="6776720" cy="4807014"/>
          </a:xfrm>
        </p:spPr>
        <p:txBody>
          <a:bodyPr/>
          <a:lstStyle/>
          <a:p>
            <a:pPr marL="757066" lvl="1" indent="-291179">
              <a:buFont typeface="Wingdings" panose="05000000000000000000" pitchFamily="2" charset="2"/>
              <a:buChar char="§"/>
            </a:pPr>
            <a:r>
              <a:rPr lang="en-US" sz="1600" dirty="0">
                <a:solidFill>
                  <a:schemeClr val="tx1">
                    <a:lumMod val="50000"/>
                  </a:schemeClr>
                </a:solidFill>
              </a:rPr>
              <a:t>Room Split status for each record will be set to Available/Original—Any room split edits must be marked complete to be saved by May 31st</a:t>
            </a:r>
          </a:p>
          <a:p>
            <a:pPr marL="1222953" lvl="2" indent="-291179">
              <a:buFont typeface="Wingdings" panose="05000000000000000000" pitchFamily="2" charset="2"/>
              <a:buChar char="§"/>
            </a:pPr>
            <a:r>
              <a:rPr lang="en-US" sz="1600" dirty="0">
                <a:solidFill>
                  <a:schemeClr val="tx1">
                    <a:lumMod val="50000"/>
                  </a:schemeClr>
                </a:solidFill>
              </a:rPr>
              <a:t>Room splits in an Incomplete or Pending status at the end of day on May 31</a:t>
            </a:r>
            <a:r>
              <a:rPr lang="en-US" sz="1600" baseline="30000" dirty="0">
                <a:solidFill>
                  <a:schemeClr val="tx1">
                    <a:lumMod val="50000"/>
                  </a:schemeClr>
                </a:solidFill>
              </a:rPr>
              <a:t>st</a:t>
            </a:r>
            <a:r>
              <a:rPr lang="en-US" sz="1600" dirty="0">
                <a:solidFill>
                  <a:schemeClr val="tx1">
                    <a:lumMod val="50000"/>
                  </a:schemeClr>
                </a:solidFill>
              </a:rPr>
              <a:t> will automatically loose all edits to the room splits.  They will not be saved. </a:t>
            </a:r>
          </a:p>
          <a:p>
            <a:pPr marL="1222953" lvl="2" indent="-291179">
              <a:buFont typeface="Wingdings" panose="05000000000000000000" pitchFamily="2" charset="2"/>
              <a:buChar char="§"/>
            </a:pPr>
            <a:r>
              <a:rPr lang="en-US" sz="1600" dirty="0">
                <a:solidFill>
                  <a:schemeClr val="tx1">
                    <a:lumMod val="50000"/>
                  </a:schemeClr>
                </a:solidFill>
              </a:rPr>
              <a:t>Users will be required to update FY23 Survey and FY24P to correct your planning date.  </a:t>
            </a:r>
          </a:p>
          <a:p>
            <a:pPr marL="1222953" lvl="2" indent="-291179" defTabSz="931774">
              <a:buFont typeface="Wingdings" panose="05000000000000000000" pitchFamily="2" charset="2"/>
              <a:buChar char="§"/>
              <a:defRPr/>
            </a:pPr>
            <a:r>
              <a:rPr lang="en-US" sz="1600" dirty="0"/>
              <a:t>Planning data must be Available and Original  by May 31st, if you have outstanding records by May 31st, we will delete that edit and your planning data will be inaccurate.  FY23 Survey will need to be updated and FY24P planning will also need updated.  </a:t>
            </a:r>
          </a:p>
          <a:p>
            <a:pPr marL="931774" lvl="2"/>
            <a:endParaRPr lang="en-US" sz="1600" dirty="0">
              <a:solidFill>
                <a:schemeClr val="tx1">
                  <a:lumMod val="50000"/>
                </a:schemeClr>
              </a:solidFill>
            </a:endParaRPr>
          </a:p>
          <a:p>
            <a:pPr marL="931774" lvl="2"/>
            <a:r>
              <a:rPr lang="en-US" sz="1500" dirty="0">
                <a:solidFill>
                  <a:schemeClr val="tx1">
                    <a:lumMod val="50000"/>
                  </a:schemeClr>
                </a:solidFill>
              </a:rPr>
              <a:t>Service room relationships to benefiting rooms will be retained</a:t>
            </a:r>
          </a:p>
          <a:p>
            <a:pPr marL="2154726" lvl="4" indent="-291179">
              <a:buFont typeface="Wingdings" panose="05000000000000000000" pitchFamily="2" charset="2"/>
              <a:buChar char="§"/>
            </a:pPr>
            <a:r>
              <a:rPr lang="en-US" sz="1500" dirty="0">
                <a:solidFill>
                  <a:schemeClr val="tx1">
                    <a:lumMod val="50000"/>
                  </a:schemeClr>
                </a:solidFill>
              </a:rPr>
              <a:t>Overnight process will automatically split service room 	</a:t>
            </a:r>
          </a:p>
          <a:p>
            <a:pPr marL="2620613" lvl="5" indent="-291179">
              <a:buFont typeface="Wingdings" panose="05000000000000000000" pitchFamily="2" charset="2"/>
              <a:buChar char="§"/>
            </a:pPr>
            <a:r>
              <a:rPr lang="en-US" sz="1500" dirty="0">
                <a:solidFill>
                  <a:schemeClr val="tx1">
                    <a:lumMod val="50000"/>
                  </a:schemeClr>
                </a:solidFill>
              </a:rPr>
              <a:t>It will NOT functionalize the service room in Space Planning.</a:t>
            </a:r>
          </a:p>
          <a:p>
            <a:pPr marL="2620613" lvl="5" indent="-291179">
              <a:buFont typeface="Wingdings" panose="05000000000000000000" pitchFamily="2" charset="2"/>
              <a:buChar char="§"/>
            </a:pPr>
            <a:r>
              <a:rPr lang="en-US" sz="1500" dirty="0">
                <a:solidFill>
                  <a:schemeClr val="tx1">
                    <a:lumMod val="50000"/>
                  </a:schemeClr>
                </a:solidFill>
              </a:rPr>
              <a:t> IT WILL mark complete overnight and push to planning any edits you may have made to the benefiting rooms or relationship</a:t>
            </a:r>
          </a:p>
          <a:p>
            <a:pPr marL="465887" lvl="2"/>
            <a:r>
              <a:rPr lang="en-US" baseline="0" dirty="0">
                <a:solidFill>
                  <a:schemeClr val="tx1">
                    <a:lumMod val="50000"/>
                  </a:schemeClr>
                </a:solidFill>
              </a:rPr>
              <a:t>Be sure to plan if you want to bulk functional during planning. – You can use bulk to just update </a:t>
            </a:r>
            <a:r>
              <a:rPr lang="en-US" baseline="0" dirty="0" err="1">
                <a:solidFill>
                  <a:schemeClr val="tx1">
                    <a:lumMod val="50000"/>
                  </a:schemeClr>
                </a:solidFill>
              </a:rPr>
              <a:t>Dept</a:t>
            </a:r>
            <a:r>
              <a:rPr lang="en-US" baseline="0" dirty="0">
                <a:solidFill>
                  <a:schemeClr val="tx1">
                    <a:lumMod val="50000"/>
                  </a:schemeClr>
                </a:solidFill>
              </a:rPr>
              <a:t>/RP :   You will only need to do this if the activities room changed and the function will not be retained for FY23 Survey.  </a:t>
            </a:r>
          </a:p>
        </p:txBody>
      </p:sp>
      <p:sp>
        <p:nvSpPr>
          <p:cNvPr id="4" name="Slide Number Placeholder 3"/>
          <p:cNvSpPr>
            <a:spLocks noGrp="1"/>
          </p:cNvSpPr>
          <p:nvPr>
            <p:ph type="sldNum" sz="quarter" idx="10"/>
          </p:nvPr>
        </p:nvSpPr>
        <p:spPr/>
        <p:txBody>
          <a:bodyPr/>
          <a:lstStyle/>
          <a:p>
            <a:fld id="{C2C17A91-277B-4EE9-9106-A22AB26DE8E1}" type="slidenum">
              <a:rPr lang="en-US" smtClean="0"/>
              <a:t>35</a:t>
            </a:fld>
            <a:endParaRPr lang="en-US"/>
          </a:p>
        </p:txBody>
      </p:sp>
    </p:spTree>
    <p:extLst>
      <p:ext uri="{BB962C8B-B14F-4D97-AF65-F5344CB8AC3E}">
        <p14:creationId xmlns:p14="http://schemas.microsoft.com/office/powerpoint/2010/main" val="32893585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3680" y="4489386"/>
            <a:ext cx="6776720" cy="4807014"/>
          </a:xfrm>
        </p:spPr>
        <p:txBody>
          <a:bodyPr/>
          <a:lstStyle/>
          <a:p>
            <a:pPr marL="757066" lvl="1" indent="-291179">
              <a:buFont typeface="Wingdings" panose="05000000000000000000" pitchFamily="2" charset="2"/>
              <a:buChar char="§"/>
            </a:pPr>
            <a:r>
              <a:rPr lang="en-US" sz="1600" dirty="0">
                <a:solidFill>
                  <a:schemeClr val="tx1">
                    <a:lumMod val="50000"/>
                  </a:schemeClr>
                </a:solidFill>
              </a:rPr>
              <a:t>Room Split status for each record will be set to Available/Original—Any room split edits must be marked complete to be saved by May 31st</a:t>
            </a:r>
          </a:p>
          <a:p>
            <a:pPr marL="1222953" lvl="2" indent="-291179">
              <a:buFont typeface="Wingdings" panose="05000000000000000000" pitchFamily="2" charset="2"/>
              <a:buChar char="§"/>
            </a:pPr>
            <a:r>
              <a:rPr lang="en-US" sz="1600" dirty="0">
                <a:solidFill>
                  <a:schemeClr val="tx1">
                    <a:lumMod val="50000"/>
                  </a:schemeClr>
                </a:solidFill>
              </a:rPr>
              <a:t>Room splits in an Incomplete or Pending status at the end of day on May 31</a:t>
            </a:r>
            <a:r>
              <a:rPr lang="en-US" sz="1600" baseline="30000" dirty="0">
                <a:solidFill>
                  <a:schemeClr val="tx1">
                    <a:lumMod val="50000"/>
                  </a:schemeClr>
                </a:solidFill>
              </a:rPr>
              <a:t>st</a:t>
            </a:r>
            <a:r>
              <a:rPr lang="en-US" sz="1600" dirty="0">
                <a:solidFill>
                  <a:schemeClr val="tx1">
                    <a:lumMod val="50000"/>
                  </a:schemeClr>
                </a:solidFill>
              </a:rPr>
              <a:t> will automatically loose all edits to the room splits.  They will not be saved. </a:t>
            </a:r>
          </a:p>
          <a:p>
            <a:pPr marL="1222953" lvl="2" indent="-291179">
              <a:buFont typeface="Wingdings" panose="05000000000000000000" pitchFamily="2" charset="2"/>
              <a:buChar char="§"/>
            </a:pPr>
            <a:r>
              <a:rPr lang="en-US" sz="1600" dirty="0">
                <a:solidFill>
                  <a:schemeClr val="tx1">
                    <a:lumMod val="50000"/>
                  </a:schemeClr>
                </a:solidFill>
              </a:rPr>
              <a:t>Users will be required to update FY23 Survey and FY24P to correct your planning date.  </a:t>
            </a:r>
          </a:p>
          <a:p>
            <a:pPr marL="1222953" lvl="2" indent="-291179" defTabSz="931774">
              <a:buFont typeface="Wingdings" panose="05000000000000000000" pitchFamily="2" charset="2"/>
              <a:buChar char="§"/>
              <a:defRPr/>
            </a:pPr>
            <a:r>
              <a:rPr lang="en-US" sz="1600" dirty="0"/>
              <a:t>Planning data must be Available and Original  by May 31st, if you have outstanding records by May 31st, we will delete that edit and your planning data will be inaccurate.  FY23 Survey will need to be updated and FY24P planning will also need updated.  </a:t>
            </a:r>
          </a:p>
          <a:p>
            <a:pPr marL="931774" lvl="2"/>
            <a:endParaRPr lang="en-US" sz="1600" dirty="0">
              <a:solidFill>
                <a:schemeClr val="tx1">
                  <a:lumMod val="50000"/>
                </a:schemeClr>
              </a:solidFill>
            </a:endParaRPr>
          </a:p>
          <a:p>
            <a:pPr marL="931774" lvl="2"/>
            <a:r>
              <a:rPr lang="en-US" sz="1500" dirty="0">
                <a:solidFill>
                  <a:schemeClr val="tx1">
                    <a:lumMod val="50000"/>
                  </a:schemeClr>
                </a:solidFill>
              </a:rPr>
              <a:t>Service room relationships to benefiting rooms will be retained</a:t>
            </a:r>
          </a:p>
          <a:p>
            <a:pPr marL="2154726" lvl="4" indent="-291179">
              <a:buFont typeface="Wingdings" panose="05000000000000000000" pitchFamily="2" charset="2"/>
              <a:buChar char="§"/>
            </a:pPr>
            <a:r>
              <a:rPr lang="en-US" sz="1500" dirty="0">
                <a:solidFill>
                  <a:schemeClr val="tx1">
                    <a:lumMod val="50000"/>
                  </a:schemeClr>
                </a:solidFill>
              </a:rPr>
              <a:t>Overnight process will automatically split service room 	</a:t>
            </a:r>
          </a:p>
          <a:p>
            <a:pPr marL="2620613" lvl="5" indent="-291179">
              <a:buFont typeface="Wingdings" panose="05000000000000000000" pitchFamily="2" charset="2"/>
              <a:buChar char="§"/>
            </a:pPr>
            <a:r>
              <a:rPr lang="en-US" sz="1500" dirty="0">
                <a:solidFill>
                  <a:schemeClr val="tx1">
                    <a:lumMod val="50000"/>
                  </a:schemeClr>
                </a:solidFill>
              </a:rPr>
              <a:t>It will NOT functionalize the service room in Space Planning.</a:t>
            </a:r>
          </a:p>
          <a:p>
            <a:pPr marL="2620613" lvl="5" indent="-291179">
              <a:buFont typeface="Wingdings" panose="05000000000000000000" pitchFamily="2" charset="2"/>
              <a:buChar char="§"/>
            </a:pPr>
            <a:r>
              <a:rPr lang="en-US" sz="1500" dirty="0">
                <a:solidFill>
                  <a:schemeClr val="tx1">
                    <a:lumMod val="50000"/>
                  </a:schemeClr>
                </a:solidFill>
              </a:rPr>
              <a:t> IT WILL mark complete overnight and push to planning any edits you may have made to the benefiting rooms or relationship</a:t>
            </a:r>
          </a:p>
          <a:p>
            <a:pPr marL="465887" lvl="2"/>
            <a:r>
              <a:rPr lang="en-US" baseline="0" dirty="0">
                <a:solidFill>
                  <a:schemeClr val="tx1">
                    <a:lumMod val="50000"/>
                  </a:schemeClr>
                </a:solidFill>
              </a:rPr>
              <a:t>Be sure to plan if you want to bulk functional during planning. – You can use bulk to just update </a:t>
            </a:r>
            <a:r>
              <a:rPr lang="en-US" baseline="0" dirty="0" err="1">
                <a:solidFill>
                  <a:schemeClr val="tx1">
                    <a:lumMod val="50000"/>
                  </a:schemeClr>
                </a:solidFill>
              </a:rPr>
              <a:t>Dept</a:t>
            </a:r>
            <a:r>
              <a:rPr lang="en-US" baseline="0" dirty="0">
                <a:solidFill>
                  <a:schemeClr val="tx1">
                    <a:lumMod val="50000"/>
                  </a:schemeClr>
                </a:solidFill>
              </a:rPr>
              <a:t>/RP :   You will only need to do this if the activities room changed and the function will not be retained for FY23 Survey.  </a:t>
            </a:r>
          </a:p>
        </p:txBody>
      </p:sp>
      <p:sp>
        <p:nvSpPr>
          <p:cNvPr id="4" name="Slide Number Placeholder 3"/>
          <p:cNvSpPr>
            <a:spLocks noGrp="1"/>
          </p:cNvSpPr>
          <p:nvPr>
            <p:ph type="sldNum" sz="quarter" idx="10"/>
          </p:nvPr>
        </p:nvSpPr>
        <p:spPr/>
        <p:txBody>
          <a:bodyPr/>
          <a:lstStyle/>
          <a:p>
            <a:fld id="{C2C17A91-277B-4EE9-9106-A22AB26DE8E1}" type="slidenum">
              <a:rPr lang="en-US" smtClean="0"/>
              <a:t>36</a:t>
            </a:fld>
            <a:endParaRPr lang="en-US"/>
          </a:p>
        </p:txBody>
      </p:sp>
    </p:spTree>
    <p:extLst>
      <p:ext uri="{BB962C8B-B14F-4D97-AF65-F5344CB8AC3E}">
        <p14:creationId xmlns:p14="http://schemas.microsoft.com/office/powerpoint/2010/main" val="2951521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Planning versus Annual.  </a:t>
            </a:r>
            <a:endParaRPr lang="en-US" sz="9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The goals for the Planning survey are – </a:t>
            </a:r>
            <a:endParaRPr lang="en-US" sz="9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Confirm and update room splits for the responsible party, occupying department, recharge centers, and percentages of space. </a:t>
            </a:r>
            <a:endParaRPr lang="en-US" sz="9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Requesting room updates – this is the only time when you can request updates</a:t>
            </a:r>
            <a:endParaRPr lang="en-US" sz="9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You must use effective dates.  </a:t>
            </a:r>
            <a:endParaRPr lang="en-US" sz="9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You should add occupants to splits</a:t>
            </a:r>
            <a:endParaRPr lang="en-US" sz="9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Create service/benefiting room relationships</a:t>
            </a:r>
            <a:endParaRPr lang="en-US" sz="9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information will become the beginning data for the Annual survey and for the FY24 Planning survey.</a:t>
            </a:r>
            <a:endParaRPr lang="en-US" sz="9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The goal of the Annual survey is to functionalize the room splits by assigning Function codes.</a:t>
            </a:r>
            <a:endParaRPr lang="en-US" sz="900" kern="1200" dirty="0">
              <a:solidFill>
                <a:schemeClr val="tx1"/>
              </a:solidFill>
              <a:effectLst/>
              <a:latin typeface="+mn-lt"/>
              <a:ea typeface="+mn-ea"/>
              <a:cs typeface="+mn-cs"/>
            </a:endParaRPr>
          </a:p>
          <a:p>
            <a:pPr marL="285750" indent="-285750">
              <a:buFont typeface="Wingdings" panose="05000000000000000000" pitchFamily="2" charset="2"/>
              <a:buChar char="§"/>
            </a:pPr>
            <a:endParaRPr lang="en-US" sz="1400" b="1" dirty="0"/>
          </a:p>
        </p:txBody>
      </p:sp>
      <p:sp>
        <p:nvSpPr>
          <p:cNvPr id="4" name="Slide Number Placeholder 3"/>
          <p:cNvSpPr>
            <a:spLocks noGrp="1"/>
          </p:cNvSpPr>
          <p:nvPr>
            <p:ph type="sldNum" sz="quarter" idx="10"/>
          </p:nvPr>
        </p:nvSpPr>
        <p:spPr/>
        <p:txBody>
          <a:bodyPr/>
          <a:lstStyle/>
          <a:p>
            <a:fld id="{A8380D64-6F43-4C4D-BE6A-3F3482AA5165}" type="slidenum">
              <a:rPr lang="en-US" smtClean="0"/>
              <a:t>4</a:t>
            </a:fld>
            <a:endParaRPr lang="en-US"/>
          </a:p>
        </p:txBody>
      </p:sp>
    </p:spTree>
    <p:extLst>
      <p:ext uri="{BB962C8B-B14F-4D97-AF65-F5344CB8AC3E}">
        <p14:creationId xmlns:p14="http://schemas.microsoft.com/office/powerpoint/2010/main" val="10059139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3680" y="4489386"/>
            <a:ext cx="6776720" cy="4807014"/>
          </a:xfrm>
        </p:spPr>
        <p:txBody>
          <a:bodyPr/>
          <a:lstStyle/>
          <a:p>
            <a:pPr marL="757066" lvl="1" indent="-291179">
              <a:buFont typeface="Wingdings" panose="05000000000000000000" pitchFamily="2" charset="2"/>
              <a:buChar char="§"/>
            </a:pPr>
            <a:r>
              <a:rPr lang="en-US" sz="1600" dirty="0">
                <a:solidFill>
                  <a:schemeClr val="tx1">
                    <a:lumMod val="50000"/>
                  </a:schemeClr>
                </a:solidFill>
              </a:rPr>
              <a:t>Room Split status for each record will be set to Available/Original—Any room split edits must be marked complete to be saved by May 31st</a:t>
            </a:r>
          </a:p>
          <a:p>
            <a:pPr marL="1222953" lvl="2" indent="-291179">
              <a:buFont typeface="Wingdings" panose="05000000000000000000" pitchFamily="2" charset="2"/>
              <a:buChar char="§"/>
            </a:pPr>
            <a:r>
              <a:rPr lang="en-US" sz="1600" dirty="0">
                <a:solidFill>
                  <a:schemeClr val="tx1">
                    <a:lumMod val="50000"/>
                  </a:schemeClr>
                </a:solidFill>
              </a:rPr>
              <a:t>Room splits in an Incomplete or Pending status at the end of day on May 31</a:t>
            </a:r>
            <a:r>
              <a:rPr lang="en-US" sz="1600" baseline="30000" dirty="0">
                <a:solidFill>
                  <a:schemeClr val="tx1">
                    <a:lumMod val="50000"/>
                  </a:schemeClr>
                </a:solidFill>
              </a:rPr>
              <a:t>st</a:t>
            </a:r>
            <a:r>
              <a:rPr lang="en-US" sz="1600" dirty="0">
                <a:solidFill>
                  <a:schemeClr val="tx1">
                    <a:lumMod val="50000"/>
                  </a:schemeClr>
                </a:solidFill>
              </a:rPr>
              <a:t> will automatically loose all edits to the room splits.  They will not be saved. </a:t>
            </a:r>
          </a:p>
          <a:p>
            <a:pPr marL="1222953" lvl="2" indent="-291179">
              <a:buFont typeface="Wingdings" panose="05000000000000000000" pitchFamily="2" charset="2"/>
              <a:buChar char="§"/>
            </a:pPr>
            <a:r>
              <a:rPr lang="en-US" sz="1600" dirty="0">
                <a:solidFill>
                  <a:schemeClr val="tx1">
                    <a:lumMod val="50000"/>
                  </a:schemeClr>
                </a:solidFill>
              </a:rPr>
              <a:t>Users will be required to update FY23 Survey and FY24P to correct your planning date.  </a:t>
            </a:r>
          </a:p>
          <a:p>
            <a:pPr marL="1222953" lvl="2" indent="-291179" defTabSz="931774">
              <a:buFont typeface="Wingdings" panose="05000000000000000000" pitchFamily="2" charset="2"/>
              <a:buChar char="§"/>
              <a:defRPr/>
            </a:pPr>
            <a:r>
              <a:rPr lang="en-US" sz="1600" dirty="0"/>
              <a:t>Planning data must be Available and Original  by May 31st, if you have outstanding records by May 31st, we will delete that edit and your planning data will be inaccurate.  FY23 Survey will need to be updated and FY24P planning will also need updated.  </a:t>
            </a:r>
          </a:p>
          <a:p>
            <a:pPr marL="931774" lvl="2"/>
            <a:endParaRPr lang="en-US" sz="1600" dirty="0">
              <a:solidFill>
                <a:schemeClr val="tx1">
                  <a:lumMod val="50000"/>
                </a:schemeClr>
              </a:solidFill>
            </a:endParaRPr>
          </a:p>
          <a:p>
            <a:pPr marL="931774" lvl="2"/>
            <a:r>
              <a:rPr lang="en-US" sz="1500" dirty="0">
                <a:solidFill>
                  <a:schemeClr val="tx1">
                    <a:lumMod val="50000"/>
                  </a:schemeClr>
                </a:solidFill>
              </a:rPr>
              <a:t>Service room relationships to benefiting rooms will be retained</a:t>
            </a:r>
          </a:p>
          <a:p>
            <a:pPr marL="2154726" lvl="4" indent="-291179">
              <a:buFont typeface="Wingdings" panose="05000000000000000000" pitchFamily="2" charset="2"/>
              <a:buChar char="§"/>
            </a:pPr>
            <a:r>
              <a:rPr lang="en-US" sz="1500" dirty="0">
                <a:solidFill>
                  <a:schemeClr val="tx1">
                    <a:lumMod val="50000"/>
                  </a:schemeClr>
                </a:solidFill>
              </a:rPr>
              <a:t>Overnight process will automatically split service room 	</a:t>
            </a:r>
          </a:p>
          <a:p>
            <a:pPr marL="2620613" lvl="5" indent="-291179">
              <a:buFont typeface="Wingdings" panose="05000000000000000000" pitchFamily="2" charset="2"/>
              <a:buChar char="§"/>
            </a:pPr>
            <a:r>
              <a:rPr lang="en-US" sz="1500" dirty="0">
                <a:solidFill>
                  <a:schemeClr val="tx1">
                    <a:lumMod val="50000"/>
                  </a:schemeClr>
                </a:solidFill>
              </a:rPr>
              <a:t>It will NOT functionalize the service room in Space Planning.</a:t>
            </a:r>
          </a:p>
          <a:p>
            <a:pPr marL="2620613" lvl="5" indent="-291179">
              <a:buFont typeface="Wingdings" panose="05000000000000000000" pitchFamily="2" charset="2"/>
              <a:buChar char="§"/>
            </a:pPr>
            <a:r>
              <a:rPr lang="en-US" sz="1500" dirty="0">
                <a:solidFill>
                  <a:schemeClr val="tx1">
                    <a:lumMod val="50000"/>
                  </a:schemeClr>
                </a:solidFill>
              </a:rPr>
              <a:t> IT WILL mark complete overnight and push to planning any edits you may have made to the benefiting rooms or relationship</a:t>
            </a:r>
          </a:p>
          <a:p>
            <a:pPr marL="465887" lvl="2"/>
            <a:r>
              <a:rPr lang="en-US" baseline="0" dirty="0">
                <a:solidFill>
                  <a:schemeClr val="tx1">
                    <a:lumMod val="50000"/>
                  </a:schemeClr>
                </a:solidFill>
              </a:rPr>
              <a:t>Be sure to plan if you want to bulk functional during planning. – You can use bulk to just update </a:t>
            </a:r>
            <a:r>
              <a:rPr lang="en-US" baseline="0" dirty="0" err="1">
                <a:solidFill>
                  <a:schemeClr val="tx1">
                    <a:lumMod val="50000"/>
                  </a:schemeClr>
                </a:solidFill>
              </a:rPr>
              <a:t>Dept</a:t>
            </a:r>
            <a:r>
              <a:rPr lang="en-US" baseline="0" dirty="0">
                <a:solidFill>
                  <a:schemeClr val="tx1">
                    <a:lumMod val="50000"/>
                  </a:schemeClr>
                </a:solidFill>
              </a:rPr>
              <a:t>/RP :   You will only need to do this if the activities room changed and the function will not be retained for FY23 Survey.  </a:t>
            </a:r>
          </a:p>
        </p:txBody>
      </p:sp>
      <p:sp>
        <p:nvSpPr>
          <p:cNvPr id="4" name="Slide Number Placeholder 3"/>
          <p:cNvSpPr>
            <a:spLocks noGrp="1"/>
          </p:cNvSpPr>
          <p:nvPr>
            <p:ph type="sldNum" sz="quarter" idx="10"/>
          </p:nvPr>
        </p:nvSpPr>
        <p:spPr/>
        <p:txBody>
          <a:bodyPr/>
          <a:lstStyle/>
          <a:p>
            <a:fld id="{C2C17A91-277B-4EE9-9106-A22AB26DE8E1}" type="slidenum">
              <a:rPr lang="en-US" smtClean="0"/>
              <a:t>37</a:t>
            </a:fld>
            <a:endParaRPr lang="en-US"/>
          </a:p>
        </p:txBody>
      </p:sp>
    </p:spTree>
    <p:extLst>
      <p:ext uri="{BB962C8B-B14F-4D97-AF65-F5344CB8AC3E}">
        <p14:creationId xmlns:p14="http://schemas.microsoft.com/office/powerpoint/2010/main" val="9750212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3680" y="4489386"/>
            <a:ext cx="6776720" cy="4807014"/>
          </a:xfrm>
        </p:spPr>
        <p:txBody>
          <a:bodyPr/>
          <a:lstStyle/>
          <a:p>
            <a:pPr marL="757066" lvl="1" indent="-291179">
              <a:buFont typeface="Wingdings" panose="05000000000000000000" pitchFamily="2" charset="2"/>
              <a:buChar char="§"/>
            </a:pPr>
            <a:r>
              <a:rPr lang="en-US" sz="1600" dirty="0">
                <a:solidFill>
                  <a:schemeClr val="tx1">
                    <a:lumMod val="50000"/>
                  </a:schemeClr>
                </a:solidFill>
              </a:rPr>
              <a:t>Room Split status for each record will be set to Available/Original—Any room split edits must be marked complete to be saved by May 31st</a:t>
            </a:r>
          </a:p>
          <a:p>
            <a:pPr marL="1222953" lvl="2" indent="-291179">
              <a:buFont typeface="Wingdings" panose="05000000000000000000" pitchFamily="2" charset="2"/>
              <a:buChar char="§"/>
            </a:pPr>
            <a:r>
              <a:rPr lang="en-US" sz="1600" dirty="0">
                <a:solidFill>
                  <a:schemeClr val="tx1">
                    <a:lumMod val="50000"/>
                  </a:schemeClr>
                </a:solidFill>
              </a:rPr>
              <a:t>Room splits in an Incomplete or Pending status at the end of day on May 31</a:t>
            </a:r>
            <a:r>
              <a:rPr lang="en-US" sz="1600" baseline="30000" dirty="0">
                <a:solidFill>
                  <a:schemeClr val="tx1">
                    <a:lumMod val="50000"/>
                  </a:schemeClr>
                </a:solidFill>
              </a:rPr>
              <a:t>st</a:t>
            </a:r>
            <a:r>
              <a:rPr lang="en-US" sz="1600" dirty="0">
                <a:solidFill>
                  <a:schemeClr val="tx1">
                    <a:lumMod val="50000"/>
                  </a:schemeClr>
                </a:solidFill>
              </a:rPr>
              <a:t> will automatically loose all edits to the room splits.  They will not be saved. </a:t>
            </a:r>
          </a:p>
          <a:p>
            <a:pPr marL="1222953" lvl="2" indent="-291179">
              <a:buFont typeface="Wingdings" panose="05000000000000000000" pitchFamily="2" charset="2"/>
              <a:buChar char="§"/>
            </a:pPr>
            <a:r>
              <a:rPr lang="en-US" sz="1600" dirty="0">
                <a:solidFill>
                  <a:schemeClr val="tx1">
                    <a:lumMod val="50000"/>
                  </a:schemeClr>
                </a:solidFill>
              </a:rPr>
              <a:t>Users will be required to update FY23 Survey and FY24P to correct your planning date.  </a:t>
            </a:r>
          </a:p>
          <a:p>
            <a:pPr marL="1222953" lvl="2" indent="-291179" defTabSz="931774">
              <a:buFont typeface="Wingdings" panose="05000000000000000000" pitchFamily="2" charset="2"/>
              <a:buChar char="§"/>
              <a:defRPr/>
            </a:pPr>
            <a:r>
              <a:rPr lang="en-US" sz="1600" dirty="0"/>
              <a:t>Planning data must be Available and Original  by May 31st, if you have outstanding records by May 31st, we will delete that edit and your planning data will be inaccurate.  FY23 Survey will need to be updated and FY24P planning will also need updated.  </a:t>
            </a:r>
          </a:p>
          <a:p>
            <a:pPr marL="931774" lvl="2"/>
            <a:endParaRPr lang="en-US" sz="1600" dirty="0">
              <a:solidFill>
                <a:schemeClr val="tx1">
                  <a:lumMod val="50000"/>
                </a:schemeClr>
              </a:solidFill>
            </a:endParaRPr>
          </a:p>
          <a:p>
            <a:pPr marL="931774" lvl="2"/>
            <a:r>
              <a:rPr lang="en-US" sz="1500" dirty="0">
                <a:solidFill>
                  <a:schemeClr val="tx1">
                    <a:lumMod val="50000"/>
                  </a:schemeClr>
                </a:solidFill>
              </a:rPr>
              <a:t>Service room relationships to benefiting rooms will be retained</a:t>
            </a:r>
          </a:p>
          <a:p>
            <a:pPr marL="2154726" lvl="4" indent="-291179">
              <a:buFont typeface="Wingdings" panose="05000000000000000000" pitchFamily="2" charset="2"/>
              <a:buChar char="§"/>
            </a:pPr>
            <a:r>
              <a:rPr lang="en-US" sz="1500" dirty="0">
                <a:solidFill>
                  <a:schemeClr val="tx1">
                    <a:lumMod val="50000"/>
                  </a:schemeClr>
                </a:solidFill>
              </a:rPr>
              <a:t>Overnight process will automatically split service room 	</a:t>
            </a:r>
          </a:p>
          <a:p>
            <a:pPr marL="2620613" lvl="5" indent="-291179">
              <a:buFont typeface="Wingdings" panose="05000000000000000000" pitchFamily="2" charset="2"/>
              <a:buChar char="§"/>
            </a:pPr>
            <a:r>
              <a:rPr lang="en-US" sz="1500" dirty="0">
                <a:solidFill>
                  <a:schemeClr val="tx1">
                    <a:lumMod val="50000"/>
                  </a:schemeClr>
                </a:solidFill>
              </a:rPr>
              <a:t>It will NOT functionalize the service room in Space Planning.</a:t>
            </a:r>
          </a:p>
          <a:p>
            <a:pPr marL="2620613" lvl="5" indent="-291179">
              <a:buFont typeface="Wingdings" panose="05000000000000000000" pitchFamily="2" charset="2"/>
              <a:buChar char="§"/>
            </a:pPr>
            <a:r>
              <a:rPr lang="en-US" sz="1500" dirty="0">
                <a:solidFill>
                  <a:schemeClr val="tx1">
                    <a:lumMod val="50000"/>
                  </a:schemeClr>
                </a:solidFill>
              </a:rPr>
              <a:t> IT WILL mark complete overnight and push to planning any edits you may have made to the benefiting rooms or relationship</a:t>
            </a:r>
          </a:p>
          <a:p>
            <a:pPr marL="465887" lvl="2"/>
            <a:r>
              <a:rPr lang="en-US" baseline="0" dirty="0">
                <a:solidFill>
                  <a:schemeClr val="tx1">
                    <a:lumMod val="50000"/>
                  </a:schemeClr>
                </a:solidFill>
              </a:rPr>
              <a:t>Be sure to plan if you want to bulk functional during planning. – You can use bulk to just update </a:t>
            </a:r>
            <a:r>
              <a:rPr lang="en-US" baseline="0" dirty="0" err="1">
                <a:solidFill>
                  <a:schemeClr val="tx1">
                    <a:lumMod val="50000"/>
                  </a:schemeClr>
                </a:solidFill>
              </a:rPr>
              <a:t>Dept</a:t>
            </a:r>
            <a:r>
              <a:rPr lang="en-US" baseline="0" dirty="0">
                <a:solidFill>
                  <a:schemeClr val="tx1">
                    <a:lumMod val="50000"/>
                  </a:schemeClr>
                </a:solidFill>
              </a:rPr>
              <a:t>/RP :   You will only need to do this if the activities room changed and the function will not be retained for FY23 Survey.  </a:t>
            </a:r>
          </a:p>
        </p:txBody>
      </p:sp>
      <p:sp>
        <p:nvSpPr>
          <p:cNvPr id="4" name="Slide Number Placeholder 3"/>
          <p:cNvSpPr>
            <a:spLocks noGrp="1"/>
          </p:cNvSpPr>
          <p:nvPr>
            <p:ph type="sldNum" sz="quarter" idx="10"/>
          </p:nvPr>
        </p:nvSpPr>
        <p:spPr/>
        <p:txBody>
          <a:bodyPr/>
          <a:lstStyle/>
          <a:p>
            <a:fld id="{C2C17A91-277B-4EE9-9106-A22AB26DE8E1}" type="slidenum">
              <a:rPr lang="en-US" smtClean="0"/>
              <a:t>38</a:t>
            </a:fld>
            <a:endParaRPr lang="en-US"/>
          </a:p>
        </p:txBody>
      </p:sp>
    </p:spTree>
    <p:extLst>
      <p:ext uri="{BB962C8B-B14F-4D97-AF65-F5344CB8AC3E}">
        <p14:creationId xmlns:p14="http://schemas.microsoft.com/office/powerpoint/2010/main" val="6416475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3680" y="4489386"/>
            <a:ext cx="6776720" cy="4807014"/>
          </a:xfrm>
        </p:spPr>
        <p:txBody>
          <a:bodyPr/>
          <a:lstStyle/>
          <a:p>
            <a:pPr marL="757066" lvl="1" indent="-291179">
              <a:buFont typeface="Wingdings" panose="05000000000000000000" pitchFamily="2" charset="2"/>
              <a:buChar char="§"/>
            </a:pPr>
            <a:r>
              <a:rPr lang="en-US" sz="1600" dirty="0">
                <a:solidFill>
                  <a:schemeClr val="tx1">
                    <a:lumMod val="50000"/>
                  </a:schemeClr>
                </a:solidFill>
              </a:rPr>
              <a:t>Room Split status for each record will be set to Available/Original—Any room split edits must be marked complete to be saved by May 31st</a:t>
            </a:r>
          </a:p>
          <a:p>
            <a:pPr marL="1222953" lvl="2" indent="-291179">
              <a:buFont typeface="Wingdings" panose="05000000000000000000" pitchFamily="2" charset="2"/>
              <a:buChar char="§"/>
            </a:pPr>
            <a:r>
              <a:rPr lang="en-US" sz="1600" dirty="0">
                <a:solidFill>
                  <a:schemeClr val="tx1">
                    <a:lumMod val="50000"/>
                  </a:schemeClr>
                </a:solidFill>
              </a:rPr>
              <a:t>Room splits in an Incomplete or Pending status at the end of day on May 31</a:t>
            </a:r>
            <a:r>
              <a:rPr lang="en-US" sz="1600" baseline="30000" dirty="0">
                <a:solidFill>
                  <a:schemeClr val="tx1">
                    <a:lumMod val="50000"/>
                  </a:schemeClr>
                </a:solidFill>
              </a:rPr>
              <a:t>st</a:t>
            </a:r>
            <a:r>
              <a:rPr lang="en-US" sz="1600" dirty="0">
                <a:solidFill>
                  <a:schemeClr val="tx1">
                    <a:lumMod val="50000"/>
                  </a:schemeClr>
                </a:solidFill>
              </a:rPr>
              <a:t> will automatically loose all edits to the room splits.  They will not be saved. </a:t>
            </a:r>
          </a:p>
          <a:p>
            <a:pPr marL="1222953" lvl="2" indent="-291179">
              <a:buFont typeface="Wingdings" panose="05000000000000000000" pitchFamily="2" charset="2"/>
              <a:buChar char="§"/>
            </a:pPr>
            <a:r>
              <a:rPr lang="en-US" sz="1600" dirty="0">
                <a:solidFill>
                  <a:schemeClr val="tx1">
                    <a:lumMod val="50000"/>
                  </a:schemeClr>
                </a:solidFill>
              </a:rPr>
              <a:t>Users will be required to update FY23 Survey and FY24P to correct your planning date.  </a:t>
            </a:r>
          </a:p>
          <a:p>
            <a:pPr marL="1222953" lvl="2" indent="-291179" defTabSz="931774">
              <a:buFont typeface="Wingdings" panose="05000000000000000000" pitchFamily="2" charset="2"/>
              <a:buChar char="§"/>
              <a:defRPr/>
            </a:pPr>
            <a:r>
              <a:rPr lang="en-US" sz="1600" dirty="0"/>
              <a:t>Planning data must be Available and Original  by May 31st, if you have outstanding records by May 31st, we will delete that edit and your planning data will be inaccurate.  FY23 Survey will need to be updated and FY24P planning will also need updated.  </a:t>
            </a:r>
          </a:p>
          <a:p>
            <a:pPr marL="931774" lvl="2"/>
            <a:endParaRPr lang="en-US" sz="1600" dirty="0">
              <a:solidFill>
                <a:schemeClr val="tx1">
                  <a:lumMod val="50000"/>
                </a:schemeClr>
              </a:solidFill>
            </a:endParaRPr>
          </a:p>
          <a:p>
            <a:pPr marL="931774" lvl="2"/>
            <a:r>
              <a:rPr lang="en-US" sz="1500" dirty="0">
                <a:solidFill>
                  <a:schemeClr val="tx1">
                    <a:lumMod val="50000"/>
                  </a:schemeClr>
                </a:solidFill>
              </a:rPr>
              <a:t>Service room relationships to benefiting rooms will be retained</a:t>
            </a:r>
          </a:p>
          <a:p>
            <a:pPr marL="2154726" lvl="4" indent="-291179">
              <a:buFont typeface="Wingdings" panose="05000000000000000000" pitchFamily="2" charset="2"/>
              <a:buChar char="§"/>
            </a:pPr>
            <a:r>
              <a:rPr lang="en-US" sz="1500" dirty="0">
                <a:solidFill>
                  <a:schemeClr val="tx1">
                    <a:lumMod val="50000"/>
                  </a:schemeClr>
                </a:solidFill>
              </a:rPr>
              <a:t>Overnight process will automatically split service room 	</a:t>
            </a:r>
          </a:p>
          <a:p>
            <a:pPr marL="2620613" lvl="5" indent="-291179">
              <a:buFont typeface="Wingdings" panose="05000000000000000000" pitchFamily="2" charset="2"/>
              <a:buChar char="§"/>
            </a:pPr>
            <a:r>
              <a:rPr lang="en-US" sz="1500" dirty="0">
                <a:solidFill>
                  <a:schemeClr val="tx1">
                    <a:lumMod val="50000"/>
                  </a:schemeClr>
                </a:solidFill>
              </a:rPr>
              <a:t>It will NOT functionalize the service room in Space Planning.</a:t>
            </a:r>
          </a:p>
          <a:p>
            <a:pPr marL="2620613" lvl="5" indent="-291179">
              <a:buFont typeface="Wingdings" panose="05000000000000000000" pitchFamily="2" charset="2"/>
              <a:buChar char="§"/>
            </a:pPr>
            <a:r>
              <a:rPr lang="en-US" sz="1500" dirty="0">
                <a:solidFill>
                  <a:schemeClr val="tx1">
                    <a:lumMod val="50000"/>
                  </a:schemeClr>
                </a:solidFill>
              </a:rPr>
              <a:t> IT WILL mark complete overnight and push to planning any edits you may have made to the benefiting rooms or relationship</a:t>
            </a:r>
          </a:p>
          <a:p>
            <a:pPr marL="465887" lvl="2"/>
            <a:r>
              <a:rPr lang="en-US" baseline="0" dirty="0">
                <a:solidFill>
                  <a:schemeClr val="tx1">
                    <a:lumMod val="50000"/>
                  </a:schemeClr>
                </a:solidFill>
              </a:rPr>
              <a:t>Be sure to plan if you want to bulk functional during planning. – You can use bulk to just update </a:t>
            </a:r>
            <a:r>
              <a:rPr lang="en-US" baseline="0" dirty="0" err="1">
                <a:solidFill>
                  <a:schemeClr val="tx1">
                    <a:lumMod val="50000"/>
                  </a:schemeClr>
                </a:solidFill>
              </a:rPr>
              <a:t>Dept</a:t>
            </a:r>
            <a:r>
              <a:rPr lang="en-US" baseline="0" dirty="0">
                <a:solidFill>
                  <a:schemeClr val="tx1">
                    <a:lumMod val="50000"/>
                  </a:schemeClr>
                </a:solidFill>
              </a:rPr>
              <a:t>/RP :   You will only need to do this if the activities room changed and the function will not be retained for FY23 Survey.  </a:t>
            </a:r>
          </a:p>
        </p:txBody>
      </p:sp>
      <p:sp>
        <p:nvSpPr>
          <p:cNvPr id="4" name="Slide Number Placeholder 3"/>
          <p:cNvSpPr>
            <a:spLocks noGrp="1"/>
          </p:cNvSpPr>
          <p:nvPr>
            <p:ph type="sldNum" sz="quarter" idx="10"/>
          </p:nvPr>
        </p:nvSpPr>
        <p:spPr/>
        <p:txBody>
          <a:bodyPr/>
          <a:lstStyle/>
          <a:p>
            <a:fld id="{C2C17A91-277B-4EE9-9106-A22AB26DE8E1}" type="slidenum">
              <a:rPr lang="en-US" smtClean="0"/>
              <a:t>39</a:t>
            </a:fld>
            <a:endParaRPr lang="en-US"/>
          </a:p>
        </p:txBody>
      </p:sp>
    </p:spTree>
    <p:extLst>
      <p:ext uri="{BB962C8B-B14F-4D97-AF65-F5344CB8AC3E}">
        <p14:creationId xmlns:p14="http://schemas.microsoft.com/office/powerpoint/2010/main" val="9055763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3680" y="4489386"/>
            <a:ext cx="6776720" cy="4807014"/>
          </a:xfrm>
        </p:spPr>
        <p:txBody>
          <a:bodyPr/>
          <a:lstStyle/>
          <a:p>
            <a:pPr marL="757066" lvl="1" indent="-291179">
              <a:buFont typeface="Wingdings" panose="05000000000000000000" pitchFamily="2" charset="2"/>
              <a:buChar char="§"/>
            </a:pPr>
            <a:r>
              <a:rPr lang="en-US" sz="1600" dirty="0">
                <a:solidFill>
                  <a:schemeClr val="tx1">
                    <a:lumMod val="50000"/>
                  </a:schemeClr>
                </a:solidFill>
              </a:rPr>
              <a:t>Room Split status for each record will be set to Available/Original—Any room split edits must be marked complete to be saved by May 31st</a:t>
            </a:r>
          </a:p>
          <a:p>
            <a:pPr marL="1222953" lvl="2" indent="-291179">
              <a:buFont typeface="Wingdings" panose="05000000000000000000" pitchFamily="2" charset="2"/>
              <a:buChar char="§"/>
            </a:pPr>
            <a:r>
              <a:rPr lang="en-US" sz="1600" dirty="0">
                <a:solidFill>
                  <a:schemeClr val="tx1">
                    <a:lumMod val="50000"/>
                  </a:schemeClr>
                </a:solidFill>
              </a:rPr>
              <a:t>Room splits in an Incomplete or Pending status at the end of day on May 31</a:t>
            </a:r>
            <a:r>
              <a:rPr lang="en-US" sz="1600" baseline="30000" dirty="0">
                <a:solidFill>
                  <a:schemeClr val="tx1">
                    <a:lumMod val="50000"/>
                  </a:schemeClr>
                </a:solidFill>
              </a:rPr>
              <a:t>st</a:t>
            </a:r>
            <a:r>
              <a:rPr lang="en-US" sz="1600" dirty="0">
                <a:solidFill>
                  <a:schemeClr val="tx1">
                    <a:lumMod val="50000"/>
                  </a:schemeClr>
                </a:solidFill>
              </a:rPr>
              <a:t> will automatically loose all edits to the room splits.  They will not be saved. </a:t>
            </a:r>
          </a:p>
          <a:p>
            <a:pPr marL="1222953" lvl="2" indent="-291179">
              <a:buFont typeface="Wingdings" panose="05000000000000000000" pitchFamily="2" charset="2"/>
              <a:buChar char="§"/>
            </a:pPr>
            <a:r>
              <a:rPr lang="en-US" sz="1600" dirty="0">
                <a:solidFill>
                  <a:schemeClr val="tx1">
                    <a:lumMod val="50000"/>
                  </a:schemeClr>
                </a:solidFill>
              </a:rPr>
              <a:t>Users will be required to update FY23 Survey and FY24P to correct your planning date.  </a:t>
            </a:r>
          </a:p>
          <a:p>
            <a:pPr marL="1222953" lvl="2" indent="-291179" defTabSz="931774">
              <a:buFont typeface="Wingdings" panose="05000000000000000000" pitchFamily="2" charset="2"/>
              <a:buChar char="§"/>
              <a:defRPr/>
            </a:pPr>
            <a:r>
              <a:rPr lang="en-US" sz="1600" dirty="0"/>
              <a:t>Planning data must be Available and Original  by May 31st, if you have outstanding records by May 31st, we will delete that edit and your planning data will be inaccurate.  FY23 Survey will need to be updated and FY24P planning will also need updated.  </a:t>
            </a:r>
          </a:p>
          <a:p>
            <a:pPr marL="931774" lvl="2"/>
            <a:endParaRPr lang="en-US" sz="1600" dirty="0">
              <a:solidFill>
                <a:schemeClr val="tx1">
                  <a:lumMod val="50000"/>
                </a:schemeClr>
              </a:solidFill>
            </a:endParaRPr>
          </a:p>
          <a:p>
            <a:pPr marL="931774" lvl="2"/>
            <a:r>
              <a:rPr lang="en-US" sz="1500" dirty="0">
                <a:solidFill>
                  <a:schemeClr val="tx1">
                    <a:lumMod val="50000"/>
                  </a:schemeClr>
                </a:solidFill>
              </a:rPr>
              <a:t>Service room relationships to benefiting rooms will be retained</a:t>
            </a:r>
          </a:p>
          <a:p>
            <a:pPr marL="2154726" lvl="4" indent="-291179">
              <a:buFont typeface="Wingdings" panose="05000000000000000000" pitchFamily="2" charset="2"/>
              <a:buChar char="§"/>
            </a:pPr>
            <a:r>
              <a:rPr lang="en-US" sz="1500" dirty="0">
                <a:solidFill>
                  <a:schemeClr val="tx1">
                    <a:lumMod val="50000"/>
                  </a:schemeClr>
                </a:solidFill>
              </a:rPr>
              <a:t>Overnight process will automatically split service room 	</a:t>
            </a:r>
          </a:p>
          <a:p>
            <a:pPr marL="2620613" lvl="5" indent="-291179">
              <a:buFont typeface="Wingdings" panose="05000000000000000000" pitchFamily="2" charset="2"/>
              <a:buChar char="§"/>
            </a:pPr>
            <a:r>
              <a:rPr lang="en-US" sz="1500" dirty="0">
                <a:solidFill>
                  <a:schemeClr val="tx1">
                    <a:lumMod val="50000"/>
                  </a:schemeClr>
                </a:solidFill>
              </a:rPr>
              <a:t>It will NOT functionalize the service room in Space Planning.</a:t>
            </a:r>
          </a:p>
          <a:p>
            <a:pPr marL="2620613" lvl="5" indent="-291179">
              <a:buFont typeface="Wingdings" panose="05000000000000000000" pitchFamily="2" charset="2"/>
              <a:buChar char="§"/>
            </a:pPr>
            <a:r>
              <a:rPr lang="en-US" sz="1500" dirty="0">
                <a:solidFill>
                  <a:schemeClr val="tx1">
                    <a:lumMod val="50000"/>
                  </a:schemeClr>
                </a:solidFill>
              </a:rPr>
              <a:t> IT WILL mark complete overnight and push to planning any edits you may have made to the benefiting rooms or relationship</a:t>
            </a:r>
          </a:p>
          <a:p>
            <a:pPr marL="465887" lvl="2"/>
            <a:r>
              <a:rPr lang="en-US" baseline="0" dirty="0">
                <a:solidFill>
                  <a:schemeClr val="tx1">
                    <a:lumMod val="50000"/>
                  </a:schemeClr>
                </a:solidFill>
              </a:rPr>
              <a:t>Be sure to plan if you want to bulk functional during planning. – You can use bulk to just update </a:t>
            </a:r>
            <a:r>
              <a:rPr lang="en-US" baseline="0" dirty="0" err="1">
                <a:solidFill>
                  <a:schemeClr val="tx1">
                    <a:lumMod val="50000"/>
                  </a:schemeClr>
                </a:solidFill>
              </a:rPr>
              <a:t>Dept</a:t>
            </a:r>
            <a:r>
              <a:rPr lang="en-US" baseline="0" dirty="0">
                <a:solidFill>
                  <a:schemeClr val="tx1">
                    <a:lumMod val="50000"/>
                  </a:schemeClr>
                </a:solidFill>
              </a:rPr>
              <a:t>/RP :   You will only need to do this if the activities room changed and the function will not be retained for FY23 Survey.  </a:t>
            </a:r>
          </a:p>
        </p:txBody>
      </p:sp>
      <p:sp>
        <p:nvSpPr>
          <p:cNvPr id="4" name="Slide Number Placeholder 3"/>
          <p:cNvSpPr>
            <a:spLocks noGrp="1"/>
          </p:cNvSpPr>
          <p:nvPr>
            <p:ph type="sldNum" sz="quarter" idx="10"/>
          </p:nvPr>
        </p:nvSpPr>
        <p:spPr/>
        <p:txBody>
          <a:bodyPr/>
          <a:lstStyle/>
          <a:p>
            <a:fld id="{C2C17A91-277B-4EE9-9106-A22AB26DE8E1}" type="slidenum">
              <a:rPr lang="en-US" smtClean="0"/>
              <a:t>40</a:t>
            </a:fld>
            <a:endParaRPr lang="en-US"/>
          </a:p>
        </p:txBody>
      </p:sp>
    </p:spTree>
    <p:extLst>
      <p:ext uri="{BB962C8B-B14F-4D97-AF65-F5344CB8AC3E}">
        <p14:creationId xmlns:p14="http://schemas.microsoft.com/office/powerpoint/2010/main" val="25990064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3680" y="4489386"/>
            <a:ext cx="6776720" cy="4807014"/>
          </a:xfrm>
        </p:spPr>
        <p:txBody>
          <a:bodyPr/>
          <a:lstStyle/>
          <a:p>
            <a:pPr marL="757066" lvl="1" indent="-291179">
              <a:buFont typeface="Wingdings" panose="05000000000000000000" pitchFamily="2" charset="2"/>
              <a:buChar char="§"/>
            </a:pPr>
            <a:r>
              <a:rPr lang="en-US" sz="1600" dirty="0">
                <a:solidFill>
                  <a:schemeClr val="tx1">
                    <a:lumMod val="50000"/>
                  </a:schemeClr>
                </a:solidFill>
              </a:rPr>
              <a:t>Room Split status for each record will be set to Available/Original—Any room split edits must be marked complete to be saved by May 31st</a:t>
            </a:r>
          </a:p>
          <a:p>
            <a:pPr marL="1222953" lvl="2" indent="-291179">
              <a:buFont typeface="Wingdings" panose="05000000000000000000" pitchFamily="2" charset="2"/>
              <a:buChar char="§"/>
            </a:pPr>
            <a:r>
              <a:rPr lang="en-US" sz="1600" dirty="0">
                <a:solidFill>
                  <a:schemeClr val="tx1">
                    <a:lumMod val="50000"/>
                  </a:schemeClr>
                </a:solidFill>
              </a:rPr>
              <a:t>Room splits in an Incomplete or Pending status at the end of day on May 31</a:t>
            </a:r>
            <a:r>
              <a:rPr lang="en-US" sz="1600" baseline="30000" dirty="0">
                <a:solidFill>
                  <a:schemeClr val="tx1">
                    <a:lumMod val="50000"/>
                  </a:schemeClr>
                </a:solidFill>
              </a:rPr>
              <a:t>st</a:t>
            </a:r>
            <a:r>
              <a:rPr lang="en-US" sz="1600" dirty="0">
                <a:solidFill>
                  <a:schemeClr val="tx1">
                    <a:lumMod val="50000"/>
                  </a:schemeClr>
                </a:solidFill>
              </a:rPr>
              <a:t> will automatically loose all edits to the room splits.  They will not be saved. </a:t>
            </a:r>
          </a:p>
          <a:p>
            <a:pPr marL="1222953" lvl="2" indent="-291179">
              <a:buFont typeface="Wingdings" panose="05000000000000000000" pitchFamily="2" charset="2"/>
              <a:buChar char="§"/>
            </a:pPr>
            <a:r>
              <a:rPr lang="en-US" sz="1600" dirty="0">
                <a:solidFill>
                  <a:schemeClr val="tx1">
                    <a:lumMod val="50000"/>
                  </a:schemeClr>
                </a:solidFill>
              </a:rPr>
              <a:t>Users will be required to update FY23 Survey and FY24P to correct your planning date.  </a:t>
            </a:r>
          </a:p>
          <a:p>
            <a:pPr marL="1222953" lvl="2" indent="-291179" defTabSz="931774">
              <a:buFont typeface="Wingdings" panose="05000000000000000000" pitchFamily="2" charset="2"/>
              <a:buChar char="§"/>
              <a:defRPr/>
            </a:pPr>
            <a:r>
              <a:rPr lang="en-US" sz="1600" dirty="0"/>
              <a:t>Planning data must be Available and Original  by May 31st, if you have outstanding records by May 31st, we will delete that edit and your planning data will be inaccurate.  FY23 Survey will need to be updated and FY24P planning will also need updated.  </a:t>
            </a:r>
          </a:p>
          <a:p>
            <a:pPr marL="931774" lvl="2"/>
            <a:endParaRPr lang="en-US" sz="1600" dirty="0">
              <a:solidFill>
                <a:schemeClr val="tx1">
                  <a:lumMod val="50000"/>
                </a:schemeClr>
              </a:solidFill>
            </a:endParaRPr>
          </a:p>
          <a:p>
            <a:pPr marL="931774" lvl="2"/>
            <a:r>
              <a:rPr lang="en-US" sz="1500" dirty="0">
                <a:solidFill>
                  <a:schemeClr val="tx1">
                    <a:lumMod val="50000"/>
                  </a:schemeClr>
                </a:solidFill>
              </a:rPr>
              <a:t>Service room relationships to benefiting rooms will be retained</a:t>
            </a:r>
          </a:p>
          <a:p>
            <a:pPr marL="2154726" lvl="4" indent="-291179">
              <a:buFont typeface="Wingdings" panose="05000000000000000000" pitchFamily="2" charset="2"/>
              <a:buChar char="§"/>
            </a:pPr>
            <a:r>
              <a:rPr lang="en-US" sz="1500" dirty="0">
                <a:solidFill>
                  <a:schemeClr val="tx1">
                    <a:lumMod val="50000"/>
                  </a:schemeClr>
                </a:solidFill>
              </a:rPr>
              <a:t>Overnight process will automatically split service room 	</a:t>
            </a:r>
          </a:p>
          <a:p>
            <a:pPr marL="2620613" lvl="5" indent="-291179">
              <a:buFont typeface="Wingdings" panose="05000000000000000000" pitchFamily="2" charset="2"/>
              <a:buChar char="§"/>
            </a:pPr>
            <a:r>
              <a:rPr lang="en-US" sz="1500" dirty="0">
                <a:solidFill>
                  <a:schemeClr val="tx1">
                    <a:lumMod val="50000"/>
                  </a:schemeClr>
                </a:solidFill>
              </a:rPr>
              <a:t>It will NOT functionalize the service room in Space Planning.</a:t>
            </a:r>
          </a:p>
          <a:p>
            <a:pPr marL="2620613" lvl="5" indent="-291179">
              <a:buFont typeface="Wingdings" panose="05000000000000000000" pitchFamily="2" charset="2"/>
              <a:buChar char="§"/>
            </a:pPr>
            <a:r>
              <a:rPr lang="en-US" sz="1500" dirty="0">
                <a:solidFill>
                  <a:schemeClr val="tx1">
                    <a:lumMod val="50000"/>
                  </a:schemeClr>
                </a:solidFill>
              </a:rPr>
              <a:t> IT WILL mark complete overnight and push to planning any edits you may have made to the benefiting rooms or relationship</a:t>
            </a:r>
          </a:p>
          <a:p>
            <a:pPr marL="465887" lvl="2"/>
            <a:r>
              <a:rPr lang="en-US" baseline="0" dirty="0">
                <a:solidFill>
                  <a:schemeClr val="tx1">
                    <a:lumMod val="50000"/>
                  </a:schemeClr>
                </a:solidFill>
              </a:rPr>
              <a:t>Be sure to plan if you want to bulk functional during planning. – You can use bulk to just update </a:t>
            </a:r>
            <a:r>
              <a:rPr lang="en-US" baseline="0" dirty="0" err="1">
                <a:solidFill>
                  <a:schemeClr val="tx1">
                    <a:lumMod val="50000"/>
                  </a:schemeClr>
                </a:solidFill>
              </a:rPr>
              <a:t>Dept</a:t>
            </a:r>
            <a:r>
              <a:rPr lang="en-US" baseline="0" dirty="0">
                <a:solidFill>
                  <a:schemeClr val="tx1">
                    <a:lumMod val="50000"/>
                  </a:schemeClr>
                </a:solidFill>
              </a:rPr>
              <a:t>/RP :   You will only need to do this if the activities room changed and the function will not be retained for FY23 Survey.  </a:t>
            </a:r>
          </a:p>
        </p:txBody>
      </p:sp>
      <p:sp>
        <p:nvSpPr>
          <p:cNvPr id="4" name="Slide Number Placeholder 3"/>
          <p:cNvSpPr>
            <a:spLocks noGrp="1"/>
          </p:cNvSpPr>
          <p:nvPr>
            <p:ph type="sldNum" sz="quarter" idx="10"/>
          </p:nvPr>
        </p:nvSpPr>
        <p:spPr/>
        <p:txBody>
          <a:bodyPr/>
          <a:lstStyle/>
          <a:p>
            <a:fld id="{C2C17A91-277B-4EE9-9106-A22AB26DE8E1}" type="slidenum">
              <a:rPr lang="en-US" smtClean="0"/>
              <a:t>41</a:t>
            </a:fld>
            <a:endParaRPr lang="en-US"/>
          </a:p>
        </p:txBody>
      </p:sp>
    </p:spTree>
    <p:extLst>
      <p:ext uri="{BB962C8B-B14F-4D97-AF65-F5344CB8AC3E}">
        <p14:creationId xmlns:p14="http://schemas.microsoft.com/office/powerpoint/2010/main" val="38286168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3680" y="4489386"/>
            <a:ext cx="6776720" cy="4807014"/>
          </a:xfrm>
        </p:spPr>
        <p:txBody>
          <a:bodyPr/>
          <a:lstStyle/>
          <a:p>
            <a:pPr marL="757066" lvl="1" indent="-291179">
              <a:buFont typeface="Wingdings" panose="05000000000000000000" pitchFamily="2" charset="2"/>
              <a:buChar char="§"/>
            </a:pPr>
            <a:r>
              <a:rPr lang="en-US" sz="1600" dirty="0">
                <a:solidFill>
                  <a:schemeClr val="tx1">
                    <a:lumMod val="50000"/>
                  </a:schemeClr>
                </a:solidFill>
              </a:rPr>
              <a:t>Room Split status for each record will be set to Available/Original—Any room split edits must be marked complete to be saved by May 31st</a:t>
            </a:r>
          </a:p>
          <a:p>
            <a:pPr marL="1222953" lvl="2" indent="-291179">
              <a:buFont typeface="Wingdings" panose="05000000000000000000" pitchFamily="2" charset="2"/>
              <a:buChar char="§"/>
            </a:pPr>
            <a:r>
              <a:rPr lang="en-US" sz="1600" dirty="0">
                <a:solidFill>
                  <a:schemeClr val="tx1">
                    <a:lumMod val="50000"/>
                  </a:schemeClr>
                </a:solidFill>
              </a:rPr>
              <a:t>Room splits in an Incomplete or Pending status at the end of day on May 31</a:t>
            </a:r>
            <a:r>
              <a:rPr lang="en-US" sz="1600" baseline="30000" dirty="0">
                <a:solidFill>
                  <a:schemeClr val="tx1">
                    <a:lumMod val="50000"/>
                  </a:schemeClr>
                </a:solidFill>
              </a:rPr>
              <a:t>st</a:t>
            </a:r>
            <a:r>
              <a:rPr lang="en-US" sz="1600" dirty="0">
                <a:solidFill>
                  <a:schemeClr val="tx1">
                    <a:lumMod val="50000"/>
                  </a:schemeClr>
                </a:solidFill>
              </a:rPr>
              <a:t> will automatically loose all edits to the room splits.  They will not be saved. </a:t>
            </a:r>
          </a:p>
          <a:p>
            <a:pPr marL="1222953" lvl="2" indent="-291179">
              <a:buFont typeface="Wingdings" panose="05000000000000000000" pitchFamily="2" charset="2"/>
              <a:buChar char="§"/>
            </a:pPr>
            <a:r>
              <a:rPr lang="en-US" sz="1600" dirty="0">
                <a:solidFill>
                  <a:schemeClr val="tx1">
                    <a:lumMod val="50000"/>
                  </a:schemeClr>
                </a:solidFill>
              </a:rPr>
              <a:t>Users will be required to update FY23 Survey and FY24P to correct your planning date.  </a:t>
            </a:r>
          </a:p>
          <a:p>
            <a:pPr marL="1222953" lvl="2" indent="-291179" defTabSz="931774">
              <a:buFont typeface="Wingdings" panose="05000000000000000000" pitchFamily="2" charset="2"/>
              <a:buChar char="§"/>
              <a:defRPr/>
            </a:pPr>
            <a:r>
              <a:rPr lang="en-US" sz="1600" dirty="0"/>
              <a:t>Planning data must be Available and Original  by May 31st, if you have outstanding records by May 31st, we will delete that edit and your planning data will be inaccurate.  FY23 Survey will need to be updated and FY24P planning will also need updated.  </a:t>
            </a:r>
          </a:p>
          <a:p>
            <a:pPr marL="931774" lvl="2"/>
            <a:endParaRPr lang="en-US" sz="1600" dirty="0">
              <a:solidFill>
                <a:schemeClr val="tx1">
                  <a:lumMod val="50000"/>
                </a:schemeClr>
              </a:solidFill>
            </a:endParaRPr>
          </a:p>
          <a:p>
            <a:pPr marL="931774" lvl="2"/>
            <a:r>
              <a:rPr lang="en-US" sz="1500" dirty="0">
                <a:solidFill>
                  <a:schemeClr val="tx1">
                    <a:lumMod val="50000"/>
                  </a:schemeClr>
                </a:solidFill>
              </a:rPr>
              <a:t>Service room relationships to benefiting rooms will be retained</a:t>
            </a:r>
          </a:p>
          <a:p>
            <a:pPr marL="2154726" lvl="4" indent="-291179">
              <a:buFont typeface="Wingdings" panose="05000000000000000000" pitchFamily="2" charset="2"/>
              <a:buChar char="§"/>
            </a:pPr>
            <a:r>
              <a:rPr lang="en-US" sz="1500" dirty="0">
                <a:solidFill>
                  <a:schemeClr val="tx1">
                    <a:lumMod val="50000"/>
                  </a:schemeClr>
                </a:solidFill>
              </a:rPr>
              <a:t>Overnight process will automatically split service room 	</a:t>
            </a:r>
          </a:p>
          <a:p>
            <a:pPr marL="2620613" lvl="5" indent="-291179">
              <a:buFont typeface="Wingdings" panose="05000000000000000000" pitchFamily="2" charset="2"/>
              <a:buChar char="§"/>
            </a:pPr>
            <a:r>
              <a:rPr lang="en-US" sz="1500" dirty="0">
                <a:solidFill>
                  <a:schemeClr val="tx1">
                    <a:lumMod val="50000"/>
                  </a:schemeClr>
                </a:solidFill>
              </a:rPr>
              <a:t>It will NOT functionalize the service room in Space Planning.</a:t>
            </a:r>
          </a:p>
          <a:p>
            <a:pPr marL="2620613" lvl="5" indent="-291179">
              <a:buFont typeface="Wingdings" panose="05000000000000000000" pitchFamily="2" charset="2"/>
              <a:buChar char="§"/>
            </a:pPr>
            <a:r>
              <a:rPr lang="en-US" sz="1500" dirty="0">
                <a:solidFill>
                  <a:schemeClr val="tx1">
                    <a:lumMod val="50000"/>
                  </a:schemeClr>
                </a:solidFill>
              </a:rPr>
              <a:t> IT WILL mark complete overnight and push to planning any edits you may have made to the benefiting rooms or relationship</a:t>
            </a:r>
          </a:p>
          <a:p>
            <a:pPr marL="465887" lvl="2"/>
            <a:r>
              <a:rPr lang="en-US" baseline="0" dirty="0">
                <a:solidFill>
                  <a:schemeClr val="tx1">
                    <a:lumMod val="50000"/>
                  </a:schemeClr>
                </a:solidFill>
              </a:rPr>
              <a:t>Be sure to plan if you want to bulk functional during planning. – You can use bulk to just update </a:t>
            </a:r>
            <a:r>
              <a:rPr lang="en-US" baseline="0" dirty="0" err="1">
                <a:solidFill>
                  <a:schemeClr val="tx1">
                    <a:lumMod val="50000"/>
                  </a:schemeClr>
                </a:solidFill>
              </a:rPr>
              <a:t>Dept</a:t>
            </a:r>
            <a:r>
              <a:rPr lang="en-US" baseline="0" dirty="0">
                <a:solidFill>
                  <a:schemeClr val="tx1">
                    <a:lumMod val="50000"/>
                  </a:schemeClr>
                </a:solidFill>
              </a:rPr>
              <a:t>/RP :   You will only need to do this if the activities room changed and the function will not be retained for FY23 Survey.  </a:t>
            </a:r>
          </a:p>
        </p:txBody>
      </p:sp>
      <p:sp>
        <p:nvSpPr>
          <p:cNvPr id="4" name="Slide Number Placeholder 3"/>
          <p:cNvSpPr>
            <a:spLocks noGrp="1"/>
          </p:cNvSpPr>
          <p:nvPr>
            <p:ph type="sldNum" sz="quarter" idx="10"/>
          </p:nvPr>
        </p:nvSpPr>
        <p:spPr/>
        <p:txBody>
          <a:bodyPr/>
          <a:lstStyle/>
          <a:p>
            <a:fld id="{C2C17A91-277B-4EE9-9106-A22AB26DE8E1}" type="slidenum">
              <a:rPr lang="en-US" smtClean="0"/>
              <a:t>42</a:t>
            </a:fld>
            <a:endParaRPr lang="en-US"/>
          </a:p>
        </p:txBody>
      </p:sp>
    </p:spTree>
    <p:extLst>
      <p:ext uri="{BB962C8B-B14F-4D97-AF65-F5344CB8AC3E}">
        <p14:creationId xmlns:p14="http://schemas.microsoft.com/office/powerpoint/2010/main" val="25433359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3680" y="4489386"/>
            <a:ext cx="6776720" cy="4807014"/>
          </a:xfrm>
        </p:spPr>
        <p:txBody>
          <a:bodyPr/>
          <a:lstStyle/>
          <a:p>
            <a:pPr marL="757066" lvl="1" indent="-291179">
              <a:buFont typeface="Wingdings" panose="05000000000000000000" pitchFamily="2" charset="2"/>
              <a:buChar char="§"/>
            </a:pPr>
            <a:r>
              <a:rPr lang="en-US" sz="1600" dirty="0">
                <a:solidFill>
                  <a:schemeClr val="tx1">
                    <a:lumMod val="50000"/>
                  </a:schemeClr>
                </a:solidFill>
              </a:rPr>
              <a:t>Room Split status for each record will be set to Available/Original—Any room split edits must be marked complete to be saved by May 31st</a:t>
            </a:r>
          </a:p>
          <a:p>
            <a:pPr marL="1222953" lvl="2" indent="-291179">
              <a:buFont typeface="Wingdings" panose="05000000000000000000" pitchFamily="2" charset="2"/>
              <a:buChar char="§"/>
            </a:pPr>
            <a:r>
              <a:rPr lang="en-US" sz="1600" dirty="0">
                <a:solidFill>
                  <a:schemeClr val="tx1">
                    <a:lumMod val="50000"/>
                  </a:schemeClr>
                </a:solidFill>
              </a:rPr>
              <a:t>Room splits in an Incomplete or Pending status at the end of day on May 31</a:t>
            </a:r>
            <a:r>
              <a:rPr lang="en-US" sz="1600" baseline="30000" dirty="0">
                <a:solidFill>
                  <a:schemeClr val="tx1">
                    <a:lumMod val="50000"/>
                  </a:schemeClr>
                </a:solidFill>
              </a:rPr>
              <a:t>st</a:t>
            </a:r>
            <a:r>
              <a:rPr lang="en-US" sz="1600" dirty="0">
                <a:solidFill>
                  <a:schemeClr val="tx1">
                    <a:lumMod val="50000"/>
                  </a:schemeClr>
                </a:solidFill>
              </a:rPr>
              <a:t> will automatically loose all edits to the room splits.  They will not be saved. </a:t>
            </a:r>
          </a:p>
          <a:p>
            <a:pPr marL="1222953" lvl="2" indent="-291179">
              <a:buFont typeface="Wingdings" panose="05000000000000000000" pitchFamily="2" charset="2"/>
              <a:buChar char="§"/>
            </a:pPr>
            <a:r>
              <a:rPr lang="en-US" sz="1600" dirty="0">
                <a:solidFill>
                  <a:schemeClr val="tx1">
                    <a:lumMod val="50000"/>
                  </a:schemeClr>
                </a:solidFill>
              </a:rPr>
              <a:t>Users will be required to update FY23 Survey and FY24P to correct your planning date.  </a:t>
            </a:r>
          </a:p>
          <a:p>
            <a:pPr marL="1222953" lvl="2" indent="-291179" defTabSz="931774">
              <a:buFont typeface="Wingdings" panose="05000000000000000000" pitchFamily="2" charset="2"/>
              <a:buChar char="§"/>
              <a:defRPr/>
            </a:pPr>
            <a:r>
              <a:rPr lang="en-US" sz="1600" dirty="0"/>
              <a:t>Planning data must be Available and Original  by May 31st, if you have outstanding records by May 31st, we will delete that edit and your planning data will be inaccurate.  FY23 Survey will need to be updated and FY24P planning will also need updated.  </a:t>
            </a:r>
          </a:p>
          <a:p>
            <a:pPr marL="931774" lvl="2"/>
            <a:endParaRPr lang="en-US" sz="1600" dirty="0">
              <a:solidFill>
                <a:schemeClr val="tx1">
                  <a:lumMod val="50000"/>
                </a:schemeClr>
              </a:solidFill>
            </a:endParaRPr>
          </a:p>
          <a:p>
            <a:pPr marL="931774" lvl="2"/>
            <a:r>
              <a:rPr lang="en-US" sz="1500" dirty="0">
                <a:solidFill>
                  <a:schemeClr val="tx1">
                    <a:lumMod val="50000"/>
                  </a:schemeClr>
                </a:solidFill>
              </a:rPr>
              <a:t>Service room relationships to benefiting rooms will be retained</a:t>
            </a:r>
          </a:p>
          <a:p>
            <a:pPr marL="2154726" lvl="4" indent="-291179">
              <a:buFont typeface="Wingdings" panose="05000000000000000000" pitchFamily="2" charset="2"/>
              <a:buChar char="§"/>
            </a:pPr>
            <a:r>
              <a:rPr lang="en-US" sz="1500" dirty="0">
                <a:solidFill>
                  <a:schemeClr val="tx1">
                    <a:lumMod val="50000"/>
                  </a:schemeClr>
                </a:solidFill>
              </a:rPr>
              <a:t>Overnight process will automatically split service room 	</a:t>
            </a:r>
          </a:p>
          <a:p>
            <a:pPr marL="2620613" lvl="5" indent="-291179">
              <a:buFont typeface="Wingdings" panose="05000000000000000000" pitchFamily="2" charset="2"/>
              <a:buChar char="§"/>
            </a:pPr>
            <a:r>
              <a:rPr lang="en-US" sz="1500" dirty="0">
                <a:solidFill>
                  <a:schemeClr val="tx1">
                    <a:lumMod val="50000"/>
                  </a:schemeClr>
                </a:solidFill>
              </a:rPr>
              <a:t>It will NOT functionalize the service room in Space Planning.</a:t>
            </a:r>
          </a:p>
          <a:p>
            <a:pPr marL="2620613" lvl="5" indent="-291179">
              <a:buFont typeface="Wingdings" panose="05000000000000000000" pitchFamily="2" charset="2"/>
              <a:buChar char="§"/>
            </a:pPr>
            <a:r>
              <a:rPr lang="en-US" sz="1500" dirty="0">
                <a:solidFill>
                  <a:schemeClr val="tx1">
                    <a:lumMod val="50000"/>
                  </a:schemeClr>
                </a:solidFill>
              </a:rPr>
              <a:t> IT WILL mark complete overnight and push to planning any edits you may have made to the benefiting rooms or relationship</a:t>
            </a:r>
          </a:p>
          <a:p>
            <a:pPr marL="465887" lvl="2"/>
            <a:r>
              <a:rPr lang="en-US" baseline="0" dirty="0">
                <a:solidFill>
                  <a:schemeClr val="tx1">
                    <a:lumMod val="50000"/>
                  </a:schemeClr>
                </a:solidFill>
              </a:rPr>
              <a:t>Be sure to plan if you want to bulk functional during planning. – You can use bulk to just update </a:t>
            </a:r>
            <a:r>
              <a:rPr lang="en-US" baseline="0" dirty="0" err="1">
                <a:solidFill>
                  <a:schemeClr val="tx1">
                    <a:lumMod val="50000"/>
                  </a:schemeClr>
                </a:solidFill>
              </a:rPr>
              <a:t>Dept</a:t>
            </a:r>
            <a:r>
              <a:rPr lang="en-US" baseline="0" dirty="0">
                <a:solidFill>
                  <a:schemeClr val="tx1">
                    <a:lumMod val="50000"/>
                  </a:schemeClr>
                </a:solidFill>
              </a:rPr>
              <a:t>/RP :   You will only need to do this if the activities room changed and the function will not be retained for FY23 Survey.  </a:t>
            </a:r>
          </a:p>
        </p:txBody>
      </p:sp>
      <p:sp>
        <p:nvSpPr>
          <p:cNvPr id="4" name="Slide Number Placeholder 3"/>
          <p:cNvSpPr>
            <a:spLocks noGrp="1"/>
          </p:cNvSpPr>
          <p:nvPr>
            <p:ph type="sldNum" sz="quarter" idx="10"/>
          </p:nvPr>
        </p:nvSpPr>
        <p:spPr/>
        <p:txBody>
          <a:bodyPr/>
          <a:lstStyle/>
          <a:p>
            <a:fld id="{C2C17A91-277B-4EE9-9106-A22AB26DE8E1}" type="slidenum">
              <a:rPr lang="en-US" smtClean="0"/>
              <a:t>43</a:t>
            </a:fld>
            <a:endParaRPr lang="en-US"/>
          </a:p>
        </p:txBody>
      </p:sp>
    </p:spTree>
    <p:extLst>
      <p:ext uri="{BB962C8B-B14F-4D97-AF65-F5344CB8AC3E}">
        <p14:creationId xmlns:p14="http://schemas.microsoft.com/office/powerpoint/2010/main" val="37468540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3680" y="4489386"/>
            <a:ext cx="6776720" cy="4807014"/>
          </a:xfrm>
        </p:spPr>
        <p:txBody>
          <a:bodyPr/>
          <a:lstStyle/>
          <a:p>
            <a:pPr marL="757066" lvl="1" indent="-291179">
              <a:buFont typeface="Wingdings" panose="05000000000000000000" pitchFamily="2" charset="2"/>
              <a:buChar char="§"/>
            </a:pPr>
            <a:r>
              <a:rPr lang="en-US" sz="1600" dirty="0">
                <a:solidFill>
                  <a:schemeClr val="tx1">
                    <a:lumMod val="50000"/>
                  </a:schemeClr>
                </a:solidFill>
              </a:rPr>
              <a:t>Room Split status for each record will be set to Available/Original—Any room split edits must be marked complete to be saved by May 31st</a:t>
            </a:r>
          </a:p>
          <a:p>
            <a:pPr marL="1222953" lvl="2" indent="-291179">
              <a:buFont typeface="Wingdings" panose="05000000000000000000" pitchFamily="2" charset="2"/>
              <a:buChar char="§"/>
            </a:pPr>
            <a:r>
              <a:rPr lang="en-US" sz="1600" dirty="0">
                <a:solidFill>
                  <a:schemeClr val="tx1">
                    <a:lumMod val="50000"/>
                  </a:schemeClr>
                </a:solidFill>
              </a:rPr>
              <a:t>Room splits in an Incomplete or Pending status at the end of day on May 31</a:t>
            </a:r>
            <a:r>
              <a:rPr lang="en-US" sz="1600" baseline="30000" dirty="0">
                <a:solidFill>
                  <a:schemeClr val="tx1">
                    <a:lumMod val="50000"/>
                  </a:schemeClr>
                </a:solidFill>
              </a:rPr>
              <a:t>st</a:t>
            </a:r>
            <a:r>
              <a:rPr lang="en-US" sz="1600" dirty="0">
                <a:solidFill>
                  <a:schemeClr val="tx1">
                    <a:lumMod val="50000"/>
                  </a:schemeClr>
                </a:solidFill>
              </a:rPr>
              <a:t> will automatically loose all edits to the room splits.  They will not be saved. </a:t>
            </a:r>
          </a:p>
          <a:p>
            <a:pPr marL="1222953" lvl="2" indent="-291179">
              <a:buFont typeface="Wingdings" panose="05000000000000000000" pitchFamily="2" charset="2"/>
              <a:buChar char="§"/>
            </a:pPr>
            <a:r>
              <a:rPr lang="en-US" sz="1600" dirty="0">
                <a:solidFill>
                  <a:schemeClr val="tx1">
                    <a:lumMod val="50000"/>
                  </a:schemeClr>
                </a:solidFill>
              </a:rPr>
              <a:t>Users will be required to update FY23 Survey and FY24P to correct your planning date.  </a:t>
            </a:r>
          </a:p>
          <a:p>
            <a:pPr marL="1222953" lvl="2" indent="-291179" defTabSz="931774">
              <a:buFont typeface="Wingdings" panose="05000000000000000000" pitchFamily="2" charset="2"/>
              <a:buChar char="§"/>
              <a:defRPr/>
            </a:pPr>
            <a:r>
              <a:rPr lang="en-US" sz="1600" dirty="0"/>
              <a:t>Planning data must be Available and Original  by May 31st, if you have outstanding records by May 31st, we will delete that edit and your planning data will be inaccurate.  FY23 Survey will need to be updated and FY24P planning will also need updated.  </a:t>
            </a:r>
          </a:p>
          <a:p>
            <a:pPr marL="931774" lvl="2"/>
            <a:endParaRPr lang="en-US" sz="1600" dirty="0">
              <a:solidFill>
                <a:schemeClr val="tx1">
                  <a:lumMod val="50000"/>
                </a:schemeClr>
              </a:solidFill>
            </a:endParaRPr>
          </a:p>
          <a:p>
            <a:pPr marL="931774" lvl="2"/>
            <a:r>
              <a:rPr lang="en-US" sz="1500" dirty="0">
                <a:solidFill>
                  <a:schemeClr val="tx1">
                    <a:lumMod val="50000"/>
                  </a:schemeClr>
                </a:solidFill>
              </a:rPr>
              <a:t>Service room relationships to benefiting rooms will be retained</a:t>
            </a:r>
          </a:p>
          <a:p>
            <a:pPr marL="2154726" lvl="4" indent="-291179">
              <a:buFont typeface="Wingdings" panose="05000000000000000000" pitchFamily="2" charset="2"/>
              <a:buChar char="§"/>
            </a:pPr>
            <a:r>
              <a:rPr lang="en-US" sz="1500" dirty="0">
                <a:solidFill>
                  <a:schemeClr val="tx1">
                    <a:lumMod val="50000"/>
                  </a:schemeClr>
                </a:solidFill>
              </a:rPr>
              <a:t>Overnight process will automatically split service room 	</a:t>
            </a:r>
          </a:p>
          <a:p>
            <a:pPr marL="2620613" lvl="5" indent="-291179">
              <a:buFont typeface="Wingdings" panose="05000000000000000000" pitchFamily="2" charset="2"/>
              <a:buChar char="§"/>
            </a:pPr>
            <a:r>
              <a:rPr lang="en-US" sz="1500" dirty="0">
                <a:solidFill>
                  <a:schemeClr val="tx1">
                    <a:lumMod val="50000"/>
                  </a:schemeClr>
                </a:solidFill>
              </a:rPr>
              <a:t>It will NOT functionalize the service room in Space Planning.</a:t>
            </a:r>
          </a:p>
          <a:p>
            <a:pPr marL="2620613" lvl="5" indent="-291179">
              <a:buFont typeface="Wingdings" panose="05000000000000000000" pitchFamily="2" charset="2"/>
              <a:buChar char="§"/>
            </a:pPr>
            <a:r>
              <a:rPr lang="en-US" sz="1500" dirty="0">
                <a:solidFill>
                  <a:schemeClr val="tx1">
                    <a:lumMod val="50000"/>
                  </a:schemeClr>
                </a:solidFill>
              </a:rPr>
              <a:t> IT WILL mark complete overnight and push to planning any edits you may have made to the benefiting rooms or relationship</a:t>
            </a:r>
          </a:p>
          <a:p>
            <a:pPr marL="465887" lvl="2"/>
            <a:r>
              <a:rPr lang="en-US" baseline="0" dirty="0">
                <a:solidFill>
                  <a:schemeClr val="tx1">
                    <a:lumMod val="50000"/>
                  </a:schemeClr>
                </a:solidFill>
              </a:rPr>
              <a:t>Be sure to plan if you want to bulk functional during planning. – You can use bulk to just update </a:t>
            </a:r>
            <a:r>
              <a:rPr lang="en-US" baseline="0" dirty="0" err="1">
                <a:solidFill>
                  <a:schemeClr val="tx1">
                    <a:lumMod val="50000"/>
                  </a:schemeClr>
                </a:solidFill>
              </a:rPr>
              <a:t>Dept</a:t>
            </a:r>
            <a:r>
              <a:rPr lang="en-US" baseline="0" dirty="0">
                <a:solidFill>
                  <a:schemeClr val="tx1">
                    <a:lumMod val="50000"/>
                  </a:schemeClr>
                </a:solidFill>
              </a:rPr>
              <a:t>/RP :   You will only need to do this if the activities room changed and the function will not be retained for FY23 Survey.  </a:t>
            </a:r>
          </a:p>
        </p:txBody>
      </p:sp>
      <p:sp>
        <p:nvSpPr>
          <p:cNvPr id="4" name="Slide Number Placeholder 3"/>
          <p:cNvSpPr>
            <a:spLocks noGrp="1"/>
          </p:cNvSpPr>
          <p:nvPr>
            <p:ph type="sldNum" sz="quarter" idx="10"/>
          </p:nvPr>
        </p:nvSpPr>
        <p:spPr/>
        <p:txBody>
          <a:bodyPr/>
          <a:lstStyle/>
          <a:p>
            <a:fld id="{C2C17A91-277B-4EE9-9106-A22AB26DE8E1}" type="slidenum">
              <a:rPr lang="en-US" smtClean="0"/>
              <a:t>44</a:t>
            </a:fld>
            <a:endParaRPr lang="en-US"/>
          </a:p>
        </p:txBody>
      </p:sp>
    </p:spTree>
    <p:extLst>
      <p:ext uri="{BB962C8B-B14F-4D97-AF65-F5344CB8AC3E}">
        <p14:creationId xmlns:p14="http://schemas.microsoft.com/office/powerpoint/2010/main" val="1352733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3680" y="4489386"/>
            <a:ext cx="6776720" cy="4807014"/>
          </a:xfrm>
        </p:spPr>
        <p:txBody>
          <a:bodyPr/>
          <a:lstStyle/>
          <a:p>
            <a:pPr marL="757066" lvl="1" indent="-291179">
              <a:buFont typeface="Wingdings" panose="05000000000000000000" pitchFamily="2" charset="2"/>
              <a:buChar char="§"/>
            </a:pPr>
            <a:r>
              <a:rPr lang="en-US" sz="1600" dirty="0">
                <a:solidFill>
                  <a:schemeClr val="tx1">
                    <a:lumMod val="50000"/>
                  </a:schemeClr>
                </a:solidFill>
              </a:rPr>
              <a:t>Room Split status for each record will be set to Available/Original—Any room split edits must be marked complete to be saved by May 31st</a:t>
            </a:r>
          </a:p>
          <a:p>
            <a:pPr marL="1222953" lvl="2" indent="-291179">
              <a:buFont typeface="Wingdings" panose="05000000000000000000" pitchFamily="2" charset="2"/>
              <a:buChar char="§"/>
            </a:pPr>
            <a:r>
              <a:rPr lang="en-US" sz="1600" dirty="0">
                <a:solidFill>
                  <a:schemeClr val="tx1">
                    <a:lumMod val="50000"/>
                  </a:schemeClr>
                </a:solidFill>
              </a:rPr>
              <a:t>Room splits in an Incomplete or Pending status at the end of day on May 31</a:t>
            </a:r>
            <a:r>
              <a:rPr lang="en-US" sz="1600" baseline="30000" dirty="0">
                <a:solidFill>
                  <a:schemeClr val="tx1">
                    <a:lumMod val="50000"/>
                  </a:schemeClr>
                </a:solidFill>
              </a:rPr>
              <a:t>st</a:t>
            </a:r>
            <a:r>
              <a:rPr lang="en-US" sz="1600" dirty="0">
                <a:solidFill>
                  <a:schemeClr val="tx1">
                    <a:lumMod val="50000"/>
                  </a:schemeClr>
                </a:solidFill>
              </a:rPr>
              <a:t> will automatically loose all edits to the room splits.  They will not be saved. </a:t>
            </a:r>
          </a:p>
          <a:p>
            <a:pPr marL="1222953" lvl="2" indent="-291179">
              <a:buFont typeface="Wingdings" panose="05000000000000000000" pitchFamily="2" charset="2"/>
              <a:buChar char="§"/>
            </a:pPr>
            <a:r>
              <a:rPr lang="en-US" sz="1600" dirty="0">
                <a:solidFill>
                  <a:schemeClr val="tx1">
                    <a:lumMod val="50000"/>
                  </a:schemeClr>
                </a:solidFill>
              </a:rPr>
              <a:t>Users will be required to update FY23 Survey and FY24P to correct your planning date.  </a:t>
            </a:r>
          </a:p>
          <a:p>
            <a:pPr marL="1222953" lvl="2" indent="-291179" defTabSz="931774">
              <a:buFont typeface="Wingdings" panose="05000000000000000000" pitchFamily="2" charset="2"/>
              <a:buChar char="§"/>
              <a:defRPr/>
            </a:pPr>
            <a:r>
              <a:rPr lang="en-US" sz="1600" dirty="0"/>
              <a:t>Planning data must be Available and Original  by May 31st, if you have outstanding records by May 31st, we will delete that edit and your planning data will be inaccurate.  FY23 Survey will need to be updated and FY24P planning will also need updated.  </a:t>
            </a:r>
          </a:p>
          <a:p>
            <a:pPr marL="931774" lvl="2"/>
            <a:endParaRPr lang="en-US" sz="1600" dirty="0">
              <a:solidFill>
                <a:schemeClr val="tx1">
                  <a:lumMod val="50000"/>
                </a:schemeClr>
              </a:solidFill>
            </a:endParaRPr>
          </a:p>
          <a:p>
            <a:pPr marL="931774" lvl="2"/>
            <a:r>
              <a:rPr lang="en-US" sz="1500" dirty="0">
                <a:solidFill>
                  <a:schemeClr val="tx1">
                    <a:lumMod val="50000"/>
                  </a:schemeClr>
                </a:solidFill>
              </a:rPr>
              <a:t>Service room relationships to benefiting rooms will be retained</a:t>
            </a:r>
          </a:p>
          <a:p>
            <a:pPr marL="2154726" lvl="4" indent="-291179">
              <a:buFont typeface="Wingdings" panose="05000000000000000000" pitchFamily="2" charset="2"/>
              <a:buChar char="§"/>
            </a:pPr>
            <a:r>
              <a:rPr lang="en-US" sz="1500" dirty="0">
                <a:solidFill>
                  <a:schemeClr val="tx1">
                    <a:lumMod val="50000"/>
                  </a:schemeClr>
                </a:solidFill>
              </a:rPr>
              <a:t>Overnight process will automatically split service room 	</a:t>
            </a:r>
          </a:p>
          <a:p>
            <a:pPr marL="2620613" lvl="5" indent="-291179">
              <a:buFont typeface="Wingdings" panose="05000000000000000000" pitchFamily="2" charset="2"/>
              <a:buChar char="§"/>
            </a:pPr>
            <a:r>
              <a:rPr lang="en-US" sz="1500" dirty="0">
                <a:solidFill>
                  <a:schemeClr val="tx1">
                    <a:lumMod val="50000"/>
                  </a:schemeClr>
                </a:solidFill>
              </a:rPr>
              <a:t>It will NOT functionalize the service room in Space Planning.</a:t>
            </a:r>
          </a:p>
          <a:p>
            <a:pPr marL="2620613" lvl="5" indent="-291179">
              <a:buFont typeface="Wingdings" panose="05000000000000000000" pitchFamily="2" charset="2"/>
              <a:buChar char="§"/>
            </a:pPr>
            <a:r>
              <a:rPr lang="en-US" sz="1500" dirty="0">
                <a:solidFill>
                  <a:schemeClr val="tx1">
                    <a:lumMod val="50000"/>
                  </a:schemeClr>
                </a:solidFill>
              </a:rPr>
              <a:t> IT WILL mark complete overnight and push to planning any edits you may have made to the benefiting rooms or relationship</a:t>
            </a:r>
          </a:p>
          <a:p>
            <a:pPr marL="465887" lvl="2"/>
            <a:r>
              <a:rPr lang="en-US" baseline="0" dirty="0">
                <a:solidFill>
                  <a:schemeClr val="tx1">
                    <a:lumMod val="50000"/>
                  </a:schemeClr>
                </a:solidFill>
              </a:rPr>
              <a:t>Be sure to plan if you want to bulk functional during planning. – You can use bulk to just update </a:t>
            </a:r>
            <a:r>
              <a:rPr lang="en-US" baseline="0" dirty="0" err="1">
                <a:solidFill>
                  <a:schemeClr val="tx1">
                    <a:lumMod val="50000"/>
                  </a:schemeClr>
                </a:solidFill>
              </a:rPr>
              <a:t>Dept</a:t>
            </a:r>
            <a:r>
              <a:rPr lang="en-US" baseline="0" dirty="0">
                <a:solidFill>
                  <a:schemeClr val="tx1">
                    <a:lumMod val="50000"/>
                  </a:schemeClr>
                </a:solidFill>
              </a:rPr>
              <a:t>/RP :   You will only need to do this if the activities room changed and the function will not be retained for FY23 Survey.  </a:t>
            </a:r>
          </a:p>
        </p:txBody>
      </p:sp>
      <p:sp>
        <p:nvSpPr>
          <p:cNvPr id="4" name="Slide Number Placeholder 3"/>
          <p:cNvSpPr>
            <a:spLocks noGrp="1"/>
          </p:cNvSpPr>
          <p:nvPr>
            <p:ph type="sldNum" sz="quarter" idx="10"/>
          </p:nvPr>
        </p:nvSpPr>
        <p:spPr/>
        <p:txBody>
          <a:bodyPr/>
          <a:lstStyle/>
          <a:p>
            <a:fld id="{C2C17A91-277B-4EE9-9106-A22AB26DE8E1}" type="slidenum">
              <a:rPr lang="en-US" smtClean="0"/>
              <a:t>45</a:t>
            </a:fld>
            <a:endParaRPr lang="en-US"/>
          </a:p>
        </p:txBody>
      </p:sp>
    </p:spTree>
    <p:extLst>
      <p:ext uri="{BB962C8B-B14F-4D97-AF65-F5344CB8AC3E}">
        <p14:creationId xmlns:p14="http://schemas.microsoft.com/office/powerpoint/2010/main" val="23756168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3680" y="4489386"/>
            <a:ext cx="6776720" cy="4807014"/>
          </a:xfrm>
        </p:spPr>
        <p:txBody>
          <a:bodyPr/>
          <a:lstStyle/>
          <a:p>
            <a:pPr marL="757066" lvl="1" indent="-291179">
              <a:buFont typeface="Wingdings" panose="05000000000000000000" pitchFamily="2" charset="2"/>
              <a:buChar char="§"/>
            </a:pPr>
            <a:r>
              <a:rPr lang="en-US" sz="1600" dirty="0">
                <a:solidFill>
                  <a:schemeClr val="tx1">
                    <a:lumMod val="50000"/>
                  </a:schemeClr>
                </a:solidFill>
              </a:rPr>
              <a:t>Room Split status for each record will be set to Available/Original—Any room split edits must be marked complete to be saved by May 31st</a:t>
            </a:r>
          </a:p>
          <a:p>
            <a:pPr marL="1222953" lvl="2" indent="-291179">
              <a:buFont typeface="Wingdings" panose="05000000000000000000" pitchFamily="2" charset="2"/>
              <a:buChar char="§"/>
            </a:pPr>
            <a:r>
              <a:rPr lang="en-US" sz="1600" dirty="0">
                <a:solidFill>
                  <a:schemeClr val="tx1">
                    <a:lumMod val="50000"/>
                  </a:schemeClr>
                </a:solidFill>
              </a:rPr>
              <a:t>Room splits in an Incomplete or Pending status at the end of day on May 31</a:t>
            </a:r>
            <a:r>
              <a:rPr lang="en-US" sz="1600" baseline="30000" dirty="0">
                <a:solidFill>
                  <a:schemeClr val="tx1">
                    <a:lumMod val="50000"/>
                  </a:schemeClr>
                </a:solidFill>
              </a:rPr>
              <a:t>st</a:t>
            </a:r>
            <a:r>
              <a:rPr lang="en-US" sz="1600" dirty="0">
                <a:solidFill>
                  <a:schemeClr val="tx1">
                    <a:lumMod val="50000"/>
                  </a:schemeClr>
                </a:solidFill>
              </a:rPr>
              <a:t> will automatically loose all edits to the room splits.  They will not be saved. </a:t>
            </a:r>
          </a:p>
          <a:p>
            <a:pPr marL="1222953" lvl="2" indent="-291179">
              <a:buFont typeface="Wingdings" panose="05000000000000000000" pitchFamily="2" charset="2"/>
              <a:buChar char="§"/>
            </a:pPr>
            <a:r>
              <a:rPr lang="en-US" sz="1600" dirty="0">
                <a:solidFill>
                  <a:schemeClr val="tx1">
                    <a:lumMod val="50000"/>
                  </a:schemeClr>
                </a:solidFill>
              </a:rPr>
              <a:t>Users will be required to update FY23 Survey and FY24P to correct your planning date.  </a:t>
            </a:r>
          </a:p>
          <a:p>
            <a:pPr marL="1222953" lvl="2" indent="-291179" defTabSz="931774">
              <a:buFont typeface="Wingdings" panose="05000000000000000000" pitchFamily="2" charset="2"/>
              <a:buChar char="§"/>
              <a:defRPr/>
            </a:pPr>
            <a:r>
              <a:rPr lang="en-US" sz="1600" dirty="0"/>
              <a:t>Planning data must be Available and Original  by May 31st, if you have outstanding records by May 31st, we will delete that edit and your planning data will be inaccurate.  FY23 Survey will need to be updated and FY24P planning will also need updated.  </a:t>
            </a:r>
          </a:p>
          <a:p>
            <a:pPr marL="931774" lvl="2"/>
            <a:endParaRPr lang="en-US" sz="1600" dirty="0">
              <a:solidFill>
                <a:schemeClr val="tx1">
                  <a:lumMod val="50000"/>
                </a:schemeClr>
              </a:solidFill>
            </a:endParaRPr>
          </a:p>
          <a:p>
            <a:pPr marL="931774" lvl="2"/>
            <a:r>
              <a:rPr lang="en-US" sz="1500" dirty="0">
                <a:solidFill>
                  <a:schemeClr val="tx1">
                    <a:lumMod val="50000"/>
                  </a:schemeClr>
                </a:solidFill>
              </a:rPr>
              <a:t>Service room relationships to benefiting rooms will be retained</a:t>
            </a:r>
          </a:p>
          <a:p>
            <a:pPr marL="2154726" lvl="4" indent="-291179">
              <a:buFont typeface="Wingdings" panose="05000000000000000000" pitchFamily="2" charset="2"/>
              <a:buChar char="§"/>
            </a:pPr>
            <a:r>
              <a:rPr lang="en-US" sz="1500" dirty="0">
                <a:solidFill>
                  <a:schemeClr val="tx1">
                    <a:lumMod val="50000"/>
                  </a:schemeClr>
                </a:solidFill>
              </a:rPr>
              <a:t>Overnight process will automatically split service room 	</a:t>
            </a:r>
          </a:p>
          <a:p>
            <a:pPr marL="2620613" lvl="5" indent="-291179">
              <a:buFont typeface="Wingdings" panose="05000000000000000000" pitchFamily="2" charset="2"/>
              <a:buChar char="§"/>
            </a:pPr>
            <a:r>
              <a:rPr lang="en-US" sz="1500" dirty="0">
                <a:solidFill>
                  <a:schemeClr val="tx1">
                    <a:lumMod val="50000"/>
                  </a:schemeClr>
                </a:solidFill>
              </a:rPr>
              <a:t>It will NOT functionalize the service room in Space Planning.</a:t>
            </a:r>
          </a:p>
          <a:p>
            <a:pPr marL="2620613" lvl="5" indent="-291179">
              <a:buFont typeface="Wingdings" panose="05000000000000000000" pitchFamily="2" charset="2"/>
              <a:buChar char="§"/>
            </a:pPr>
            <a:r>
              <a:rPr lang="en-US" sz="1500" dirty="0">
                <a:solidFill>
                  <a:schemeClr val="tx1">
                    <a:lumMod val="50000"/>
                  </a:schemeClr>
                </a:solidFill>
              </a:rPr>
              <a:t> IT WILL mark complete overnight and push to planning any edits you may have made to the benefiting rooms or relationship</a:t>
            </a:r>
          </a:p>
          <a:p>
            <a:pPr marL="465887" lvl="2"/>
            <a:r>
              <a:rPr lang="en-US" baseline="0" dirty="0">
                <a:solidFill>
                  <a:schemeClr val="tx1">
                    <a:lumMod val="50000"/>
                  </a:schemeClr>
                </a:solidFill>
              </a:rPr>
              <a:t>Be sure to plan if you want to bulk functional during planning. – You can use bulk to just update </a:t>
            </a:r>
            <a:r>
              <a:rPr lang="en-US" baseline="0" dirty="0" err="1">
                <a:solidFill>
                  <a:schemeClr val="tx1">
                    <a:lumMod val="50000"/>
                  </a:schemeClr>
                </a:solidFill>
              </a:rPr>
              <a:t>Dept</a:t>
            </a:r>
            <a:r>
              <a:rPr lang="en-US" baseline="0" dirty="0">
                <a:solidFill>
                  <a:schemeClr val="tx1">
                    <a:lumMod val="50000"/>
                  </a:schemeClr>
                </a:solidFill>
              </a:rPr>
              <a:t>/RP :   You will only need to do this if the activities room changed and the function will not be retained for FY23 Survey.  </a:t>
            </a:r>
          </a:p>
        </p:txBody>
      </p:sp>
      <p:sp>
        <p:nvSpPr>
          <p:cNvPr id="4" name="Slide Number Placeholder 3"/>
          <p:cNvSpPr>
            <a:spLocks noGrp="1"/>
          </p:cNvSpPr>
          <p:nvPr>
            <p:ph type="sldNum" sz="quarter" idx="10"/>
          </p:nvPr>
        </p:nvSpPr>
        <p:spPr/>
        <p:txBody>
          <a:bodyPr/>
          <a:lstStyle/>
          <a:p>
            <a:fld id="{C2C17A91-277B-4EE9-9106-A22AB26DE8E1}" type="slidenum">
              <a:rPr lang="en-US" smtClean="0"/>
              <a:t>46</a:t>
            </a:fld>
            <a:endParaRPr lang="en-US"/>
          </a:p>
        </p:txBody>
      </p:sp>
    </p:spTree>
    <p:extLst>
      <p:ext uri="{BB962C8B-B14F-4D97-AF65-F5344CB8AC3E}">
        <p14:creationId xmlns:p14="http://schemas.microsoft.com/office/powerpoint/2010/main" val="475349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How to clear your Cache.  You should clear your cache before beginning any Planning or Annual survey.  To open the dialogue box, while in Google Chrome, you can either press CTRL-Shift-Delete or by clicking the ellipses at the top-right of the browser, selecting ‘More Tools, then select ‘Clear browsing data’.  In the popup, select ‘All time’ from the drop down and ‘Browsing History, then select ‘Clear Data’</a:t>
            </a:r>
          </a:p>
          <a:p>
            <a:endParaRPr lang="en-US" sz="1400" dirty="0"/>
          </a:p>
        </p:txBody>
      </p:sp>
      <p:sp>
        <p:nvSpPr>
          <p:cNvPr id="4" name="Slide Number Placeholder 3"/>
          <p:cNvSpPr>
            <a:spLocks noGrp="1"/>
          </p:cNvSpPr>
          <p:nvPr>
            <p:ph type="sldNum" sz="quarter" idx="10"/>
          </p:nvPr>
        </p:nvSpPr>
        <p:spPr/>
        <p:txBody>
          <a:bodyPr/>
          <a:lstStyle/>
          <a:p>
            <a:fld id="{A8380D64-6F43-4C4D-BE6A-3F3482AA5165}" type="slidenum">
              <a:rPr lang="en-US" smtClean="0"/>
              <a:t>6</a:t>
            </a:fld>
            <a:endParaRPr lang="en-US"/>
          </a:p>
        </p:txBody>
      </p:sp>
    </p:spTree>
    <p:extLst>
      <p:ext uri="{BB962C8B-B14F-4D97-AF65-F5344CB8AC3E}">
        <p14:creationId xmlns:p14="http://schemas.microsoft.com/office/powerpoint/2010/main" val="460838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3680" y="4489386"/>
            <a:ext cx="6776720" cy="4807014"/>
          </a:xfrm>
        </p:spPr>
        <p:txBody>
          <a:bodyPr/>
          <a:lstStyle/>
          <a:p>
            <a:pPr marL="757066" lvl="1" indent="-291179">
              <a:buFont typeface="Wingdings" panose="05000000000000000000" pitchFamily="2" charset="2"/>
              <a:buChar char="§"/>
            </a:pPr>
            <a:r>
              <a:rPr lang="en-US" sz="1600" dirty="0">
                <a:solidFill>
                  <a:schemeClr val="tx1">
                    <a:lumMod val="50000"/>
                  </a:schemeClr>
                </a:solidFill>
              </a:rPr>
              <a:t>Room Split status for each record will be set to Available/Original—Any room split edits must be marked complete to be saved by May 31st</a:t>
            </a:r>
          </a:p>
          <a:p>
            <a:pPr marL="1222953" lvl="2" indent="-291179">
              <a:buFont typeface="Wingdings" panose="05000000000000000000" pitchFamily="2" charset="2"/>
              <a:buChar char="§"/>
            </a:pPr>
            <a:r>
              <a:rPr lang="en-US" sz="1600" dirty="0">
                <a:solidFill>
                  <a:schemeClr val="tx1">
                    <a:lumMod val="50000"/>
                  </a:schemeClr>
                </a:solidFill>
              </a:rPr>
              <a:t>Room splits in an Incomplete or Pending status at the end of day on May 31</a:t>
            </a:r>
            <a:r>
              <a:rPr lang="en-US" sz="1600" baseline="30000" dirty="0">
                <a:solidFill>
                  <a:schemeClr val="tx1">
                    <a:lumMod val="50000"/>
                  </a:schemeClr>
                </a:solidFill>
              </a:rPr>
              <a:t>st</a:t>
            </a:r>
            <a:r>
              <a:rPr lang="en-US" sz="1600" dirty="0">
                <a:solidFill>
                  <a:schemeClr val="tx1">
                    <a:lumMod val="50000"/>
                  </a:schemeClr>
                </a:solidFill>
              </a:rPr>
              <a:t> will automatically loose all edits to the room splits.  They will not be saved. </a:t>
            </a:r>
          </a:p>
          <a:p>
            <a:pPr marL="1222953" lvl="2" indent="-291179">
              <a:buFont typeface="Wingdings" panose="05000000000000000000" pitchFamily="2" charset="2"/>
              <a:buChar char="§"/>
            </a:pPr>
            <a:r>
              <a:rPr lang="en-US" sz="1600" dirty="0">
                <a:solidFill>
                  <a:schemeClr val="tx1">
                    <a:lumMod val="50000"/>
                  </a:schemeClr>
                </a:solidFill>
              </a:rPr>
              <a:t>Users will be required to update FY23 Survey and FY24P to correct your planning date.  </a:t>
            </a:r>
          </a:p>
          <a:p>
            <a:pPr marL="1222953" lvl="2" indent="-291179" defTabSz="931774">
              <a:buFont typeface="Wingdings" panose="05000000000000000000" pitchFamily="2" charset="2"/>
              <a:buChar char="§"/>
              <a:defRPr/>
            </a:pPr>
            <a:r>
              <a:rPr lang="en-US" sz="1600" dirty="0"/>
              <a:t>Planning data must be Available and Original  by May 31st, if you have outstanding records by May 31st, we will delete that edit and your planning data will be inaccurate.  FY23 Survey will need to be updated and FY24P planning will also need updated.  </a:t>
            </a:r>
          </a:p>
          <a:p>
            <a:pPr marL="931774" lvl="2"/>
            <a:endParaRPr lang="en-US" sz="1600" dirty="0">
              <a:solidFill>
                <a:schemeClr val="tx1">
                  <a:lumMod val="50000"/>
                </a:schemeClr>
              </a:solidFill>
            </a:endParaRPr>
          </a:p>
          <a:p>
            <a:pPr marL="931774" lvl="2"/>
            <a:r>
              <a:rPr lang="en-US" sz="1500" dirty="0">
                <a:solidFill>
                  <a:schemeClr val="tx1">
                    <a:lumMod val="50000"/>
                  </a:schemeClr>
                </a:solidFill>
              </a:rPr>
              <a:t>Service room relationships to benefiting rooms will be retained</a:t>
            </a:r>
          </a:p>
          <a:p>
            <a:pPr marL="2154726" lvl="4" indent="-291179">
              <a:buFont typeface="Wingdings" panose="05000000000000000000" pitchFamily="2" charset="2"/>
              <a:buChar char="§"/>
            </a:pPr>
            <a:r>
              <a:rPr lang="en-US" sz="1500" dirty="0">
                <a:solidFill>
                  <a:schemeClr val="tx1">
                    <a:lumMod val="50000"/>
                  </a:schemeClr>
                </a:solidFill>
              </a:rPr>
              <a:t>Overnight process will automatically split service room 	</a:t>
            </a:r>
          </a:p>
          <a:p>
            <a:pPr marL="2620613" lvl="5" indent="-291179">
              <a:buFont typeface="Wingdings" panose="05000000000000000000" pitchFamily="2" charset="2"/>
              <a:buChar char="§"/>
            </a:pPr>
            <a:r>
              <a:rPr lang="en-US" sz="1500" dirty="0">
                <a:solidFill>
                  <a:schemeClr val="tx1">
                    <a:lumMod val="50000"/>
                  </a:schemeClr>
                </a:solidFill>
              </a:rPr>
              <a:t>It will NOT functionalize the service room in Space Planning.</a:t>
            </a:r>
          </a:p>
          <a:p>
            <a:pPr marL="2620613" lvl="5" indent="-291179">
              <a:buFont typeface="Wingdings" panose="05000000000000000000" pitchFamily="2" charset="2"/>
              <a:buChar char="§"/>
            </a:pPr>
            <a:r>
              <a:rPr lang="en-US" sz="1500" dirty="0">
                <a:solidFill>
                  <a:schemeClr val="tx1">
                    <a:lumMod val="50000"/>
                  </a:schemeClr>
                </a:solidFill>
              </a:rPr>
              <a:t> IT WILL mark complete overnight and push to planning any edits you may have made to the benefiting rooms or relationship</a:t>
            </a:r>
          </a:p>
          <a:p>
            <a:pPr marL="465887" lvl="2"/>
            <a:r>
              <a:rPr lang="en-US" baseline="0" dirty="0">
                <a:solidFill>
                  <a:schemeClr val="tx1">
                    <a:lumMod val="50000"/>
                  </a:schemeClr>
                </a:solidFill>
              </a:rPr>
              <a:t>Be sure to plan if you want to bulk functional during planning. – You can use bulk to just update </a:t>
            </a:r>
            <a:r>
              <a:rPr lang="en-US" baseline="0" dirty="0" err="1">
                <a:solidFill>
                  <a:schemeClr val="tx1">
                    <a:lumMod val="50000"/>
                  </a:schemeClr>
                </a:solidFill>
              </a:rPr>
              <a:t>Dept</a:t>
            </a:r>
            <a:r>
              <a:rPr lang="en-US" baseline="0" dirty="0">
                <a:solidFill>
                  <a:schemeClr val="tx1">
                    <a:lumMod val="50000"/>
                  </a:schemeClr>
                </a:solidFill>
              </a:rPr>
              <a:t>/RP :   You will only need to do this if the activities room changed and the function will not be retained for FY23 Survey.  </a:t>
            </a:r>
          </a:p>
        </p:txBody>
      </p:sp>
      <p:sp>
        <p:nvSpPr>
          <p:cNvPr id="4" name="Slide Number Placeholder 3"/>
          <p:cNvSpPr>
            <a:spLocks noGrp="1"/>
          </p:cNvSpPr>
          <p:nvPr>
            <p:ph type="sldNum" sz="quarter" idx="10"/>
          </p:nvPr>
        </p:nvSpPr>
        <p:spPr/>
        <p:txBody>
          <a:bodyPr/>
          <a:lstStyle/>
          <a:p>
            <a:fld id="{C2C17A91-277B-4EE9-9106-A22AB26DE8E1}" type="slidenum">
              <a:rPr lang="en-US" smtClean="0"/>
              <a:t>47</a:t>
            </a:fld>
            <a:endParaRPr lang="en-US"/>
          </a:p>
        </p:txBody>
      </p:sp>
    </p:spTree>
    <p:extLst>
      <p:ext uri="{BB962C8B-B14F-4D97-AF65-F5344CB8AC3E}">
        <p14:creationId xmlns:p14="http://schemas.microsoft.com/office/powerpoint/2010/main" val="31987822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3680" y="4489386"/>
            <a:ext cx="6776720" cy="4807014"/>
          </a:xfrm>
        </p:spPr>
        <p:txBody>
          <a:bodyPr/>
          <a:lstStyle/>
          <a:p>
            <a:pPr marL="757066" lvl="1" indent="-291179">
              <a:buFont typeface="Wingdings" panose="05000000000000000000" pitchFamily="2" charset="2"/>
              <a:buChar char="§"/>
            </a:pPr>
            <a:r>
              <a:rPr lang="en-US" sz="1600" dirty="0">
                <a:solidFill>
                  <a:schemeClr val="tx1">
                    <a:lumMod val="50000"/>
                  </a:schemeClr>
                </a:solidFill>
              </a:rPr>
              <a:t>Room Split status for each record will be set to Available/Original—Any room split edits must be marked complete to be saved by May 31st</a:t>
            </a:r>
          </a:p>
          <a:p>
            <a:pPr marL="1222953" lvl="2" indent="-291179">
              <a:buFont typeface="Wingdings" panose="05000000000000000000" pitchFamily="2" charset="2"/>
              <a:buChar char="§"/>
            </a:pPr>
            <a:r>
              <a:rPr lang="en-US" sz="1600" dirty="0">
                <a:solidFill>
                  <a:schemeClr val="tx1">
                    <a:lumMod val="50000"/>
                  </a:schemeClr>
                </a:solidFill>
              </a:rPr>
              <a:t>Room splits in an Incomplete or Pending status at the end of day on May 31</a:t>
            </a:r>
            <a:r>
              <a:rPr lang="en-US" sz="1600" baseline="30000" dirty="0">
                <a:solidFill>
                  <a:schemeClr val="tx1">
                    <a:lumMod val="50000"/>
                  </a:schemeClr>
                </a:solidFill>
              </a:rPr>
              <a:t>st</a:t>
            </a:r>
            <a:r>
              <a:rPr lang="en-US" sz="1600" dirty="0">
                <a:solidFill>
                  <a:schemeClr val="tx1">
                    <a:lumMod val="50000"/>
                  </a:schemeClr>
                </a:solidFill>
              </a:rPr>
              <a:t> will automatically loose all edits to the room splits.  They will not be saved. </a:t>
            </a:r>
          </a:p>
          <a:p>
            <a:pPr marL="1222953" lvl="2" indent="-291179">
              <a:buFont typeface="Wingdings" panose="05000000000000000000" pitchFamily="2" charset="2"/>
              <a:buChar char="§"/>
            </a:pPr>
            <a:r>
              <a:rPr lang="en-US" sz="1600" dirty="0">
                <a:solidFill>
                  <a:schemeClr val="tx1">
                    <a:lumMod val="50000"/>
                  </a:schemeClr>
                </a:solidFill>
              </a:rPr>
              <a:t>Users will be required to update FY23 Survey and FY24P to correct your planning date.  </a:t>
            </a:r>
          </a:p>
          <a:p>
            <a:pPr marL="1222953" lvl="2" indent="-291179" defTabSz="931774">
              <a:buFont typeface="Wingdings" panose="05000000000000000000" pitchFamily="2" charset="2"/>
              <a:buChar char="§"/>
              <a:defRPr/>
            </a:pPr>
            <a:r>
              <a:rPr lang="en-US" sz="1600" dirty="0"/>
              <a:t>Planning data must be Available and Original  by May 31st, if you have outstanding records by May 31st, we will delete that edit and your planning data will be inaccurate.  FY23 Survey will need to be updated and FY24P planning will also need updated.  </a:t>
            </a:r>
          </a:p>
          <a:p>
            <a:pPr marL="931774" lvl="2"/>
            <a:endParaRPr lang="en-US" sz="1600" dirty="0">
              <a:solidFill>
                <a:schemeClr val="tx1">
                  <a:lumMod val="50000"/>
                </a:schemeClr>
              </a:solidFill>
            </a:endParaRPr>
          </a:p>
          <a:p>
            <a:pPr marL="931774" lvl="2"/>
            <a:r>
              <a:rPr lang="en-US" sz="1500" dirty="0">
                <a:solidFill>
                  <a:schemeClr val="tx1">
                    <a:lumMod val="50000"/>
                  </a:schemeClr>
                </a:solidFill>
              </a:rPr>
              <a:t>Service room relationships to benefiting rooms will be retained</a:t>
            </a:r>
          </a:p>
          <a:p>
            <a:pPr marL="2154726" lvl="4" indent="-291179">
              <a:buFont typeface="Wingdings" panose="05000000000000000000" pitchFamily="2" charset="2"/>
              <a:buChar char="§"/>
            </a:pPr>
            <a:r>
              <a:rPr lang="en-US" sz="1500" dirty="0">
                <a:solidFill>
                  <a:schemeClr val="tx1">
                    <a:lumMod val="50000"/>
                  </a:schemeClr>
                </a:solidFill>
              </a:rPr>
              <a:t>Overnight process will automatically split service room 	</a:t>
            </a:r>
          </a:p>
          <a:p>
            <a:pPr marL="2620613" lvl="5" indent="-291179">
              <a:buFont typeface="Wingdings" panose="05000000000000000000" pitchFamily="2" charset="2"/>
              <a:buChar char="§"/>
            </a:pPr>
            <a:r>
              <a:rPr lang="en-US" sz="1500" dirty="0">
                <a:solidFill>
                  <a:schemeClr val="tx1">
                    <a:lumMod val="50000"/>
                  </a:schemeClr>
                </a:solidFill>
              </a:rPr>
              <a:t>It will NOT functionalize the service room in Space Planning.</a:t>
            </a:r>
          </a:p>
          <a:p>
            <a:pPr marL="2620613" lvl="5" indent="-291179">
              <a:buFont typeface="Wingdings" panose="05000000000000000000" pitchFamily="2" charset="2"/>
              <a:buChar char="§"/>
            </a:pPr>
            <a:r>
              <a:rPr lang="en-US" sz="1500" dirty="0">
                <a:solidFill>
                  <a:schemeClr val="tx1">
                    <a:lumMod val="50000"/>
                  </a:schemeClr>
                </a:solidFill>
              </a:rPr>
              <a:t> IT WILL mark complete overnight and push to planning any edits you may have made to the benefiting rooms or relationship</a:t>
            </a:r>
          </a:p>
          <a:p>
            <a:pPr marL="465887" lvl="2"/>
            <a:r>
              <a:rPr lang="en-US" baseline="0" dirty="0">
                <a:solidFill>
                  <a:schemeClr val="tx1">
                    <a:lumMod val="50000"/>
                  </a:schemeClr>
                </a:solidFill>
              </a:rPr>
              <a:t>Be sure to plan if you want to bulk functional during planning. – You can use bulk to just update </a:t>
            </a:r>
            <a:r>
              <a:rPr lang="en-US" baseline="0" dirty="0" err="1">
                <a:solidFill>
                  <a:schemeClr val="tx1">
                    <a:lumMod val="50000"/>
                  </a:schemeClr>
                </a:solidFill>
              </a:rPr>
              <a:t>Dept</a:t>
            </a:r>
            <a:r>
              <a:rPr lang="en-US" baseline="0" dirty="0">
                <a:solidFill>
                  <a:schemeClr val="tx1">
                    <a:lumMod val="50000"/>
                  </a:schemeClr>
                </a:solidFill>
              </a:rPr>
              <a:t>/RP :   You will only need to do this if the activities room changed and the function will not be retained for FY23 Survey.  </a:t>
            </a:r>
          </a:p>
        </p:txBody>
      </p:sp>
      <p:sp>
        <p:nvSpPr>
          <p:cNvPr id="4" name="Slide Number Placeholder 3"/>
          <p:cNvSpPr>
            <a:spLocks noGrp="1"/>
          </p:cNvSpPr>
          <p:nvPr>
            <p:ph type="sldNum" sz="quarter" idx="10"/>
          </p:nvPr>
        </p:nvSpPr>
        <p:spPr/>
        <p:txBody>
          <a:bodyPr/>
          <a:lstStyle/>
          <a:p>
            <a:fld id="{C2C17A91-277B-4EE9-9106-A22AB26DE8E1}" type="slidenum">
              <a:rPr lang="en-US" smtClean="0"/>
              <a:t>48</a:t>
            </a:fld>
            <a:endParaRPr lang="en-US"/>
          </a:p>
        </p:txBody>
      </p:sp>
    </p:spTree>
    <p:extLst>
      <p:ext uri="{BB962C8B-B14F-4D97-AF65-F5344CB8AC3E}">
        <p14:creationId xmlns:p14="http://schemas.microsoft.com/office/powerpoint/2010/main" val="26279475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3680" y="4489386"/>
            <a:ext cx="6776720" cy="4807014"/>
          </a:xfrm>
        </p:spPr>
        <p:txBody>
          <a:bodyPr/>
          <a:lstStyle/>
          <a:p>
            <a:pPr marL="757066" lvl="1" indent="-291179">
              <a:buFont typeface="Wingdings" panose="05000000000000000000" pitchFamily="2" charset="2"/>
              <a:buChar char="§"/>
            </a:pPr>
            <a:r>
              <a:rPr lang="en-US" sz="1600" dirty="0">
                <a:solidFill>
                  <a:schemeClr val="tx1">
                    <a:lumMod val="50000"/>
                  </a:schemeClr>
                </a:solidFill>
              </a:rPr>
              <a:t>Room Split status for each record will be set to Available/Original—Any room split edits must be marked complete to be saved by May 31st</a:t>
            </a:r>
          </a:p>
          <a:p>
            <a:pPr marL="1222953" lvl="2" indent="-291179">
              <a:buFont typeface="Wingdings" panose="05000000000000000000" pitchFamily="2" charset="2"/>
              <a:buChar char="§"/>
            </a:pPr>
            <a:r>
              <a:rPr lang="en-US" sz="1600" dirty="0">
                <a:solidFill>
                  <a:schemeClr val="tx1">
                    <a:lumMod val="50000"/>
                  </a:schemeClr>
                </a:solidFill>
              </a:rPr>
              <a:t>Room splits in an Incomplete or Pending status at the end of day on May 31</a:t>
            </a:r>
            <a:r>
              <a:rPr lang="en-US" sz="1600" baseline="30000" dirty="0">
                <a:solidFill>
                  <a:schemeClr val="tx1">
                    <a:lumMod val="50000"/>
                  </a:schemeClr>
                </a:solidFill>
              </a:rPr>
              <a:t>st</a:t>
            </a:r>
            <a:r>
              <a:rPr lang="en-US" sz="1600" dirty="0">
                <a:solidFill>
                  <a:schemeClr val="tx1">
                    <a:lumMod val="50000"/>
                  </a:schemeClr>
                </a:solidFill>
              </a:rPr>
              <a:t> will automatically loose all edits to the room splits.  They will not be saved. </a:t>
            </a:r>
          </a:p>
          <a:p>
            <a:pPr marL="1222953" lvl="2" indent="-291179">
              <a:buFont typeface="Wingdings" panose="05000000000000000000" pitchFamily="2" charset="2"/>
              <a:buChar char="§"/>
            </a:pPr>
            <a:r>
              <a:rPr lang="en-US" sz="1600" dirty="0">
                <a:solidFill>
                  <a:schemeClr val="tx1">
                    <a:lumMod val="50000"/>
                  </a:schemeClr>
                </a:solidFill>
              </a:rPr>
              <a:t>Users will be required to update FY23 Survey and FY24P to correct your planning date.  </a:t>
            </a:r>
          </a:p>
          <a:p>
            <a:pPr marL="1222953" lvl="2" indent="-291179" defTabSz="931774">
              <a:buFont typeface="Wingdings" panose="05000000000000000000" pitchFamily="2" charset="2"/>
              <a:buChar char="§"/>
              <a:defRPr/>
            </a:pPr>
            <a:r>
              <a:rPr lang="en-US" sz="1600" dirty="0"/>
              <a:t>Planning data must be Available and Original  by May 31st, if you have outstanding records by May 31st, we will delete that edit and your planning data will be inaccurate.  FY23 Survey will need to be updated and FY24P planning will also need updated.  </a:t>
            </a:r>
          </a:p>
          <a:p>
            <a:pPr marL="931774" lvl="2"/>
            <a:endParaRPr lang="en-US" sz="1600" dirty="0">
              <a:solidFill>
                <a:schemeClr val="tx1">
                  <a:lumMod val="50000"/>
                </a:schemeClr>
              </a:solidFill>
            </a:endParaRPr>
          </a:p>
          <a:p>
            <a:pPr marL="931774" lvl="2"/>
            <a:r>
              <a:rPr lang="en-US" sz="1500" dirty="0">
                <a:solidFill>
                  <a:schemeClr val="tx1">
                    <a:lumMod val="50000"/>
                  </a:schemeClr>
                </a:solidFill>
              </a:rPr>
              <a:t>Service room relationships to benefiting rooms will be retained</a:t>
            </a:r>
          </a:p>
          <a:p>
            <a:pPr marL="2154726" lvl="4" indent="-291179">
              <a:buFont typeface="Wingdings" panose="05000000000000000000" pitchFamily="2" charset="2"/>
              <a:buChar char="§"/>
            </a:pPr>
            <a:r>
              <a:rPr lang="en-US" sz="1500" dirty="0">
                <a:solidFill>
                  <a:schemeClr val="tx1">
                    <a:lumMod val="50000"/>
                  </a:schemeClr>
                </a:solidFill>
              </a:rPr>
              <a:t>Overnight process will automatically split service room 	</a:t>
            </a:r>
          </a:p>
          <a:p>
            <a:pPr marL="2620613" lvl="5" indent="-291179">
              <a:buFont typeface="Wingdings" panose="05000000000000000000" pitchFamily="2" charset="2"/>
              <a:buChar char="§"/>
            </a:pPr>
            <a:r>
              <a:rPr lang="en-US" sz="1500" dirty="0">
                <a:solidFill>
                  <a:schemeClr val="tx1">
                    <a:lumMod val="50000"/>
                  </a:schemeClr>
                </a:solidFill>
              </a:rPr>
              <a:t>It will NOT functionalize the service room in Space Planning.</a:t>
            </a:r>
          </a:p>
          <a:p>
            <a:pPr marL="2620613" lvl="5" indent="-291179">
              <a:buFont typeface="Wingdings" panose="05000000000000000000" pitchFamily="2" charset="2"/>
              <a:buChar char="§"/>
            </a:pPr>
            <a:r>
              <a:rPr lang="en-US" sz="1500" dirty="0">
                <a:solidFill>
                  <a:schemeClr val="tx1">
                    <a:lumMod val="50000"/>
                  </a:schemeClr>
                </a:solidFill>
              </a:rPr>
              <a:t> IT WILL mark complete overnight and push to planning any edits you may have made to the benefiting rooms or relationship</a:t>
            </a:r>
          </a:p>
          <a:p>
            <a:pPr marL="465887" lvl="2"/>
            <a:r>
              <a:rPr lang="en-US" baseline="0" dirty="0">
                <a:solidFill>
                  <a:schemeClr val="tx1">
                    <a:lumMod val="50000"/>
                  </a:schemeClr>
                </a:solidFill>
              </a:rPr>
              <a:t>Be sure to plan if you want to bulk functional during planning. – You can use bulk to just update </a:t>
            </a:r>
            <a:r>
              <a:rPr lang="en-US" baseline="0" dirty="0" err="1">
                <a:solidFill>
                  <a:schemeClr val="tx1">
                    <a:lumMod val="50000"/>
                  </a:schemeClr>
                </a:solidFill>
              </a:rPr>
              <a:t>Dept</a:t>
            </a:r>
            <a:r>
              <a:rPr lang="en-US" baseline="0" dirty="0">
                <a:solidFill>
                  <a:schemeClr val="tx1">
                    <a:lumMod val="50000"/>
                  </a:schemeClr>
                </a:solidFill>
              </a:rPr>
              <a:t>/RP :   You will only need to do this if the activities room changed and the function will not be retained for FY23 Survey.  </a:t>
            </a:r>
          </a:p>
        </p:txBody>
      </p:sp>
      <p:sp>
        <p:nvSpPr>
          <p:cNvPr id="4" name="Slide Number Placeholder 3"/>
          <p:cNvSpPr>
            <a:spLocks noGrp="1"/>
          </p:cNvSpPr>
          <p:nvPr>
            <p:ph type="sldNum" sz="quarter" idx="10"/>
          </p:nvPr>
        </p:nvSpPr>
        <p:spPr/>
        <p:txBody>
          <a:bodyPr/>
          <a:lstStyle/>
          <a:p>
            <a:fld id="{C2C17A91-277B-4EE9-9106-A22AB26DE8E1}" type="slidenum">
              <a:rPr lang="en-US" smtClean="0"/>
              <a:t>49</a:t>
            </a:fld>
            <a:endParaRPr lang="en-US"/>
          </a:p>
        </p:txBody>
      </p:sp>
    </p:spTree>
    <p:extLst>
      <p:ext uri="{BB962C8B-B14F-4D97-AF65-F5344CB8AC3E}">
        <p14:creationId xmlns:p14="http://schemas.microsoft.com/office/powerpoint/2010/main" val="29367417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3680" y="4489386"/>
            <a:ext cx="6776720" cy="4807014"/>
          </a:xfrm>
        </p:spPr>
        <p:txBody>
          <a:bodyPr/>
          <a:lstStyle/>
          <a:p>
            <a:pPr marL="757066" lvl="1" indent="-291179">
              <a:buFont typeface="Wingdings" panose="05000000000000000000" pitchFamily="2" charset="2"/>
              <a:buChar char="§"/>
            </a:pPr>
            <a:r>
              <a:rPr lang="en-US" sz="1600" dirty="0">
                <a:solidFill>
                  <a:schemeClr val="tx1">
                    <a:lumMod val="50000"/>
                  </a:schemeClr>
                </a:solidFill>
              </a:rPr>
              <a:t>Room Split status for each record will be set to Available/Original—Any room split edits must be marked complete to be saved by May 31st</a:t>
            </a:r>
          </a:p>
          <a:p>
            <a:pPr marL="1222953" lvl="2" indent="-291179">
              <a:buFont typeface="Wingdings" panose="05000000000000000000" pitchFamily="2" charset="2"/>
              <a:buChar char="§"/>
            </a:pPr>
            <a:r>
              <a:rPr lang="en-US" sz="1600" dirty="0">
                <a:solidFill>
                  <a:schemeClr val="tx1">
                    <a:lumMod val="50000"/>
                  </a:schemeClr>
                </a:solidFill>
              </a:rPr>
              <a:t>Room splits in an Incomplete or Pending status at the end of day on May 31</a:t>
            </a:r>
            <a:r>
              <a:rPr lang="en-US" sz="1600" baseline="30000" dirty="0">
                <a:solidFill>
                  <a:schemeClr val="tx1">
                    <a:lumMod val="50000"/>
                  </a:schemeClr>
                </a:solidFill>
              </a:rPr>
              <a:t>st</a:t>
            </a:r>
            <a:r>
              <a:rPr lang="en-US" sz="1600" dirty="0">
                <a:solidFill>
                  <a:schemeClr val="tx1">
                    <a:lumMod val="50000"/>
                  </a:schemeClr>
                </a:solidFill>
              </a:rPr>
              <a:t> will automatically loose all edits to the room splits.  They will not be saved. </a:t>
            </a:r>
          </a:p>
          <a:p>
            <a:pPr marL="1222953" lvl="2" indent="-291179">
              <a:buFont typeface="Wingdings" panose="05000000000000000000" pitchFamily="2" charset="2"/>
              <a:buChar char="§"/>
            </a:pPr>
            <a:r>
              <a:rPr lang="en-US" sz="1600" dirty="0">
                <a:solidFill>
                  <a:schemeClr val="tx1">
                    <a:lumMod val="50000"/>
                  </a:schemeClr>
                </a:solidFill>
              </a:rPr>
              <a:t>Users will be required to update FY23 Survey and FY24P to correct your planning date.  </a:t>
            </a:r>
          </a:p>
          <a:p>
            <a:pPr marL="1222953" lvl="2" indent="-291179" defTabSz="931774">
              <a:buFont typeface="Wingdings" panose="05000000000000000000" pitchFamily="2" charset="2"/>
              <a:buChar char="§"/>
              <a:defRPr/>
            </a:pPr>
            <a:r>
              <a:rPr lang="en-US" sz="1600" dirty="0"/>
              <a:t>Planning data must be Available and Original  by May 31st, if you have outstanding records by May 31st, we will delete that edit and your planning data will be inaccurate.  FY23 Survey will need to be updated and FY24P planning will also need updated.  </a:t>
            </a:r>
          </a:p>
          <a:p>
            <a:pPr marL="931774" lvl="2"/>
            <a:endParaRPr lang="en-US" sz="1600" dirty="0">
              <a:solidFill>
                <a:schemeClr val="tx1">
                  <a:lumMod val="50000"/>
                </a:schemeClr>
              </a:solidFill>
            </a:endParaRPr>
          </a:p>
          <a:p>
            <a:pPr marL="931774" lvl="2"/>
            <a:r>
              <a:rPr lang="en-US" sz="1500" dirty="0">
                <a:solidFill>
                  <a:schemeClr val="tx1">
                    <a:lumMod val="50000"/>
                  </a:schemeClr>
                </a:solidFill>
              </a:rPr>
              <a:t>Service room relationships to benefiting rooms will be retained</a:t>
            </a:r>
          </a:p>
          <a:p>
            <a:pPr marL="2154726" lvl="4" indent="-291179">
              <a:buFont typeface="Wingdings" panose="05000000000000000000" pitchFamily="2" charset="2"/>
              <a:buChar char="§"/>
            </a:pPr>
            <a:r>
              <a:rPr lang="en-US" sz="1500" dirty="0">
                <a:solidFill>
                  <a:schemeClr val="tx1">
                    <a:lumMod val="50000"/>
                  </a:schemeClr>
                </a:solidFill>
              </a:rPr>
              <a:t>Overnight process will automatically split service room 	</a:t>
            </a:r>
          </a:p>
          <a:p>
            <a:pPr marL="2620613" lvl="5" indent="-291179">
              <a:buFont typeface="Wingdings" panose="05000000000000000000" pitchFamily="2" charset="2"/>
              <a:buChar char="§"/>
            </a:pPr>
            <a:r>
              <a:rPr lang="en-US" sz="1500" dirty="0">
                <a:solidFill>
                  <a:schemeClr val="tx1">
                    <a:lumMod val="50000"/>
                  </a:schemeClr>
                </a:solidFill>
              </a:rPr>
              <a:t>It will NOT functionalize the service room in Space Planning.</a:t>
            </a:r>
          </a:p>
          <a:p>
            <a:pPr marL="2620613" lvl="5" indent="-291179">
              <a:buFont typeface="Wingdings" panose="05000000000000000000" pitchFamily="2" charset="2"/>
              <a:buChar char="§"/>
            </a:pPr>
            <a:r>
              <a:rPr lang="en-US" sz="1500" dirty="0">
                <a:solidFill>
                  <a:schemeClr val="tx1">
                    <a:lumMod val="50000"/>
                  </a:schemeClr>
                </a:solidFill>
              </a:rPr>
              <a:t> IT WILL mark complete overnight and push to planning any edits you may have made to the benefiting rooms or relationship</a:t>
            </a:r>
          </a:p>
          <a:p>
            <a:pPr marL="465887" lvl="2"/>
            <a:r>
              <a:rPr lang="en-US" baseline="0" dirty="0">
                <a:solidFill>
                  <a:schemeClr val="tx1">
                    <a:lumMod val="50000"/>
                  </a:schemeClr>
                </a:solidFill>
              </a:rPr>
              <a:t>Be sure to plan if you want to bulk functional during planning. – You can use bulk to just update </a:t>
            </a:r>
            <a:r>
              <a:rPr lang="en-US" baseline="0" dirty="0" err="1">
                <a:solidFill>
                  <a:schemeClr val="tx1">
                    <a:lumMod val="50000"/>
                  </a:schemeClr>
                </a:solidFill>
              </a:rPr>
              <a:t>Dept</a:t>
            </a:r>
            <a:r>
              <a:rPr lang="en-US" baseline="0" dirty="0">
                <a:solidFill>
                  <a:schemeClr val="tx1">
                    <a:lumMod val="50000"/>
                  </a:schemeClr>
                </a:solidFill>
              </a:rPr>
              <a:t>/RP :   You will only need to do this if the activities room changed and the function will not be retained for FY23 Survey.  </a:t>
            </a:r>
          </a:p>
        </p:txBody>
      </p:sp>
      <p:sp>
        <p:nvSpPr>
          <p:cNvPr id="4" name="Slide Number Placeholder 3"/>
          <p:cNvSpPr>
            <a:spLocks noGrp="1"/>
          </p:cNvSpPr>
          <p:nvPr>
            <p:ph type="sldNum" sz="quarter" idx="10"/>
          </p:nvPr>
        </p:nvSpPr>
        <p:spPr/>
        <p:txBody>
          <a:bodyPr/>
          <a:lstStyle/>
          <a:p>
            <a:fld id="{C2C17A91-277B-4EE9-9106-A22AB26DE8E1}" type="slidenum">
              <a:rPr lang="en-US" smtClean="0"/>
              <a:t>50</a:t>
            </a:fld>
            <a:endParaRPr lang="en-US"/>
          </a:p>
        </p:txBody>
      </p:sp>
    </p:spTree>
    <p:extLst>
      <p:ext uri="{BB962C8B-B14F-4D97-AF65-F5344CB8AC3E}">
        <p14:creationId xmlns:p14="http://schemas.microsoft.com/office/powerpoint/2010/main" val="38698593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3680" y="4489386"/>
            <a:ext cx="6776720" cy="4807014"/>
          </a:xfrm>
        </p:spPr>
        <p:txBody>
          <a:bodyPr/>
          <a:lstStyle/>
          <a:p>
            <a:pPr marL="757066" lvl="1" indent="-291179">
              <a:buFont typeface="Wingdings" panose="05000000000000000000" pitchFamily="2" charset="2"/>
              <a:buChar char="§"/>
            </a:pPr>
            <a:r>
              <a:rPr lang="en-US" sz="1600" dirty="0">
                <a:solidFill>
                  <a:schemeClr val="tx1">
                    <a:lumMod val="50000"/>
                  </a:schemeClr>
                </a:solidFill>
              </a:rPr>
              <a:t>Room Split status for each record will be set to Available/Original—Any room split edits must be marked complete to be saved by May 31st</a:t>
            </a:r>
          </a:p>
          <a:p>
            <a:pPr marL="1222953" lvl="2" indent="-291179">
              <a:buFont typeface="Wingdings" panose="05000000000000000000" pitchFamily="2" charset="2"/>
              <a:buChar char="§"/>
            </a:pPr>
            <a:r>
              <a:rPr lang="en-US" sz="1600" dirty="0">
                <a:solidFill>
                  <a:schemeClr val="tx1">
                    <a:lumMod val="50000"/>
                  </a:schemeClr>
                </a:solidFill>
              </a:rPr>
              <a:t>Room splits in an Incomplete or Pending status at the end of day on May 31</a:t>
            </a:r>
            <a:r>
              <a:rPr lang="en-US" sz="1600" baseline="30000" dirty="0">
                <a:solidFill>
                  <a:schemeClr val="tx1">
                    <a:lumMod val="50000"/>
                  </a:schemeClr>
                </a:solidFill>
              </a:rPr>
              <a:t>st</a:t>
            </a:r>
            <a:r>
              <a:rPr lang="en-US" sz="1600" dirty="0">
                <a:solidFill>
                  <a:schemeClr val="tx1">
                    <a:lumMod val="50000"/>
                  </a:schemeClr>
                </a:solidFill>
              </a:rPr>
              <a:t> will automatically loose all edits to the room splits.  They will not be saved. </a:t>
            </a:r>
          </a:p>
          <a:p>
            <a:pPr marL="1222953" lvl="2" indent="-291179">
              <a:buFont typeface="Wingdings" panose="05000000000000000000" pitchFamily="2" charset="2"/>
              <a:buChar char="§"/>
            </a:pPr>
            <a:r>
              <a:rPr lang="en-US" sz="1600" dirty="0">
                <a:solidFill>
                  <a:schemeClr val="tx1">
                    <a:lumMod val="50000"/>
                  </a:schemeClr>
                </a:solidFill>
              </a:rPr>
              <a:t>Users will be required to update FY23 Survey and FY24P to correct your planning date.  </a:t>
            </a:r>
          </a:p>
          <a:p>
            <a:pPr marL="1222953" lvl="2" indent="-291179" defTabSz="931774">
              <a:buFont typeface="Wingdings" panose="05000000000000000000" pitchFamily="2" charset="2"/>
              <a:buChar char="§"/>
              <a:defRPr/>
            </a:pPr>
            <a:r>
              <a:rPr lang="en-US" sz="1600" dirty="0"/>
              <a:t>Planning data must be Available and Original  by May 31st, if you have outstanding records by May 31st, we will delete that edit and your planning data will be inaccurate.  FY23 Survey will need to be updated and FY24P planning will also need updated.  </a:t>
            </a:r>
          </a:p>
          <a:p>
            <a:pPr marL="931774" lvl="2"/>
            <a:endParaRPr lang="en-US" sz="1600" dirty="0">
              <a:solidFill>
                <a:schemeClr val="tx1">
                  <a:lumMod val="50000"/>
                </a:schemeClr>
              </a:solidFill>
            </a:endParaRPr>
          </a:p>
          <a:p>
            <a:pPr marL="931774" lvl="2"/>
            <a:r>
              <a:rPr lang="en-US" sz="1500" dirty="0">
                <a:solidFill>
                  <a:schemeClr val="tx1">
                    <a:lumMod val="50000"/>
                  </a:schemeClr>
                </a:solidFill>
              </a:rPr>
              <a:t>Service room relationships to benefiting rooms will be retained</a:t>
            </a:r>
          </a:p>
          <a:p>
            <a:pPr marL="2154726" lvl="4" indent="-291179">
              <a:buFont typeface="Wingdings" panose="05000000000000000000" pitchFamily="2" charset="2"/>
              <a:buChar char="§"/>
            </a:pPr>
            <a:r>
              <a:rPr lang="en-US" sz="1500" dirty="0">
                <a:solidFill>
                  <a:schemeClr val="tx1">
                    <a:lumMod val="50000"/>
                  </a:schemeClr>
                </a:solidFill>
              </a:rPr>
              <a:t>Overnight process will automatically split service room 	</a:t>
            </a:r>
          </a:p>
          <a:p>
            <a:pPr marL="2620613" lvl="5" indent="-291179">
              <a:buFont typeface="Wingdings" panose="05000000000000000000" pitchFamily="2" charset="2"/>
              <a:buChar char="§"/>
            </a:pPr>
            <a:r>
              <a:rPr lang="en-US" sz="1500" dirty="0">
                <a:solidFill>
                  <a:schemeClr val="tx1">
                    <a:lumMod val="50000"/>
                  </a:schemeClr>
                </a:solidFill>
              </a:rPr>
              <a:t>It will NOT functionalize the service room in Space Planning.</a:t>
            </a:r>
          </a:p>
          <a:p>
            <a:pPr marL="2620613" lvl="5" indent="-291179">
              <a:buFont typeface="Wingdings" panose="05000000000000000000" pitchFamily="2" charset="2"/>
              <a:buChar char="§"/>
            </a:pPr>
            <a:r>
              <a:rPr lang="en-US" sz="1500" dirty="0">
                <a:solidFill>
                  <a:schemeClr val="tx1">
                    <a:lumMod val="50000"/>
                  </a:schemeClr>
                </a:solidFill>
              </a:rPr>
              <a:t> IT WILL mark complete overnight and push to planning any edits you may have made to the benefiting rooms or relationship</a:t>
            </a:r>
          </a:p>
          <a:p>
            <a:pPr marL="465887" lvl="2"/>
            <a:r>
              <a:rPr lang="en-US" baseline="0" dirty="0">
                <a:solidFill>
                  <a:schemeClr val="tx1">
                    <a:lumMod val="50000"/>
                  </a:schemeClr>
                </a:solidFill>
              </a:rPr>
              <a:t>Be sure to plan if you want to bulk functional during planning. – You can use bulk to just update </a:t>
            </a:r>
            <a:r>
              <a:rPr lang="en-US" baseline="0" dirty="0" err="1">
                <a:solidFill>
                  <a:schemeClr val="tx1">
                    <a:lumMod val="50000"/>
                  </a:schemeClr>
                </a:solidFill>
              </a:rPr>
              <a:t>Dept</a:t>
            </a:r>
            <a:r>
              <a:rPr lang="en-US" baseline="0" dirty="0">
                <a:solidFill>
                  <a:schemeClr val="tx1">
                    <a:lumMod val="50000"/>
                  </a:schemeClr>
                </a:solidFill>
              </a:rPr>
              <a:t>/RP :   You will only need to do this if the activities room changed and the function will not be retained for FY23 Survey.  </a:t>
            </a:r>
          </a:p>
        </p:txBody>
      </p:sp>
      <p:sp>
        <p:nvSpPr>
          <p:cNvPr id="4" name="Slide Number Placeholder 3"/>
          <p:cNvSpPr>
            <a:spLocks noGrp="1"/>
          </p:cNvSpPr>
          <p:nvPr>
            <p:ph type="sldNum" sz="quarter" idx="10"/>
          </p:nvPr>
        </p:nvSpPr>
        <p:spPr/>
        <p:txBody>
          <a:bodyPr/>
          <a:lstStyle/>
          <a:p>
            <a:fld id="{C2C17A91-277B-4EE9-9106-A22AB26DE8E1}" type="slidenum">
              <a:rPr lang="en-US" smtClean="0"/>
              <a:t>51</a:t>
            </a:fld>
            <a:endParaRPr lang="en-US"/>
          </a:p>
        </p:txBody>
      </p:sp>
    </p:spTree>
    <p:extLst>
      <p:ext uri="{BB962C8B-B14F-4D97-AF65-F5344CB8AC3E}">
        <p14:creationId xmlns:p14="http://schemas.microsoft.com/office/powerpoint/2010/main" val="34979315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3680" y="4489386"/>
            <a:ext cx="6776720" cy="4807014"/>
          </a:xfrm>
        </p:spPr>
        <p:txBody>
          <a:bodyPr/>
          <a:lstStyle/>
          <a:p>
            <a:pPr marL="757066" lvl="1" indent="-291179">
              <a:buFont typeface="Wingdings" panose="05000000000000000000" pitchFamily="2" charset="2"/>
              <a:buChar char="§"/>
            </a:pPr>
            <a:r>
              <a:rPr lang="en-US" sz="1600" dirty="0">
                <a:solidFill>
                  <a:schemeClr val="tx1">
                    <a:lumMod val="50000"/>
                  </a:schemeClr>
                </a:solidFill>
              </a:rPr>
              <a:t>Room Split status for each record will be set to Available/Original—Any room split edits must be marked complete to be saved by May 31st</a:t>
            </a:r>
          </a:p>
          <a:p>
            <a:pPr marL="1222953" lvl="2" indent="-291179">
              <a:buFont typeface="Wingdings" panose="05000000000000000000" pitchFamily="2" charset="2"/>
              <a:buChar char="§"/>
            </a:pPr>
            <a:r>
              <a:rPr lang="en-US" sz="1600" dirty="0">
                <a:solidFill>
                  <a:schemeClr val="tx1">
                    <a:lumMod val="50000"/>
                  </a:schemeClr>
                </a:solidFill>
              </a:rPr>
              <a:t>Room splits in an Incomplete or Pending status at the end of day on May 31</a:t>
            </a:r>
            <a:r>
              <a:rPr lang="en-US" sz="1600" baseline="30000" dirty="0">
                <a:solidFill>
                  <a:schemeClr val="tx1">
                    <a:lumMod val="50000"/>
                  </a:schemeClr>
                </a:solidFill>
              </a:rPr>
              <a:t>st</a:t>
            </a:r>
            <a:r>
              <a:rPr lang="en-US" sz="1600" dirty="0">
                <a:solidFill>
                  <a:schemeClr val="tx1">
                    <a:lumMod val="50000"/>
                  </a:schemeClr>
                </a:solidFill>
              </a:rPr>
              <a:t> will automatically loose all edits to the room splits.  They will not be saved. </a:t>
            </a:r>
          </a:p>
          <a:p>
            <a:pPr marL="1222953" lvl="2" indent="-291179">
              <a:buFont typeface="Wingdings" panose="05000000000000000000" pitchFamily="2" charset="2"/>
              <a:buChar char="§"/>
            </a:pPr>
            <a:r>
              <a:rPr lang="en-US" sz="1600" dirty="0">
                <a:solidFill>
                  <a:schemeClr val="tx1">
                    <a:lumMod val="50000"/>
                  </a:schemeClr>
                </a:solidFill>
              </a:rPr>
              <a:t>Users will be required to update FY23 Survey and FY24P to correct your planning date.  </a:t>
            </a:r>
          </a:p>
          <a:p>
            <a:pPr marL="1222953" lvl="2" indent="-291179" defTabSz="931774">
              <a:buFont typeface="Wingdings" panose="05000000000000000000" pitchFamily="2" charset="2"/>
              <a:buChar char="§"/>
              <a:defRPr/>
            </a:pPr>
            <a:r>
              <a:rPr lang="en-US" sz="1600" dirty="0"/>
              <a:t>Planning data must be Available and Original  by May 31st, if you have outstanding records by May 31st, we will delete that edit and your planning data will be inaccurate.  FY23 Survey will need to be updated and FY24P planning will also need updated.  </a:t>
            </a:r>
          </a:p>
          <a:p>
            <a:pPr marL="931774" lvl="2"/>
            <a:endParaRPr lang="en-US" sz="1600" dirty="0">
              <a:solidFill>
                <a:schemeClr val="tx1">
                  <a:lumMod val="50000"/>
                </a:schemeClr>
              </a:solidFill>
            </a:endParaRPr>
          </a:p>
          <a:p>
            <a:pPr marL="931774" lvl="2"/>
            <a:r>
              <a:rPr lang="en-US" sz="1500" dirty="0">
                <a:solidFill>
                  <a:schemeClr val="tx1">
                    <a:lumMod val="50000"/>
                  </a:schemeClr>
                </a:solidFill>
              </a:rPr>
              <a:t>Service room relationships to benefiting rooms will be retained</a:t>
            </a:r>
          </a:p>
          <a:p>
            <a:pPr marL="2154726" lvl="4" indent="-291179">
              <a:buFont typeface="Wingdings" panose="05000000000000000000" pitchFamily="2" charset="2"/>
              <a:buChar char="§"/>
            </a:pPr>
            <a:r>
              <a:rPr lang="en-US" sz="1500" dirty="0">
                <a:solidFill>
                  <a:schemeClr val="tx1">
                    <a:lumMod val="50000"/>
                  </a:schemeClr>
                </a:solidFill>
              </a:rPr>
              <a:t>Overnight process will automatically split service room 	</a:t>
            </a:r>
          </a:p>
          <a:p>
            <a:pPr marL="2620613" lvl="5" indent="-291179">
              <a:buFont typeface="Wingdings" panose="05000000000000000000" pitchFamily="2" charset="2"/>
              <a:buChar char="§"/>
            </a:pPr>
            <a:r>
              <a:rPr lang="en-US" sz="1500" dirty="0">
                <a:solidFill>
                  <a:schemeClr val="tx1">
                    <a:lumMod val="50000"/>
                  </a:schemeClr>
                </a:solidFill>
              </a:rPr>
              <a:t>It will NOT functionalize the service room in Space Planning.</a:t>
            </a:r>
          </a:p>
          <a:p>
            <a:pPr marL="2620613" lvl="5" indent="-291179">
              <a:buFont typeface="Wingdings" panose="05000000000000000000" pitchFamily="2" charset="2"/>
              <a:buChar char="§"/>
            </a:pPr>
            <a:r>
              <a:rPr lang="en-US" sz="1500" dirty="0">
                <a:solidFill>
                  <a:schemeClr val="tx1">
                    <a:lumMod val="50000"/>
                  </a:schemeClr>
                </a:solidFill>
              </a:rPr>
              <a:t> IT WILL mark complete overnight and push to planning any edits you may have made to the benefiting rooms or relationship</a:t>
            </a:r>
          </a:p>
          <a:p>
            <a:pPr marL="465887" lvl="2"/>
            <a:r>
              <a:rPr lang="en-US" baseline="0" dirty="0">
                <a:solidFill>
                  <a:schemeClr val="tx1">
                    <a:lumMod val="50000"/>
                  </a:schemeClr>
                </a:solidFill>
              </a:rPr>
              <a:t>Be sure to plan if you want to bulk functional during planning. – You can use bulk to just update </a:t>
            </a:r>
            <a:r>
              <a:rPr lang="en-US" baseline="0" dirty="0" err="1">
                <a:solidFill>
                  <a:schemeClr val="tx1">
                    <a:lumMod val="50000"/>
                  </a:schemeClr>
                </a:solidFill>
              </a:rPr>
              <a:t>Dept</a:t>
            </a:r>
            <a:r>
              <a:rPr lang="en-US" baseline="0" dirty="0">
                <a:solidFill>
                  <a:schemeClr val="tx1">
                    <a:lumMod val="50000"/>
                  </a:schemeClr>
                </a:solidFill>
              </a:rPr>
              <a:t>/RP :   You will only need to do this if the activities room changed and the function will not be retained for FY23 Survey.  </a:t>
            </a:r>
          </a:p>
        </p:txBody>
      </p:sp>
      <p:sp>
        <p:nvSpPr>
          <p:cNvPr id="4" name="Slide Number Placeholder 3"/>
          <p:cNvSpPr>
            <a:spLocks noGrp="1"/>
          </p:cNvSpPr>
          <p:nvPr>
            <p:ph type="sldNum" sz="quarter" idx="10"/>
          </p:nvPr>
        </p:nvSpPr>
        <p:spPr/>
        <p:txBody>
          <a:bodyPr/>
          <a:lstStyle/>
          <a:p>
            <a:fld id="{C2C17A91-277B-4EE9-9106-A22AB26DE8E1}" type="slidenum">
              <a:rPr lang="en-US" smtClean="0"/>
              <a:t>52</a:t>
            </a:fld>
            <a:endParaRPr lang="en-US"/>
          </a:p>
        </p:txBody>
      </p:sp>
    </p:spTree>
    <p:extLst>
      <p:ext uri="{BB962C8B-B14F-4D97-AF65-F5344CB8AC3E}">
        <p14:creationId xmlns:p14="http://schemas.microsoft.com/office/powerpoint/2010/main" val="41758765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3680" y="4489386"/>
            <a:ext cx="6776720" cy="4807014"/>
          </a:xfrm>
        </p:spPr>
        <p:txBody>
          <a:bodyPr/>
          <a:lstStyle/>
          <a:p>
            <a:pPr marL="757066" lvl="1" indent="-291179">
              <a:buFont typeface="Wingdings" panose="05000000000000000000" pitchFamily="2" charset="2"/>
              <a:buChar char="§"/>
            </a:pPr>
            <a:r>
              <a:rPr lang="en-US" sz="1600" dirty="0">
                <a:solidFill>
                  <a:schemeClr val="tx1">
                    <a:lumMod val="50000"/>
                  </a:schemeClr>
                </a:solidFill>
              </a:rPr>
              <a:t>Room Split status for each record will be set to Available/Original—Any room split edits must be marked complete to be saved by May 31st</a:t>
            </a:r>
          </a:p>
          <a:p>
            <a:pPr marL="1222953" lvl="2" indent="-291179">
              <a:buFont typeface="Wingdings" panose="05000000000000000000" pitchFamily="2" charset="2"/>
              <a:buChar char="§"/>
            </a:pPr>
            <a:r>
              <a:rPr lang="en-US" sz="1600" dirty="0">
                <a:solidFill>
                  <a:schemeClr val="tx1">
                    <a:lumMod val="50000"/>
                  </a:schemeClr>
                </a:solidFill>
              </a:rPr>
              <a:t>Room splits in an Incomplete or Pending status at the end of day on May 31</a:t>
            </a:r>
            <a:r>
              <a:rPr lang="en-US" sz="1600" baseline="30000" dirty="0">
                <a:solidFill>
                  <a:schemeClr val="tx1">
                    <a:lumMod val="50000"/>
                  </a:schemeClr>
                </a:solidFill>
              </a:rPr>
              <a:t>st</a:t>
            </a:r>
            <a:r>
              <a:rPr lang="en-US" sz="1600" dirty="0">
                <a:solidFill>
                  <a:schemeClr val="tx1">
                    <a:lumMod val="50000"/>
                  </a:schemeClr>
                </a:solidFill>
              </a:rPr>
              <a:t> will automatically loose all edits to the room splits.  They will not be saved. </a:t>
            </a:r>
          </a:p>
          <a:p>
            <a:pPr marL="1222953" lvl="2" indent="-291179">
              <a:buFont typeface="Wingdings" panose="05000000000000000000" pitchFamily="2" charset="2"/>
              <a:buChar char="§"/>
            </a:pPr>
            <a:r>
              <a:rPr lang="en-US" sz="1600" dirty="0">
                <a:solidFill>
                  <a:schemeClr val="tx1">
                    <a:lumMod val="50000"/>
                  </a:schemeClr>
                </a:solidFill>
              </a:rPr>
              <a:t>Users will be required to update FY23 Survey and FY24P to correct your planning date.  </a:t>
            </a:r>
          </a:p>
          <a:p>
            <a:pPr marL="1222953" lvl="2" indent="-291179" defTabSz="931774">
              <a:buFont typeface="Wingdings" panose="05000000000000000000" pitchFamily="2" charset="2"/>
              <a:buChar char="§"/>
              <a:defRPr/>
            </a:pPr>
            <a:r>
              <a:rPr lang="en-US" sz="1600" dirty="0"/>
              <a:t>Planning data must be Available and Original  by May 31st, if you have outstanding records by May 31st, we will delete that edit and your planning data will be inaccurate.  FY23 Survey will need to be updated and FY24P planning will also need updated.  </a:t>
            </a:r>
          </a:p>
          <a:p>
            <a:pPr marL="931774" lvl="2"/>
            <a:endParaRPr lang="en-US" sz="1600" dirty="0">
              <a:solidFill>
                <a:schemeClr val="tx1">
                  <a:lumMod val="50000"/>
                </a:schemeClr>
              </a:solidFill>
            </a:endParaRPr>
          </a:p>
          <a:p>
            <a:pPr marL="931774" lvl="2"/>
            <a:r>
              <a:rPr lang="en-US" sz="1500" dirty="0">
                <a:solidFill>
                  <a:schemeClr val="tx1">
                    <a:lumMod val="50000"/>
                  </a:schemeClr>
                </a:solidFill>
              </a:rPr>
              <a:t>Service room relationships to benefiting rooms will be retained</a:t>
            </a:r>
          </a:p>
          <a:p>
            <a:pPr marL="2154726" lvl="4" indent="-291179">
              <a:buFont typeface="Wingdings" panose="05000000000000000000" pitchFamily="2" charset="2"/>
              <a:buChar char="§"/>
            </a:pPr>
            <a:r>
              <a:rPr lang="en-US" sz="1500" dirty="0">
                <a:solidFill>
                  <a:schemeClr val="tx1">
                    <a:lumMod val="50000"/>
                  </a:schemeClr>
                </a:solidFill>
              </a:rPr>
              <a:t>Overnight process will automatically split service room 	</a:t>
            </a:r>
          </a:p>
          <a:p>
            <a:pPr marL="2620613" lvl="5" indent="-291179">
              <a:buFont typeface="Wingdings" panose="05000000000000000000" pitchFamily="2" charset="2"/>
              <a:buChar char="§"/>
            </a:pPr>
            <a:r>
              <a:rPr lang="en-US" sz="1500" dirty="0">
                <a:solidFill>
                  <a:schemeClr val="tx1">
                    <a:lumMod val="50000"/>
                  </a:schemeClr>
                </a:solidFill>
              </a:rPr>
              <a:t>It will NOT functionalize the service room in Space Planning.</a:t>
            </a:r>
          </a:p>
          <a:p>
            <a:pPr marL="2620613" lvl="5" indent="-291179">
              <a:buFont typeface="Wingdings" panose="05000000000000000000" pitchFamily="2" charset="2"/>
              <a:buChar char="§"/>
            </a:pPr>
            <a:r>
              <a:rPr lang="en-US" sz="1500" dirty="0">
                <a:solidFill>
                  <a:schemeClr val="tx1">
                    <a:lumMod val="50000"/>
                  </a:schemeClr>
                </a:solidFill>
              </a:rPr>
              <a:t> IT WILL mark complete overnight and push to planning any edits you may have made to the benefiting rooms or relationship</a:t>
            </a:r>
          </a:p>
          <a:p>
            <a:pPr marL="465887" lvl="2"/>
            <a:r>
              <a:rPr lang="en-US" baseline="0" dirty="0">
                <a:solidFill>
                  <a:schemeClr val="tx1">
                    <a:lumMod val="50000"/>
                  </a:schemeClr>
                </a:solidFill>
              </a:rPr>
              <a:t>Be sure to plan if you want to bulk functional during planning. – You can use bulk to just update </a:t>
            </a:r>
            <a:r>
              <a:rPr lang="en-US" baseline="0" dirty="0" err="1">
                <a:solidFill>
                  <a:schemeClr val="tx1">
                    <a:lumMod val="50000"/>
                  </a:schemeClr>
                </a:solidFill>
              </a:rPr>
              <a:t>Dept</a:t>
            </a:r>
            <a:r>
              <a:rPr lang="en-US" baseline="0" dirty="0">
                <a:solidFill>
                  <a:schemeClr val="tx1">
                    <a:lumMod val="50000"/>
                  </a:schemeClr>
                </a:solidFill>
              </a:rPr>
              <a:t>/RP :   You will only need to do this if the activities room changed and the function will not be retained for FY23 Survey.  </a:t>
            </a:r>
          </a:p>
        </p:txBody>
      </p:sp>
      <p:sp>
        <p:nvSpPr>
          <p:cNvPr id="4" name="Slide Number Placeholder 3"/>
          <p:cNvSpPr>
            <a:spLocks noGrp="1"/>
          </p:cNvSpPr>
          <p:nvPr>
            <p:ph type="sldNum" sz="quarter" idx="10"/>
          </p:nvPr>
        </p:nvSpPr>
        <p:spPr/>
        <p:txBody>
          <a:bodyPr/>
          <a:lstStyle/>
          <a:p>
            <a:fld id="{C2C17A91-277B-4EE9-9106-A22AB26DE8E1}" type="slidenum">
              <a:rPr lang="en-US" smtClean="0"/>
              <a:t>53</a:t>
            </a:fld>
            <a:endParaRPr lang="en-US"/>
          </a:p>
        </p:txBody>
      </p:sp>
    </p:spTree>
    <p:extLst>
      <p:ext uri="{BB962C8B-B14F-4D97-AF65-F5344CB8AC3E}">
        <p14:creationId xmlns:p14="http://schemas.microsoft.com/office/powerpoint/2010/main" val="5012207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3680" y="4489386"/>
            <a:ext cx="6776720" cy="4807014"/>
          </a:xfrm>
        </p:spPr>
        <p:txBody>
          <a:bodyPr/>
          <a:lstStyle/>
          <a:p>
            <a:pPr marL="757066" lvl="1" indent="-291179">
              <a:buFont typeface="Wingdings" panose="05000000000000000000" pitchFamily="2" charset="2"/>
              <a:buChar char="§"/>
            </a:pPr>
            <a:r>
              <a:rPr lang="en-US" sz="1600" dirty="0">
                <a:solidFill>
                  <a:schemeClr val="tx1">
                    <a:lumMod val="50000"/>
                  </a:schemeClr>
                </a:solidFill>
              </a:rPr>
              <a:t>Room Split status for each record will be set to Available/Original—Any room split edits must be marked complete to be saved by May 31st</a:t>
            </a:r>
          </a:p>
          <a:p>
            <a:pPr marL="1222953" lvl="2" indent="-291179">
              <a:buFont typeface="Wingdings" panose="05000000000000000000" pitchFamily="2" charset="2"/>
              <a:buChar char="§"/>
            </a:pPr>
            <a:r>
              <a:rPr lang="en-US" sz="1600" dirty="0">
                <a:solidFill>
                  <a:schemeClr val="tx1">
                    <a:lumMod val="50000"/>
                  </a:schemeClr>
                </a:solidFill>
              </a:rPr>
              <a:t>Room splits in an Incomplete or Pending status at the end of day on May 31</a:t>
            </a:r>
            <a:r>
              <a:rPr lang="en-US" sz="1600" baseline="30000" dirty="0">
                <a:solidFill>
                  <a:schemeClr val="tx1">
                    <a:lumMod val="50000"/>
                  </a:schemeClr>
                </a:solidFill>
              </a:rPr>
              <a:t>st</a:t>
            </a:r>
            <a:r>
              <a:rPr lang="en-US" sz="1600" dirty="0">
                <a:solidFill>
                  <a:schemeClr val="tx1">
                    <a:lumMod val="50000"/>
                  </a:schemeClr>
                </a:solidFill>
              </a:rPr>
              <a:t> will automatically loose all edits to the room splits.  They will not be saved. </a:t>
            </a:r>
          </a:p>
          <a:p>
            <a:pPr marL="1222953" lvl="2" indent="-291179">
              <a:buFont typeface="Wingdings" panose="05000000000000000000" pitchFamily="2" charset="2"/>
              <a:buChar char="§"/>
            </a:pPr>
            <a:r>
              <a:rPr lang="en-US" sz="1600" dirty="0">
                <a:solidFill>
                  <a:schemeClr val="tx1">
                    <a:lumMod val="50000"/>
                  </a:schemeClr>
                </a:solidFill>
              </a:rPr>
              <a:t>Users will be required to update FY23 Survey and FY24P to correct your planning date.  </a:t>
            </a:r>
          </a:p>
          <a:p>
            <a:pPr marL="1222953" lvl="2" indent="-291179" defTabSz="931774">
              <a:buFont typeface="Wingdings" panose="05000000000000000000" pitchFamily="2" charset="2"/>
              <a:buChar char="§"/>
              <a:defRPr/>
            </a:pPr>
            <a:r>
              <a:rPr lang="en-US" sz="1600" dirty="0"/>
              <a:t>Planning data must be Available and Original  by May 31st, if you have outstanding records by May 31st, we will delete that edit and your planning data will be inaccurate.  FY23 Survey will need to be updated and FY24P planning will also need updated.  </a:t>
            </a:r>
          </a:p>
          <a:p>
            <a:pPr marL="931774" lvl="2"/>
            <a:endParaRPr lang="en-US" sz="1600" dirty="0">
              <a:solidFill>
                <a:schemeClr val="tx1">
                  <a:lumMod val="50000"/>
                </a:schemeClr>
              </a:solidFill>
            </a:endParaRPr>
          </a:p>
          <a:p>
            <a:pPr marL="931774" lvl="2"/>
            <a:r>
              <a:rPr lang="en-US" sz="1500" dirty="0">
                <a:solidFill>
                  <a:schemeClr val="tx1">
                    <a:lumMod val="50000"/>
                  </a:schemeClr>
                </a:solidFill>
              </a:rPr>
              <a:t>Service room relationships to benefiting rooms will be retained</a:t>
            </a:r>
          </a:p>
          <a:p>
            <a:pPr marL="2154726" lvl="4" indent="-291179">
              <a:buFont typeface="Wingdings" panose="05000000000000000000" pitchFamily="2" charset="2"/>
              <a:buChar char="§"/>
            </a:pPr>
            <a:r>
              <a:rPr lang="en-US" sz="1500" dirty="0">
                <a:solidFill>
                  <a:schemeClr val="tx1">
                    <a:lumMod val="50000"/>
                  </a:schemeClr>
                </a:solidFill>
              </a:rPr>
              <a:t>Overnight process will automatically split service room 	</a:t>
            </a:r>
          </a:p>
          <a:p>
            <a:pPr marL="2620613" lvl="5" indent="-291179">
              <a:buFont typeface="Wingdings" panose="05000000000000000000" pitchFamily="2" charset="2"/>
              <a:buChar char="§"/>
            </a:pPr>
            <a:r>
              <a:rPr lang="en-US" sz="1500" dirty="0">
                <a:solidFill>
                  <a:schemeClr val="tx1">
                    <a:lumMod val="50000"/>
                  </a:schemeClr>
                </a:solidFill>
              </a:rPr>
              <a:t>It will NOT functionalize the service room in Space Planning.</a:t>
            </a:r>
          </a:p>
          <a:p>
            <a:pPr marL="2620613" lvl="5" indent="-291179">
              <a:buFont typeface="Wingdings" panose="05000000000000000000" pitchFamily="2" charset="2"/>
              <a:buChar char="§"/>
            </a:pPr>
            <a:r>
              <a:rPr lang="en-US" sz="1500" dirty="0">
                <a:solidFill>
                  <a:schemeClr val="tx1">
                    <a:lumMod val="50000"/>
                  </a:schemeClr>
                </a:solidFill>
              </a:rPr>
              <a:t> IT WILL mark complete overnight and push to planning any edits you may have made to the benefiting rooms or relationship</a:t>
            </a:r>
          </a:p>
          <a:p>
            <a:pPr marL="465887" lvl="2"/>
            <a:r>
              <a:rPr lang="en-US" baseline="0" dirty="0">
                <a:solidFill>
                  <a:schemeClr val="tx1">
                    <a:lumMod val="50000"/>
                  </a:schemeClr>
                </a:solidFill>
              </a:rPr>
              <a:t>Be sure to plan if you want to bulk functional during planning. – You can use bulk to just update </a:t>
            </a:r>
            <a:r>
              <a:rPr lang="en-US" baseline="0" dirty="0" err="1">
                <a:solidFill>
                  <a:schemeClr val="tx1">
                    <a:lumMod val="50000"/>
                  </a:schemeClr>
                </a:solidFill>
              </a:rPr>
              <a:t>Dept</a:t>
            </a:r>
            <a:r>
              <a:rPr lang="en-US" baseline="0" dirty="0">
                <a:solidFill>
                  <a:schemeClr val="tx1">
                    <a:lumMod val="50000"/>
                  </a:schemeClr>
                </a:solidFill>
              </a:rPr>
              <a:t>/RP :   You will only need to do this if the activities room changed and the function will not be retained for FY23 Survey.  </a:t>
            </a:r>
          </a:p>
        </p:txBody>
      </p:sp>
      <p:sp>
        <p:nvSpPr>
          <p:cNvPr id="4" name="Slide Number Placeholder 3"/>
          <p:cNvSpPr>
            <a:spLocks noGrp="1"/>
          </p:cNvSpPr>
          <p:nvPr>
            <p:ph type="sldNum" sz="quarter" idx="10"/>
          </p:nvPr>
        </p:nvSpPr>
        <p:spPr/>
        <p:txBody>
          <a:bodyPr/>
          <a:lstStyle/>
          <a:p>
            <a:fld id="{C2C17A91-277B-4EE9-9106-A22AB26DE8E1}" type="slidenum">
              <a:rPr lang="en-US" smtClean="0"/>
              <a:t>54</a:t>
            </a:fld>
            <a:endParaRPr lang="en-US"/>
          </a:p>
        </p:txBody>
      </p:sp>
    </p:spTree>
    <p:extLst>
      <p:ext uri="{BB962C8B-B14F-4D97-AF65-F5344CB8AC3E}">
        <p14:creationId xmlns:p14="http://schemas.microsoft.com/office/powerpoint/2010/main" val="9462011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3680" y="4489386"/>
            <a:ext cx="6776720" cy="4807014"/>
          </a:xfrm>
        </p:spPr>
        <p:txBody>
          <a:bodyPr/>
          <a:lstStyle/>
          <a:p>
            <a:pPr marL="757066" lvl="1" indent="-291179">
              <a:buFont typeface="Wingdings" panose="05000000000000000000" pitchFamily="2" charset="2"/>
              <a:buChar char="§"/>
            </a:pPr>
            <a:r>
              <a:rPr lang="en-US" sz="1600" dirty="0">
                <a:solidFill>
                  <a:schemeClr val="tx1">
                    <a:lumMod val="50000"/>
                  </a:schemeClr>
                </a:solidFill>
              </a:rPr>
              <a:t>Room Split status for each record will be set to Available/Original—Any room split edits must be marked complete to be saved by May 31st</a:t>
            </a:r>
          </a:p>
          <a:p>
            <a:pPr marL="1222953" lvl="2" indent="-291179">
              <a:buFont typeface="Wingdings" panose="05000000000000000000" pitchFamily="2" charset="2"/>
              <a:buChar char="§"/>
            </a:pPr>
            <a:r>
              <a:rPr lang="en-US" sz="1600" dirty="0">
                <a:solidFill>
                  <a:schemeClr val="tx1">
                    <a:lumMod val="50000"/>
                  </a:schemeClr>
                </a:solidFill>
              </a:rPr>
              <a:t>Room splits in an Incomplete or Pending status at the end of day on May 31</a:t>
            </a:r>
            <a:r>
              <a:rPr lang="en-US" sz="1600" baseline="30000" dirty="0">
                <a:solidFill>
                  <a:schemeClr val="tx1">
                    <a:lumMod val="50000"/>
                  </a:schemeClr>
                </a:solidFill>
              </a:rPr>
              <a:t>st</a:t>
            </a:r>
            <a:r>
              <a:rPr lang="en-US" sz="1600" dirty="0">
                <a:solidFill>
                  <a:schemeClr val="tx1">
                    <a:lumMod val="50000"/>
                  </a:schemeClr>
                </a:solidFill>
              </a:rPr>
              <a:t> will automatically loose all edits to the room splits.  They will not be saved. </a:t>
            </a:r>
          </a:p>
          <a:p>
            <a:pPr marL="1222953" lvl="2" indent="-291179">
              <a:buFont typeface="Wingdings" panose="05000000000000000000" pitchFamily="2" charset="2"/>
              <a:buChar char="§"/>
            </a:pPr>
            <a:r>
              <a:rPr lang="en-US" sz="1600" dirty="0">
                <a:solidFill>
                  <a:schemeClr val="tx1">
                    <a:lumMod val="50000"/>
                  </a:schemeClr>
                </a:solidFill>
              </a:rPr>
              <a:t>Users will be required to update FY23 Survey and FY24P to correct your planning date.  </a:t>
            </a:r>
          </a:p>
          <a:p>
            <a:pPr marL="1222953" lvl="2" indent="-291179" defTabSz="931774">
              <a:buFont typeface="Wingdings" panose="05000000000000000000" pitchFamily="2" charset="2"/>
              <a:buChar char="§"/>
              <a:defRPr/>
            </a:pPr>
            <a:r>
              <a:rPr lang="en-US" sz="1600" dirty="0"/>
              <a:t>Planning data must be Available and Original  by May 31st, if you have outstanding records by May 31st, we will delete that edit and your planning data will be inaccurate.  FY23 Survey will need to be updated and FY24P planning will also need updated.  </a:t>
            </a:r>
          </a:p>
          <a:p>
            <a:pPr marL="931774" lvl="2"/>
            <a:endParaRPr lang="en-US" sz="1600" dirty="0">
              <a:solidFill>
                <a:schemeClr val="tx1">
                  <a:lumMod val="50000"/>
                </a:schemeClr>
              </a:solidFill>
            </a:endParaRPr>
          </a:p>
          <a:p>
            <a:pPr marL="931774" lvl="2"/>
            <a:r>
              <a:rPr lang="en-US" sz="1500" dirty="0">
                <a:solidFill>
                  <a:schemeClr val="tx1">
                    <a:lumMod val="50000"/>
                  </a:schemeClr>
                </a:solidFill>
              </a:rPr>
              <a:t>Service room relationships to benefiting rooms will be retained</a:t>
            </a:r>
          </a:p>
          <a:p>
            <a:pPr marL="2154726" lvl="4" indent="-291179">
              <a:buFont typeface="Wingdings" panose="05000000000000000000" pitchFamily="2" charset="2"/>
              <a:buChar char="§"/>
            </a:pPr>
            <a:r>
              <a:rPr lang="en-US" sz="1500" dirty="0">
                <a:solidFill>
                  <a:schemeClr val="tx1">
                    <a:lumMod val="50000"/>
                  </a:schemeClr>
                </a:solidFill>
              </a:rPr>
              <a:t>Overnight process will automatically split service room 	</a:t>
            </a:r>
          </a:p>
          <a:p>
            <a:pPr marL="2620613" lvl="5" indent="-291179">
              <a:buFont typeface="Wingdings" panose="05000000000000000000" pitchFamily="2" charset="2"/>
              <a:buChar char="§"/>
            </a:pPr>
            <a:r>
              <a:rPr lang="en-US" sz="1500" dirty="0">
                <a:solidFill>
                  <a:schemeClr val="tx1">
                    <a:lumMod val="50000"/>
                  </a:schemeClr>
                </a:solidFill>
              </a:rPr>
              <a:t>It will NOT functionalize the service room in Space Planning.</a:t>
            </a:r>
          </a:p>
          <a:p>
            <a:pPr marL="2620613" lvl="5" indent="-291179">
              <a:buFont typeface="Wingdings" panose="05000000000000000000" pitchFamily="2" charset="2"/>
              <a:buChar char="§"/>
            </a:pPr>
            <a:r>
              <a:rPr lang="en-US" sz="1500" dirty="0">
                <a:solidFill>
                  <a:schemeClr val="tx1">
                    <a:lumMod val="50000"/>
                  </a:schemeClr>
                </a:solidFill>
              </a:rPr>
              <a:t> IT WILL mark complete overnight and push to planning any edits you may have made to the benefiting rooms or relationship</a:t>
            </a:r>
          </a:p>
          <a:p>
            <a:pPr marL="465887" lvl="2"/>
            <a:r>
              <a:rPr lang="en-US" baseline="0" dirty="0">
                <a:solidFill>
                  <a:schemeClr val="tx1">
                    <a:lumMod val="50000"/>
                  </a:schemeClr>
                </a:solidFill>
              </a:rPr>
              <a:t>Be sure to plan if you want to bulk functional during planning. – You can use bulk to just update </a:t>
            </a:r>
            <a:r>
              <a:rPr lang="en-US" baseline="0" dirty="0" err="1">
                <a:solidFill>
                  <a:schemeClr val="tx1">
                    <a:lumMod val="50000"/>
                  </a:schemeClr>
                </a:solidFill>
              </a:rPr>
              <a:t>Dept</a:t>
            </a:r>
            <a:r>
              <a:rPr lang="en-US" baseline="0" dirty="0">
                <a:solidFill>
                  <a:schemeClr val="tx1">
                    <a:lumMod val="50000"/>
                  </a:schemeClr>
                </a:solidFill>
              </a:rPr>
              <a:t>/RP :   You will only need to do this if the activities room changed and the function will not be retained for FY23 Survey.  </a:t>
            </a:r>
          </a:p>
        </p:txBody>
      </p:sp>
      <p:sp>
        <p:nvSpPr>
          <p:cNvPr id="4" name="Slide Number Placeholder 3"/>
          <p:cNvSpPr>
            <a:spLocks noGrp="1"/>
          </p:cNvSpPr>
          <p:nvPr>
            <p:ph type="sldNum" sz="quarter" idx="10"/>
          </p:nvPr>
        </p:nvSpPr>
        <p:spPr/>
        <p:txBody>
          <a:bodyPr/>
          <a:lstStyle/>
          <a:p>
            <a:fld id="{C2C17A91-277B-4EE9-9106-A22AB26DE8E1}" type="slidenum">
              <a:rPr lang="en-US" smtClean="0"/>
              <a:t>55</a:t>
            </a:fld>
            <a:endParaRPr lang="en-US"/>
          </a:p>
        </p:txBody>
      </p:sp>
    </p:spTree>
    <p:extLst>
      <p:ext uri="{BB962C8B-B14F-4D97-AF65-F5344CB8AC3E}">
        <p14:creationId xmlns:p14="http://schemas.microsoft.com/office/powerpoint/2010/main" val="12435867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3680" y="4489386"/>
            <a:ext cx="6776720" cy="4807014"/>
          </a:xfrm>
        </p:spPr>
        <p:txBody>
          <a:bodyPr/>
          <a:lstStyle/>
          <a:p>
            <a:pPr marL="757066" lvl="1" indent="-291179">
              <a:buFont typeface="Wingdings" panose="05000000000000000000" pitchFamily="2" charset="2"/>
              <a:buChar char="§"/>
            </a:pPr>
            <a:r>
              <a:rPr lang="en-US" sz="1600" dirty="0">
                <a:solidFill>
                  <a:schemeClr val="tx1">
                    <a:lumMod val="50000"/>
                  </a:schemeClr>
                </a:solidFill>
              </a:rPr>
              <a:t>Room Split status for each record will be set to Available/Original—Any room split edits must be marked complete to be saved by May 31st</a:t>
            </a:r>
          </a:p>
          <a:p>
            <a:pPr marL="1222953" lvl="2" indent="-291179">
              <a:buFont typeface="Wingdings" panose="05000000000000000000" pitchFamily="2" charset="2"/>
              <a:buChar char="§"/>
            </a:pPr>
            <a:r>
              <a:rPr lang="en-US" sz="1600" dirty="0">
                <a:solidFill>
                  <a:schemeClr val="tx1">
                    <a:lumMod val="50000"/>
                  </a:schemeClr>
                </a:solidFill>
              </a:rPr>
              <a:t>Room splits in an Incomplete or Pending status at the end of day on May 31</a:t>
            </a:r>
            <a:r>
              <a:rPr lang="en-US" sz="1600" baseline="30000" dirty="0">
                <a:solidFill>
                  <a:schemeClr val="tx1">
                    <a:lumMod val="50000"/>
                  </a:schemeClr>
                </a:solidFill>
              </a:rPr>
              <a:t>st</a:t>
            </a:r>
            <a:r>
              <a:rPr lang="en-US" sz="1600" dirty="0">
                <a:solidFill>
                  <a:schemeClr val="tx1">
                    <a:lumMod val="50000"/>
                  </a:schemeClr>
                </a:solidFill>
              </a:rPr>
              <a:t> will automatically loose all edits to the room splits.  They will not be saved. </a:t>
            </a:r>
          </a:p>
          <a:p>
            <a:pPr marL="1222953" lvl="2" indent="-291179">
              <a:buFont typeface="Wingdings" panose="05000000000000000000" pitchFamily="2" charset="2"/>
              <a:buChar char="§"/>
            </a:pPr>
            <a:r>
              <a:rPr lang="en-US" sz="1600" dirty="0">
                <a:solidFill>
                  <a:schemeClr val="tx1">
                    <a:lumMod val="50000"/>
                  </a:schemeClr>
                </a:solidFill>
              </a:rPr>
              <a:t>Users will be required to update FY23 Survey and FY24P to correct your planning date.  </a:t>
            </a:r>
          </a:p>
          <a:p>
            <a:pPr marL="1222953" lvl="2" indent="-291179" defTabSz="931774">
              <a:buFont typeface="Wingdings" panose="05000000000000000000" pitchFamily="2" charset="2"/>
              <a:buChar char="§"/>
              <a:defRPr/>
            </a:pPr>
            <a:r>
              <a:rPr lang="en-US" sz="1600" dirty="0"/>
              <a:t>Planning data must be Available and Original  by May 31st, if you have outstanding records by May 31st, we will delete that edit and your planning data will be inaccurate.  FY23 Survey will need to be updated and FY24P planning will also need updated.  </a:t>
            </a:r>
          </a:p>
          <a:p>
            <a:pPr marL="931774" lvl="2"/>
            <a:endParaRPr lang="en-US" sz="1600" dirty="0">
              <a:solidFill>
                <a:schemeClr val="tx1">
                  <a:lumMod val="50000"/>
                </a:schemeClr>
              </a:solidFill>
            </a:endParaRPr>
          </a:p>
          <a:p>
            <a:pPr marL="931774" lvl="2"/>
            <a:r>
              <a:rPr lang="en-US" sz="1500" dirty="0">
                <a:solidFill>
                  <a:schemeClr val="tx1">
                    <a:lumMod val="50000"/>
                  </a:schemeClr>
                </a:solidFill>
              </a:rPr>
              <a:t>Service room relationships to benefiting rooms will be retained</a:t>
            </a:r>
          </a:p>
          <a:p>
            <a:pPr marL="2154726" lvl="4" indent="-291179">
              <a:buFont typeface="Wingdings" panose="05000000000000000000" pitchFamily="2" charset="2"/>
              <a:buChar char="§"/>
            </a:pPr>
            <a:r>
              <a:rPr lang="en-US" sz="1500" dirty="0">
                <a:solidFill>
                  <a:schemeClr val="tx1">
                    <a:lumMod val="50000"/>
                  </a:schemeClr>
                </a:solidFill>
              </a:rPr>
              <a:t>Overnight process will automatically split service room 	</a:t>
            </a:r>
          </a:p>
          <a:p>
            <a:pPr marL="2620613" lvl="5" indent="-291179">
              <a:buFont typeface="Wingdings" panose="05000000000000000000" pitchFamily="2" charset="2"/>
              <a:buChar char="§"/>
            </a:pPr>
            <a:r>
              <a:rPr lang="en-US" sz="1500" dirty="0">
                <a:solidFill>
                  <a:schemeClr val="tx1">
                    <a:lumMod val="50000"/>
                  </a:schemeClr>
                </a:solidFill>
              </a:rPr>
              <a:t>It will NOT functionalize the service room in Space Planning.</a:t>
            </a:r>
          </a:p>
          <a:p>
            <a:pPr marL="2620613" lvl="5" indent="-291179">
              <a:buFont typeface="Wingdings" panose="05000000000000000000" pitchFamily="2" charset="2"/>
              <a:buChar char="§"/>
            </a:pPr>
            <a:r>
              <a:rPr lang="en-US" sz="1500" dirty="0">
                <a:solidFill>
                  <a:schemeClr val="tx1">
                    <a:lumMod val="50000"/>
                  </a:schemeClr>
                </a:solidFill>
              </a:rPr>
              <a:t> IT WILL mark complete overnight and push to planning any edits you may have made to the benefiting rooms or relationship</a:t>
            </a:r>
          </a:p>
          <a:p>
            <a:pPr marL="465887" lvl="2"/>
            <a:r>
              <a:rPr lang="en-US" baseline="0" dirty="0">
                <a:solidFill>
                  <a:schemeClr val="tx1">
                    <a:lumMod val="50000"/>
                  </a:schemeClr>
                </a:solidFill>
              </a:rPr>
              <a:t>Be sure to plan if you want to bulk functional during planning. – You can use bulk to just update </a:t>
            </a:r>
            <a:r>
              <a:rPr lang="en-US" baseline="0" dirty="0" err="1">
                <a:solidFill>
                  <a:schemeClr val="tx1">
                    <a:lumMod val="50000"/>
                  </a:schemeClr>
                </a:solidFill>
              </a:rPr>
              <a:t>Dept</a:t>
            </a:r>
            <a:r>
              <a:rPr lang="en-US" baseline="0" dirty="0">
                <a:solidFill>
                  <a:schemeClr val="tx1">
                    <a:lumMod val="50000"/>
                  </a:schemeClr>
                </a:solidFill>
              </a:rPr>
              <a:t>/RP :   You will only need to do this if the activities room changed and the function will not be retained for FY23 Survey.  </a:t>
            </a:r>
          </a:p>
        </p:txBody>
      </p:sp>
      <p:sp>
        <p:nvSpPr>
          <p:cNvPr id="4" name="Slide Number Placeholder 3"/>
          <p:cNvSpPr>
            <a:spLocks noGrp="1"/>
          </p:cNvSpPr>
          <p:nvPr>
            <p:ph type="sldNum" sz="quarter" idx="10"/>
          </p:nvPr>
        </p:nvSpPr>
        <p:spPr/>
        <p:txBody>
          <a:bodyPr/>
          <a:lstStyle/>
          <a:p>
            <a:fld id="{C2C17A91-277B-4EE9-9106-A22AB26DE8E1}" type="slidenum">
              <a:rPr lang="en-US" smtClean="0"/>
              <a:t>56</a:t>
            </a:fld>
            <a:endParaRPr lang="en-US"/>
          </a:p>
        </p:txBody>
      </p:sp>
    </p:spTree>
    <p:extLst>
      <p:ext uri="{BB962C8B-B14F-4D97-AF65-F5344CB8AC3E}">
        <p14:creationId xmlns:p14="http://schemas.microsoft.com/office/powerpoint/2010/main" val="2054522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How to logon to ManageSpace?  You can access ManageSpace through one.wustl.edu or by typing managaespace.wustl.edu.  You must only use Google Chrome and you will need to clear your cache for ‘All time’ before you start the survey.</a:t>
            </a:r>
          </a:p>
          <a:p>
            <a:endParaRPr lang="en-US" dirty="0"/>
          </a:p>
        </p:txBody>
      </p:sp>
      <p:sp>
        <p:nvSpPr>
          <p:cNvPr id="4" name="Slide Number Placeholder 3"/>
          <p:cNvSpPr>
            <a:spLocks noGrp="1"/>
          </p:cNvSpPr>
          <p:nvPr>
            <p:ph type="sldNum" sz="quarter" idx="10"/>
          </p:nvPr>
        </p:nvSpPr>
        <p:spPr/>
        <p:txBody>
          <a:bodyPr/>
          <a:lstStyle/>
          <a:p>
            <a:fld id="{A8380D64-6F43-4C4D-BE6A-3F3482AA5165}" type="slidenum">
              <a:rPr lang="en-US" smtClean="0"/>
              <a:t>7</a:t>
            </a:fld>
            <a:endParaRPr lang="en-US"/>
          </a:p>
        </p:txBody>
      </p:sp>
    </p:spTree>
    <p:extLst>
      <p:ext uri="{BB962C8B-B14F-4D97-AF65-F5344CB8AC3E}">
        <p14:creationId xmlns:p14="http://schemas.microsoft.com/office/powerpoint/2010/main" val="9879237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3680" y="4489386"/>
            <a:ext cx="6776720" cy="4807014"/>
          </a:xfrm>
        </p:spPr>
        <p:txBody>
          <a:bodyPr/>
          <a:lstStyle/>
          <a:p>
            <a:pPr marL="757066" lvl="1" indent="-291179">
              <a:buFont typeface="Wingdings" panose="05000000000000000000" pitchFamily="2" charset="2"/>
              <a:buChar char="§"/>
            </a:pPr>
            <a:r>
              <a:rPr lang="en-US" sz="1600" dirty="0">
                <a:solidFill>
                  <a:schemeClr val="tx1">
                    <a:lumMod val="50000"/>
                  </a:schemeClr>
                </a:solidFill>
              </a:rPr>
              <a:t>Room Split status for each record will be set to Available/Original—Any room split edits must be marked complete to be saved by May 31st</a:t>
            </a:r>
          </a:p>
          <a:p>
            <a:pPr marL="1222953" lvl="2" indent="-291179">
              <a:buFont typeface="Wingdings" panose="05000000000000000000" pitchFamily="2" charset="2"/>
              <a:buChar char="§"/>
            </a:pPr>
            <a:r>
              <a:rPr lang="en-US" sz="1600" dirty="0">
                <a:solidFill>
                  <a:schemeClr val="tx1">
                    <a:lumMod val="50000"/>
                  </a:schemeClr>
                </a:solidFill>
              </a:rPr>
              <a:t>Room splits in an Incomplete or Pending status at the end of day on May 31</a:t>
            </a:r>
            <a:r>
              <a:rPr lang="en-US" sz="1600" baseline="30000" dirty="0">
                <a:solidFill>
                  <a:schemeClr val="tx1">
                    <a:lumMod val="50000"/>
                  </a:schemeClr>
                </a:solidFill>
              </a:rPr>
              <a:t>st</a:t>
            </a:r>
            <a:r>
              <a:rPr lang="en-US" sz="1600" dirty="0">
                <a:solidFill>
                  <a:schemeClr val="tx1">
                    <a:lumMod val="50000"/>
                  </a:schemeClr>
                </a:solidFill>
              </a:rPr>
              <a:t> will automatically loose all edits to the room splits.  They will not be saved. </a:t>
            </a:r>
          </a:p>
          <a:p>
            <a:pPr marL="1222953" lvl="2" indent="-291179">
              <a:buFont typeface="Wingdings" panose="05000000000000000000" pitchFamily="2" charset="2"/>
              <a:buChar char="§"/>
            </a:pPr>
            <a:r>
              <a:rPr lang="en-US" sz="1600" dirty="0">
                <a:solidFill>
                  <a:schemeClr val="tx1">
                    <a:lumMod val="50000"/>
                  </a:schemeClr>
                </a:solidFill>
              </a:rPr>
              <a:t>Users will be required to update FY23 Survey and FY24P to correct your planning date.  </a:t>
            </a:r>
          </a:p>
          <a:p>
            <a:pPr marL="1222953" lvl="2" indent="-291179" defTabSz="931774">
              <a:buFont typeface="Wingdings" panose="05000000000000000000" pitchFamily="2" charset="2"/>
              <a:buChar char="§"/>
              <a:defRPr/>
            </a:pPr>
            <a:r>
              <a:rPr lang="en-US" sz="1600" dirty="0"/>
              <a:t>Planning data must be Available and Original  by May 31st, if you have outstanding records by May 31st, we will delete that edit and your planning data will be inaccurate.  FY23 Survey will need to be updated and FY24P planning will also need updated.  </a:t>
            </a:r>
          </a:p>
          <a:p>
            <a:pPr marL="931774" lvl="2"/>
            <a:endParaRPr lang="en-US" sz="1600" dirty="0">
              <a:solidFill>
                <a:schemeClr val="tx1">
                  <a:lumMod val="50000"/>
                </a:schemeClr>
              </a:solidFill>
            </a:endParaRPr>
          </a:p>
          <a:p>
            <a:pPr marL="931774" lvl="2"/>
            <a:r>
              <a:rPr lang="en-US" sz="1500" dirty="0">
                <a:solidFill>
                  <a:schemeClr val="tx1">
                    <a:lumMod val="50000"/>
                  </a:schemeClr>
                </a:solidFill>
              </a:rPr>
              <a:t>Service room relationships to benefiting rooms will be retained</a:t>
            </a:r>
          </a:p>
          <a:p>
            <a:pPr marL="2154726" lvl="4" indent="-291179">
              <a:buFont typeface="Wingdings" panose="05000000000000000000" pitchFamily="2" charset="2"/>
              <a:buChar char="§"/>
            </a:pPr>
            <a:r>
              <a:rPr lang="en-US" sz="1500" dirty="0">
                <a:solidFill>
                  <a:schemeClr val="tx1">
                    <a:lumMod val="50000"/>
                  </a:schemeClr>
                </a:solidFill>
              </a:rPr>
              <a:t>Overnight process will automatically split service room 	</a:t>
            </a:r>
          </a:p>
          <a:p>
            <a:pPr marL="2620613" lvl="5" indent="-291179">
              <a:buFont typeface="Wingdings" panose="05000000000000000000" pitchFamily="2" charset="2"/>
              <a:buChar char="§"/>
            </a:pPr>
            <a:r>
              <a:rPr lang="en-US" sz="1500" dirty="0">
                <a:solidFill>
                  <a:schemeClr val="tx1">
                    <a:lumMod val="50000"/>
                  </a:schemeClr>
                </a:solidFill>
              </a:rPr>
              <a:t>It will NOT functionalize the service room in Space Planning.</a:t>
            </a:r>
          </a:p>
          <a:p>
            <a:pPr marL="2620613" lvl="5" indent="-291179">
              <a:buFont typeface="Wingdings" panose="05000000000000000000" pitchFamily="2" charset="2"/>
              <a:buChar char="§"/>
            </a:pPr>
            <a:r>
              <a:rPr lang="en-US" sz="1500" dirty="0">
                <a:solidFill>
                  <a:schemeClr val="tx1">
                    <a:lumMod val="50000"/>
                  </a:schemeClr>
                </a:solidFill>
              </a:rPr>
              <a:t> IT WILL mark complete overnight and push to planning any edits you may have made to the benefiting rooms or relationship</a:t>
            </a:r>
          </a:p>
          <a:p>
            <a:pPr marL="465887" lvl="2"/>
            <a:r>
              <a:rPr lang="en-US" baseline="0" dirty="0">
                <a:solidFill>
                  <a:schemeClr val="tx1">
                    <a:lumMod val="50000"/>
                  </a:schemeClr>
                </a:solidFill>
              </a:rPr>
              <a:t>Be sure to plan if you want to bulk functional during planning. – You can use bulk to just update </a:t>
            </a:r>
            <a:r>
              <a:rPr lang="en-US" baseline="0" dirty="0" err="1">
                <a:solidFill>
                  <a:schemeClr val="tx1">
                    <a:lumMod val="50000"/>
                  </a:schemeClr>
                </a:solidFill>
              </a:rPr>
              <a:t>Dept</a:t>
            </a:r>
            <a:r>
              <a:rPr lang="en-US" baseline="0" dirty="0">
                <a:solidFill>
                  <a:schemeClr val="tx1">
                    <a:lumMod val="50000"/>
                  </a:schemeClr>
                </a:solidFill>
              </a:rPr>
              <a:t>/RP :   You will only need to do this if the activities room changed and the function will not be retained for FY23 Survey.  </a:t>
            </a:r>
          </a:p>
        </p:txBody>
      </p:sp>
      <p:sp>
        <p:nvSpPr>
          <p:cNvPr id="4" name="Slide Number Placeholder 3"/>
          <p:cNvSpPr>
            <a:spLocks noGrp="1"/>
          </p:cNvSpPr>
          <p:nvPr>
            <p:ph type="sldNum" sz="quarter" idx="10"/>
          </p:nvPr>
        </p:nvSpPr>
        <p:spPr/>
        <p:txBody>
          <a:bodyPr/>
          <a:lstStyle/>
          <a:p>
            <a:fld id="{C2C17A91-277B-4EE9-9106-A22AB26DE8E1}" type="slidenum">
              <a:rPr lang="en-US" smtClean="0"/>
              <a:t>57</a:t>
            </a:fld>
            <a:endParaRPr lang="en-US"/>
          </a:p>
        </p:txBody>
      </p:sp>
    </p:spTree>
    <p:extLst>
      <p:ext uri="{BB962C8B-B14F-4D97-AF65-F5344CB8AC3E}">
        <p14:creationId xmlns:p14="http://schemas.microsoft.com/office/powerpoint/2010/main" val="28259776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3680" y="4489386"/>
            <a:ext cx="6776720" cy="4807014"/>
          </a:xfrm>
        </p:spPr>
        <p:txBody>
          <a:bodyPr/>
          <a:lstStyle/>
          <a:p>
            <a:pPr marL="757066" lvl="1" indent="-291179">
              <a:buFont typeface="Wingdings" panose="05000000000000000000" pitchFamily="2" charset="2"/>
              <a:buChar char="§"/>
            </a:pPr>
            <a:r>
              <a:rPr lang="en-US" sz="1600" dirty="0">
                <a:solidFill>
                  <a:schemeClr val="tx1">
                    <a:lumMod val="50000"/>
                  </a:schemeClr>
                </a:solidFill>
              </a:rPr>
              <a:t>Room Split status for each record will be set to Available/Original—Any room split edits must be marked complete to be saved by May 31st</a:t>
            </a:r>
          </a:p>
          <a:p>
            <a:pPr marL="1222953" lvl="2" indent="-291179">
              <a:buFont typeface="Wingdings" panose="05000000000000000000" pitchFamily="2" charset="2"/>
              <a:buChar char="§"/>
            </a:pPr>
            <a:r>
              <a:rPr lang="en-US" sz="1600" dirty="0">
                <a:solidFill>
                  <a:schemeClr val="tx1">
                    <a:lumMod val="50000"/>
                  </a:schemeClr>
                </a:solidFill>
              </a:rPr>
              <a:t>Room splits in an Incomplete or Pending status at the end of day on May 31</a:t>
            </a:r>
            <a:r>
              <a:rPr lang="en-US" sz="1600" baseline="30000" dirty="0">
                <a:solidFill>
                  <a:schemeClr val="tx1">
                    <a:lumMod val="50000"/>
                  </a:schemeClr>
                </a:solidFill>
              </a:rPr>
              <a:t>st</a:t>
            </a:r>
            <a:r>
              <a:rPr lang="en-US" sz="1600" dirty="0">
                <a:solidFill>
                  <a:schemeClr val="tx1">
                    <a:lumMod val="50000"/>
                  </a:schemeClr>
                </a:solidFill>
              </a:rPr>
              <a:t> will automatically loose all edits to the room splits.  They will not be saved. </a:t>
            </a:r>
          </a:p>
          <a:p>
            <a:pPr marL="1222953" lvl="2" indent="-291179">
              <a:buFont typeface="Wingdings" panose="05000000000000000000" pitchFamily="2" charset="2"/>
              <a:buChar char="§"/>
            </a:pPr>
            <a:r>
              <a:rPr lang="en-US" sz="1600" dirty="0">
                <a:solidFill>
                  <a:schemeClr val="tx1">
                    <a:lumMod val="50000"/>
                  </a:schemeClr>
                </a:solidFill>
              </a:rPr>
              <a:t>Users will be required to update FY23 Survey and FY24P to correct your planning date.  </a:t>
            </a:r>
          </a:p>
          <a:p>
            <a:pPr marL="1222953" lvl="2" indent="-291179" defTabSz="931774">
              <a:buFont typeface="Wingdings" panose="05000000000000000000" pitchFamily="2" charset="2"/>
              <a:buChar char="§"/>
              <a:defRPr/>
            </a:pPr>
            <a:r>
              <a:rPr lang="en-US" sz="1600" dirty="0"/>
              <a:t>Planning data must be Available and Original  by May 31st, if you have outstanding records by May 31st, we will delete that edit and your planning data will be inaccurate.  FY23 Survey will need to be updated and FY24P planning will also need updated.  </a:t>
            </a:r>
          </a:p>
          <a:p>
            <a:pPr marL="931774" lvl="2"/>
            <a:endParaRPr lang="en-US" sz="1600" dirty="0">
              <a:solidFill>
                <a:schemeClr val="tx1">
                  <a:lumMod val="50000"/>
                </a:schemeClr>
              </a:solidFill>
            </a:endParaRPr>
          </a:p>
          <a:p>
            <a:pPr marL="931774" lvl="2"/>
            <a:r>
              <a:rPr lang="en-US" sz="1500" dirty="0">
                <a:solidFill>
                  <a:schemeClr val="tx1">
                    <a:lumMod val="50000"/>
                  </a:schemeClr>
                </a:solidFill>
              </a:rPr>
              <a:t>Service room relationships to benefiting rooms will be retained</a:t>
            </a:r>
          </a:p>
          <a:p>
            <a:pPr marL="2154726" lvl="4" indent="-291179">
              <a:buFont typeface="Wingdings" panose="05000000000000000000" pitchFamily="2" charset="2"/>
              <a:buChar char="§"/>
            </a:pPr>
            <a:r>
              <a:rPr lang="en-US" sz="1500" dirty="0">
                <a:solidFill>
                  <a:schemeClr val="tx1">
                    <a:lumMod val="50000"/>
                  </a:schemeClr>
                </a:solidFill>
              </a:rPr>
              <a:t>Overnight process will automatically split service room 	</a:t>
            </a:r>
          </a:p>
          <a:p>
            <a:pPr marL="2620613" lvl="5" indent="-291179">
              <a:buFont typeface="Wingdings" panose="05000000000000000000" pitchFamily="2" charset="2"/>
              <a:buChar char="§"/>
            </a:pPr>
            <a:r>
              <a:rPr lang="en-US" sz="1500" dirty="0">
                <a:solidFill>
                  <a:schemeClr val="tx1">
                    <a:lumMod val="50000"/>
                  </a:schemeClr>
                </a:solidFill>
              </a:rPr>
              <a:t>It will NOT functionalize the service room in Space Planning.</a:t>
            </a:r>
          </a:p>
          <a:p>
            <a:pPr marL="2620613" lvl="5" indent="-291179">
              <a:buFont typeface="Wingdings" panose="05000000000000000000" pitchFamily="2" charset="2"/>
              <a:buChar char="§"/>
            </a:pPr>
            <a:r>
              <a:rPr lang="en-US" sz="1500" dirty="0">
                <a:solidFill>
                  <a:schemeClr val="tx1">
                    <a:lumMod val="50000"/>
                  </a:schemeClr>
                </a:solidFill>
              </a:rPr>
              <a:t> IT WILL mark complete overnight and push to planning any edits you may have made to the benefiting rooms or relationship</a:t>
            </a:r>
          </a:p>
          <a:p>
            <a:pPr marL="465887" lvl="2"/>
            <a:r>
              <a:rPr lang="en-US" baseline="0" dirty="0">
                <a:solidFill>
                  <a:schemeClr val="tx1">
                    <a:lumMod val="50000"/>
                  </a:schemeClr>
                </a:solidFill>
              </a:rPr>
              <a:t>Be sure to plan if you want to bulk functional during planning. – You can use bulk to just update </a:t>
            </a:r>
            <a:r>
              <a:rPr lang="en-US" baseline="0" dirty="0" err="1">
                <a:solidFill>
                  <a:schemeClr val="tx1">
                    <a:lumMod val="50000"/>
                  </a:schemeClr>
                </a:solidFill>
              </a:rPr>
              <a:t>Dept</a:t>
            </a:r>
            <a:r>
              <a:rPr lang="en-US" baseline="0" dirty="0">
                <a:solidFill>
                  <a:schemeClr val="tx1">
                    <a:lumMod val="50000"/>
                  </a:schemeClr>
                </a:solidFill>
              </a:rPr>
              <a:t>/RP :   You will only need to do this if the activities room changed and the function will not be retained for FY23 Survey.  </a:t>
            </a:r>
          </a:p>
        </p:txBody>
      </p:sp>
      <p:sp>
        <p:nvSpPr>
          <p:cNvPr id="4" name="Slide Number Placeholder 3"/>
          <p:cNvSpPr>
            <a:spLocks noGrp="1"/>
          </p:cNvSpPr>
          <p:nvPr>
            <p:ph type="sldNum" sz="quarter" idx="10"/>
          </p:nvPr>
        </p:nvSpPr>
        <p:spPr/>
        <p:txBody>
          <a:bodyPr/>
          <a:lstStyle/>
          <a:p>
            <a:fld id="{C2C17A91-277B-4EE9-9106-A22AB26DE8E1}" type="slidenum">
              <a:rPr lang="en-US" smtClean="0"/>
              <a:t>58</a:t>
            </a:fld>
            <a:endParaRPr lang="en-US"/>
          </a:p>
        </p:txBody>
      </p:sp>
    </p:spTree>
    <p:extLst>
      <p:ext uri="{BB962C8B-B14F-4D97-AF65-F5344CB8AC3E}">
        <p14:creationId xmlns:p14="http://schemas.microsoft.com/office/powerpoint/2010/main" val="5074828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3680" y="4489386"/>
            <a:ext cx="6776720" cy="4807014"/>
          </a:xfrm>
        </p:spPr>
        <p:txBody>
          <a:bodyPr/>
          <a:lstStyle/>
          <a:p>
            <a:pPr marL="757066" lvl="1" indent="-291179">
              <a:buFont typeface="Wingdings" panose="05000000000000000000" pitchFamily="2" charset="2"/>
              <a:buChar char="§"/>
            </a:pPr>
            <a:r>
              <a:rPr lang="en-US" sz="1600" dirty="0">
                <a:solidFill>
                  <a:schemeClr val="tx1">
                    <a:lumMod val="50000"/>
                  </a:schemeClr>
                </a:solidFill>
              </a:rPr>
              <a:t>Room Split status for each record will be set to Available/Original—Any room split edits must be marked complete to be saved by May 31st</a:t>
            </a:r>
          </a:p>
          <a:p>
            <a:pPr marL="1222953" lvl="2" indent="-291179">
              <a:buFont typeface="Wingdings" panose="05000000000000000000" pitchFamily="2" charset="2"/>
              <a:buChar char="§"/>
            </a:pPr>
            <a:r>
              <a:rPr lang="en-US" sz="1600" dirty="0">
                <a:solidFill>
                  <a:schemeClr val="tx1">
                    <a:lumMod val="50000"/>
                  </a:schemeClr>
                </a:solidFill>
              </a:rPr>
              <a:t>Room splits in an Incomplete or Pending status at the end of day on May 31</a:t>
            </a:r>
            <a:r>
              <a:rPr lang="en-US" sz="1600" baseline="30000" dirty="0">
                <a:solidFill>
                  <a:schemeClr val="tx1">
                    <a:lumMod val="50000"/>
                  </a:schemeClr>
                </a:solidFill>
              </a:rPr>
              <a:t>st</a:t>
            </a:r>
            <a:r>
              <a:rPr lang="en-US" sz="1600" dirty="0">
                <a:solidFill>
                  <a:schemeClr val="tx1">
                    <a:lumMod val="50000"/>
                  </a:schemeClr>
                </a:solidFill>
              </a:rPr>
              <a:t> will automatically loose all edits to the room splits.  They will not be saved. </a:t>
            </a:r>
          </a:p>
          <a:p>
            <a:pPr marL="1222953" lvl="2" indent="-291179">
              <a:buFont typeface="Wingdings" panose="05000000000000000000" pitchFamily="2" charset="2"/>
              <a:buChar char="§"/>
            </a:pPr>
            <a:r>
              <a:rPr lang="en-US" sz="1600" dirty="0">
                <a:solidFill>
                  <a:schemeClr val="tx1">
                    <a:lumMod val="50000"/>
                  </a:schemeClr>
                </a:solidFill>
              </a:rPr>
              <a:t>Users will be required to update FY23 Survey and FY24P to correct your planning date.  </a:t>
            </a:r>
          </a:p>
          <a:p>
            <a:pPr marL="1222953" lvl="2" indent="-291179" defTabSz="931774">
              <a:buFont typeface="Wingdings" panose="05000000000000000000" pitchFamily="2" charset="2"/>
              <a:buChar char="§"/>
              <a:defRPr/>
            </a:pPr>
            <a:r>
              <a:rPr lang="en-US" sz="1600" dirty="0"/>
              <a:t>Planning data must be Available and Original  by May 31st, if you have outstanding records by May 31st, we will delete that edit and your planning data will be inaccurate.  FY23 Survey will need to be updated and FY24P planning will also need updated.  </a:t>
            </a:r>
          </a:p>
          <a:p>
            <a:pPr marL="931774" lvl="2"/>
            <a:endParaRPr lang="en-US" sz="1600" dirty="0">
              <a:solidFill>
                <a:schemeClr val="tx1">
                  <a:lumMod val="50000"/>
                </a:schemeClr>
              </a:solidFill>
            </a:endParaRPr>
          </a:p>
          <a:p>
            <a:pPr marL="931774" lvl="2"/>
            <a:r>
              <a:rPr lang="en-US" sz="1500" dirty="0">
                <a:solidFill>
                  <a:schemeClr val="tx1">
                    <a:lumMod val="50000"/>
                  </a:schemeClr>
                </a:solidFill>
              </a:rPr>
              <a:t>Service room relationships to benefiting rooms will be retained</a:t>
            </a:r>
          </a:p>
          <a:p>
            <a:pPr marL="2154726" lvl="4" indent="-291179">
              <a:buFont typeface="Wingdings" panose="05000000000000000000" pitchFamily="2" charset="2"/>
              <a:buChar char="§"/>
            </a:pPr>
            <a:r>
              <a:rPr lang="en-US" sz="1500" dirty="0">
                <a:solidFill>
                  <a:schemeClr val="tx1">
                    <a:lumMod val="50000"/>
                  </a:schemeClr>
                </a:solidFill>
              </a:rPr>
              <a:t>Overnight process will automatically split service room 	</a:t>
            </a:r>
          </a:p>
          <a:p>
            <a:pPr marL="2620613" lvl="5" indent="-291179">
              <a:buFont typeface="Wingdings" panose="05000000000000000000" pitchFamily="2" charset="2"/>
              <a:buChar char="§"/>
            </a:pPr>
            <a:r>
              <a:rPr lang="en-US" sz="1500" dirty="0">
                <a:solidFill>
                  <a:schemeClr val="tx1">
                    <a:lumMod val="50000"/>
                  </a:schemeClr>
                </a:solidFill>
              </a:rPr>
              <a:t>It will NOT functionalize the service room in Space Planning.</a:t>
            </a:r>
          </a:p>
          <a:p>
            <a:pPr marL="2620613" lvl="5" indent="-291179">
              <a:buFont typeface="Wingdings" panose="05000000000000000000" pitchFamily="2" charset="2"/>
              <a:buChar char="§"/>
            </a:pPr>
            <a:r>
              <a:rPr lang="en-US" sz="1500" dirty="0">
                <a:solidFill>
                  <a:schemeClr val="tx1">
                    <a:lumMod val="50000"/>
                  </a:schemeClr>
                </a:solidFill>
              </a:rPr>
              <a:t> IT WILL mark complete overnight and push to planning any edits you may have made to the benefiting rooms or relationship</a:t>
            </a:r>
          </a:p>
          <a:p>
            <a:pPr marL="465887" lvl="2"/>
            <a:r>
              <a:rPr lang="en-US" baseline="0" dirty="0">
                <a:solidFill>
                  <a:schemeClr val="tx1">
                    <a:lumMod val="50000"/>
                  </a:schemeClr>
                </a:solidFill>
              </a:rPr>
              <a:t>Be sure to plan if you want to bulk functional during planning. – You can use bulk to just update </a:t>
            </a:r>
            <a:r>
              <a:rPr lang="en-US" baseline="0" dirty="0" err="1">
                <a:solidFill>
                  <a:schemeClr val="tx1">
                    <a:lumMod val="50000"/>
                  </a:schemeClr>
                </a:solidFill>
              </a:rPr>
              <a:t>Dept</a:t>
            </a:r>
            <a:r>
              <a:rPr lang="en-US" baseline="0" dirty="0">
                <a:solidFill>
                  <a:schemeClr val="tx1">
                    <a:lumMod val="50000"/>
                  </a:schemeClr>
                </a:solidFill>
              </a:rPr>
              <a:t>/RP :   You will only need to do this if the activities room changed and the function will not be retained for FY23 Survey.  </a:t>
            </a:r>
          </a:p>
        </p:txBody>
      </p:sp>
      <p:sp>
        <p:nvSpPr>
          <p:cNvPr id="4" name="Slide Number Placeholder 3"/>
          <p:cNvSpPr>
            <a:spLocks noGrp="1"/>
          </p:cNvSpPr>
          <p:nvPr>
            <p:ph type="sldNum" sz="quarter" idx="10"/>
          </p:nvPr>
        </p:nvSpPr>
        <p:spPr/>
        <p:txBody>
          <a:bodyPr/>
          <a:lstStyle/>
          <a:p>
            <a:fld id="{C2C17A91-277B-4EE9-9106-A22AB26DE8E1}" type="slidenum">
              <a:rPr lang="en-US" smtClean="0"/>
              <a:t>59</a:t>
            </a:fld>
            <a:endParaRPr lang="en-US"/>
          </a:p>
        </p:txBody>
      </p:sp>
    </p:spTree>
    <p:extLst>
      <p:ext uri="{BB962C8B-B14F-4D97-AF65-F5344CB8AC3E}">
        <p14:creationId xmlns:p14="http://schemas.microsoft.com/office/powerpoint/2010/main" val="20762431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3680" y="4489386"/>
            <a:ext cx="6776720" cy="4807014"/>
          </a:xfrm>
        </p:spPr>
        <p:txBody>
          <a:bodyPr/>
          <a:lstStyle/>
          <a:p>
            <a:pPr marL="757066" lvl="1" indent="-291179">
              <a:buFont typeface="Wingdings" panose="05000000000000000000" pitchFamily="2" charset="2"/>
              <a:buChar char="§"/>
            </a:pPr>
            <a:r>
              <a:rPr lang="en-US" sz="1600" dirty="0">
                <a:solidFill>
                  <a:schemeClr val="tx1">
                    <a:lumMod val="50000"/>
                  </a:schemeClr>
                </a:solidFill>
              </a:rPr>
              <a:t>Room Split status for each record will be set to Available/Original—Any room split edits must be marked complete to be saved by May 31st</a:t>
            </a:r>
          </a:p>
          <a:p>
            <a:pPr marL="1222953" lvl="2" indent="-291179">
              <a:buFont typeface="Wingdings" panose="05000000000000000000" pitchFamily="2" charset="2"/>
              <a:buChar char="§"/>
            </a:pPr>
            <a:r>
              <a:rPr lang="en-US" sz="1600" dirty="0">
                <a:solidFill>
                  <a:schemeClr val="tx1">
                    <a:lumMod val="50000"/>
                  </a:schemeClr>
                </a:solidFill>
              </a:rPr>
              <a:t>Room splits in an Incomplete or Pending status at the end of day on May 31</a:t>
            </a:r>
            <a:r>
              <a:rPr lang="en-US" sz="1600" baseline="30000" dirty="0">
                <a:solidFill>
                  <a:schemeClr val="tx1">
                    <a:lumMod val="50000"/>
                  </a:schemeClr>
                </a:solidFill>
              </a:rPr>
              <a:t>st</a:t>
            </a:r>
            <a:r>
              <a:rPr lang="en-US" sz="1600" dirty="0">
                <a:solidFill>
                  <a:schemeClr val="tx1">
                    <a:lumMod val="50000"/>
                  </a:schemeClr>
                </a:solidFill>
              </a:rPr>
              <a:t> will automatically loose all edits to the room splits.  They will not be saved. </a:t>
            </a:r>
          </a:p>
          <a:p>
            <a:pPr marL="1222953" lvl="2" indent="-291179">
              <a:buFont typeface="Wingdings" panose="05000000000000000000" pitchFamily="2" charset="2"/>
              <a:buChar char="§"/>
            </a:pPr>
            <a:r>
              <a:rPr lang="en-US" sz="1600" dirty="0">
                <a:solidFill>
                  <a:schemeClr val="tx1">
                    <a:lumMod val="50000"/>
                  </a:schemeClr>
                </a:solidFill>
              </a:rPr>
              <a:t>Users will be required to update FY23 Survey and FY24P to correct your planning date.  </a:t>
            </a:r>
          </a:p>
          <a:p>
            <a:pPr marL="1222953" lvl="2" indent="-291179" defTabSz="931774">
              <a:buFont typeface="Wingdings" panose="05000000000000000000" pitchFamily="2" charset="2"/>
              <a:buChar char="§"/>
              <a:defRPr/>
            </a:pPr>
            <a:r>
              <a:rPr lang="en-US" sz="1600" dirty="0"/>
              <a:t>Planning data must be Available and Original  by May 31st, if you have outstanding records by May 31st, we will delete that edit and your planning data will be inaccurate.  FY23 Survey will need to be updated and FY24P planning will also need updated.  </a:t>
            </a:r>
          </a:p>
          <a:p>
            <a:pPr marL="931774" lvl="2"/>
            <a:endParaRPr lang="en-US" sz="1600" dirty="0">
              <a:solidFill>
                <a:schemeClr val="tx1">
                  <a:lumMod val="50000"/>
                </a:schemeClr>
              </a:solidFill>
            </a:endParaRPr>
          </a:p>
          <a:p>
            <a:pPr marL="931774" lvl="2"/>
            <a:r>
              <a:rPr lang="en-US" sz="1500" dirty="0">
                <a:solidFill>
                  <a:schemeClr val="tx1">
                    <a:lumMod val="50000"/>
                  </a:schemeClr>
                </a:solidFill>
              </a:rPr>
              <a:t>Service room relationships to benefiting rooms will be retained</a:t>
            </a:r>
          </a:p>
          <a:p>
            <a:pPr marL="2154726" lvl="4" indent="-291179">
              <a:buFont typeface="Wingdings" panose="05000000000000000000" pitchFamily="2" charset="2"/>
              <a:buChar char="§"/>
            </a:pPr>
            <a:r>
              <a:rPr lang="en-US" sz="1500" dirty="0">
                <a:solidFill>
                  <a:schemeClr val="tx1">
                    <a:lumMod val="50000"/>
                  </a:schemeClr>
                </a:solidFill>
              </a:rPr>
              <a:t>Overnight process will automatically split service room 	</a:t>
            </a:r>
          </a:p>
          <a:p>
            <a:pPr marL="2620613" lvl="5" indent="-291179">
              <a:buFont typeface="Wingdings" panose="05000000000000000000" pitchFamily="2" charset="2"/>
              <a:buChar char="§"/>
            </a:pPr>
            <a:r>
              <a:rPr lang="en-US" sz="1500" dirty="0">
                <a:solidFill>
                  <a:schemeClr val="tx1">
                    <a:lumMod val="50000"/>
                  </a:schemeClr>
                </a:solidFill>
              </a:rPr>
              <a:t>It will NOT functionalize the service room in Space Planning.</a:t>
            </a:r>
          </a:p>
          <a:p>
            <a:pPr marL="2620613" lvl="5" indent="-291179">
              <a:buFont typeface="Wingdings" panose="05000000000000000000" pitchFamily="2" charset="2"/>
              <a:buChar char="§"/>
            </a:pPr>
            <a:r>
              <a:rPr lang="en-US" sz="1500" dirty="0">
                <a:solidFill>
                  <a:schemeClr val="tx1">
                    <a:lumMod val="50000"/>
                  </a:schemeClr>
                </a:solidFill>
              </a:rPr>
              <a:t> IT WILL mark complete overnight and push to planning any edits you may have made to the benefiting rooms or relationship</a:t>
            </a:r>
          </a:p>
          <a:p>
            <a:pPr marL="465887" lvl="2"/>
            <a:r>
              <a:rPr lang="en-US" baseline="0" dirty="0">
                <a:solidFill>
                  <a:schemeClr val="tx1">
                    <a:lumMod val="50000"/>
                  </a:schemeClr>
                </a:solidFill>
              </a:rPr>
              <a:t>Be sure to plan if you want to bulk functional during planning. – You can use bulk to just update </a:t>
            </a:r>
            <a:r>
              <a:rPr lang="en-US" baseline="0" dirty="0" err="1">
                <a:solidFill>
                  <a:schemeClr val="tx1">
                    <a:lumMod val="50000"/>
                  </a:schemeClr>
                </a:solidFill>
              </a:rPr>
              <a:t>Dept</a:t>
            </a:r>
            <a:r>
              <a:rPr lang="en-US" baseline="0" dirty="0">
                <a:solidFill>
                  <a:schemeClr val="tx1">
                    <a:lumMod val="50000"/>
                  </a:schemeClr>
                </a:solidFill>
              </a:rPr>
              <a:t>/RP :   You will only need to do this if the activities room changed and the function will not be retained for FY23 Survey.  </a:t>
            </a:r>
          </a:p>
        </p:txBody>
      </p:sp>
      <p:sp>
        <p:nvSpPr>
          <p:cNvPr id="4" name="Slide Number Placeholder 3"/>
          <p:cNvSpPr>
            <a:spLocks noGrp="1"/>
          </p:cNvSpPr>
          <p:nvPr>
            <p:ph type="sldNum" sz="quarter" idx="10"/>
          </p:nvPr>
        </p:nvSpPr>
        <p:spPr/>
        <p:txBody>
          <a:bodyPr/>
          <a:lstStyle/>
          <a:p>
            <a:fld id="{C2C17A91-277B-4EE9-9106-A22AB26DE8E1}" type="slidenum">
              <a:rPr lang="en-US" smtClean="0"/>
              <a:t>60</a:t>
            </a:fld>
            <a:endParaRPr lang="en-US"/>
          </a:p>
        </p:txBody>
      </p:sp>
    </p:spTree>
    <p:extLst>
      <p:ext uri="{BB962C8B-B14F-4D97-AF65-F5344CB8AC3E}">
        <p14:creationId xmlns:p14="http://schemas.microsoft.com/office/powerpoint/2010/main" val="32462848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3680" y="4489386"/>
            <a:ext cx="6776720" cy="4807014"/>
          </a:xfrm>
        </p:spPr>
        <p:txBody>
          <a:bodyPr/>
          <a:lstStyle/>
          <a:p>
            <a:pPr marL="757066" lvl="1" indent="-291179">
              <a:buFont typeface="Wingdings" panose="05000000000000000000" pitchFamily="2" charset="2"/>
              <a:buChar char="§"/>
            </a:pPr>
            <a:r>
              <a:rPr lang="en-US" sz="1600" dirty="0">
                <a:solidFill>
                  <a:schemeClr val="tx1">
                    <a:lumMod val="50000"/>
                  </a:schemeClr>
                </a:solidFill>
              </a:rPr>
              <a:t>Room Split status for each record will be set to Available/Original—Any room split edits must be marked complete to be saved by May 31st</a:t>
            </a:r>
          </a:p>
          <a:p>
            <a:pPr marL="1222953" lvl="2" indent="-291179">
              <a:buFont typeface="Wingdings" panose="05000000000000000000" pitchFamily="2" charset="2"/>
              <a:buChar char="§"/>
            </a:pPr>
            <a:r>
              <a:rPr lang="en-US" sz="1600" dirty="0">
                <a:solidFill>
                  <a:schemeClr val="tx1">
                    <a:lumMod val="50000"/>
                  </a:schemeClr>
                </a:solidFill>
              </a:rPr>
              <a:t>Room splits in an Incomplete or Pending status at the end of day on May 31</a:t>
            </a:r>
            <a:r>
              <a:rPr lang="en-US" sz="1600" baseline="30000" dirty="0">
                <a:solidFill>
                  <a:schemeClr val="tx1">
                    <a:lumMod val="50000"/>
                  </a:schemeClr>
                </a:solidFill>
              </a:rPr>
              <a:t>st</a:t>
            </a:r>
            <a:r>
              <a:rPr lang="en-US" sz="1600" dirty="0">
                <a:solidFill>
                  <a:schemeClr val="tx1">
                    <a:lumMod val="50000"/>
                  </a:schemeClr>
                </a:solidFill>
              </a:rPr>
              <a:t> will automatically loose all edits to the room splits.  They will not be saved. </a:t>
            </a:r>
          </a:p>
          <a:p>
            <a:pPr marL="1222953" lvl="2" indent="-291179">
              <a:buFont typeface="Wingdings" panose="05000000000000000000" pitchFamily="2" charset="2"/>
              <a:buChar char="§"/>
            </a:pPr>
            <a:r>
              <a:rPr lang="en-US" sz="1600" dirty="0">
                <a:solidFill>
                  <a:schemeClr val="tx1">
                    <a:lumMod val="50000"/>
                  </a:schemeClr>
                </a:solidFill>
              </a:rPr>
              <a:t>Users will be required to update FY23 Survey and FY24P to correct your planning date.  </a:t>
            </a:r>
          </a:p>
          <a:p>
            <a:pPr marL="1222953" lvl="2" indent="-291179" defTabSz="931774">
              <a:buFont typeface="Wingdings" panose="05000000000000000000" pitchFamily="2" charset="2"/>
              <a:buChar char="§"/>
              <a:defRPr/>
            </a:pPr>
            <a:r>
              <a:rPr lang="en-US" sz="1600" dirty="0"/>
              <a:t>Planning data must be Available and Original  by May 31st, if you have outstanding records by May 31st, we will delete that edit and your planning data will be inaccurate.  FY23 Survey will need to be updated and FY24P planning will also need updated.  </a:t>
            </a:r>
          </a:p>
          <a:p>
            <a:pPr marL="931774" lvl="2"/>
            <a:endParaRPr lang="en-US" sz="1600" dirty="0">
              <a:solidFill>
                <a:schemeClr val="tx1">
                  <a:lumMod val="50000"/>
                </a:schemeClr>
              </a:solidFill>
            </a:endParaRPr>
          </a:p>
          <a:p>
            <a:pPr marL="931774" lvl="2"/>
            <a:r>
              <a:rPr lang="en-US" sz="1500" dirty="0">
                <a:solidFill>
                  <a:schemeClr val="tx1">
                    <a:lumMod val="50000"/>
                  </a:schemeClr>
                </a:solidFill>
              </a:rPr>
              <a:t>Service room relationships to benefiting rooms will be retained</a:t>
            </a:r>
          </a:p>
          <a:p>
            <a:pPr marL="2154726" lvl="4" indent="-291179">
              <a:buFont typeface="Wingdings" panose="05000000000000000000" pitchFamily="2" charset="2"/>
              <a:buChar char="§"/>
            </a:pPr>
            <a:r>
              <a:rPr lang="en-US" sz="1500" dirty="0">
                <a:solidFill>
                  <a:schemeClr val="tx1">
                    <a:lumMod val="50000"/>
                  </a:schemeClr>
                </a:solidFill>
              </a:rPr>
              <a:t>Overnight process will automatically split service room 	</a:t>
            </a:r>
          </a:p>
          <a:p>
            <a:pPr marL="2620613" lvl="5" indent="-291179">
              <a:buFont typeface="Wingdings" panose="05000000000000000000" pitchFamily="2" charset="2"/>
              <a:buChar char="§"/>
            </a:pPr>
            <a:r>
              <a:rPr lang="en-US" sz="1500" dirty="0">
                <a:solidFill>
                  <a:schemeClr val="tx1">
                    <a:lumMod val="50000"/>
                  </a:schemeClr>
                </a:solidFill>
              </a:rPr>
              <a:t>It will NOT functionalize the service room in Space Planning.</a:t>
            </a:r>
          </a:p>
          <a:p>
            <a:pPr marL="2620613" lvl="5" indent="-291179">
              <a:buFont typeface="Wingdings" panose="05000000000000000000" pitchFamily="2" charset="2"/>
              <a:buChar char="§"/>
            </a:pPr>
            <a:r>
              <a:rPr lang="en-US" sz="1500" dirty="0">
                <a:solidFill>
                  <a:schemeClr val="tx1">
                    <a:lumMod val="50000"/>
                  </a:schemeClr>
                </a:solidFill>
              </a:rPr>
              <a:t> IT WILL mark complete overnight and push to planning any edits you may have made to the benefiting rooms or relationship</a:t>
            </a:r>
          </a:p>
          <a:p>
            <a:pPr marL="465887" lvl="2"/>
            <a:r>
              <a:rPr lang="en-US" baseline="0" dirty="0">
                <a:solidFill>
                  <a:schemeClr val="tx1">
                    <a:lumMod val="50000"/>
                  </a:schemeClr>
                </a:solidFill>
              </a:rPr>
              <a:t>Be sure to plan if you want to bulk functional during planning. – You can use bulk to just update </a:t>
            </a:r>
            <a:r>
              <a:rPr lang="en-US" baseline="0" dirty="0" err="1">
                <a:solidFill>
                  <a:schemeClr val="tx1">
                    <a:lumMod val="50000"/>
                  </a:schemeClr>
                </a:solidFill>
              </a:rPr>
              <a:t>Dept</a:t>
            </a:r>
            <a:r>
              <a:rPr lang="en-US" baseline="0" dirty="0">
                <a:solidFill>
                  <a:schemeClr val="tx1">
                    <a:lumMod val="50000"/>
                  </a:schemeClr>
                </a:solidFill>
              </a:rPr>
              <a:t>/RP :   You will only need to do this if the activities room changed and the function will not be retained for FY23 Survey.  </a:t>
            </a:r>
          </a:p>
        </p:txBody>
      </p:sp>
      <p:sp>
        <p:nvSpPr>
          <p:cNvPr id="4" name="Slide Number Placeholder 3"/>
          <p:cNvSpPr>
            <a:spLocks noGrp="1"/>
          </p:cNvSpPr>
          <p:nvPr>
            <p:ph type="sldNum" sz="quarter" idx="10"/>
          </p:nvPr>
        </p:nvSpPr>
        <p:spPr/>
        <p:txBody>
          <a:bodyPr/>
          <a:lstStyle/>
          <a:p>
            <a:fld id="{C2C17A91-277B-4EE9-9106-A22AB26DE8E1}" type="slidenum">
              <a:rPr lang="en-US" smtClean="0"/>
              <a:t>61</a:t>
            </a:fld>
            <a:endParaRPr lang="en-US"/>
          </a:p>
        </p:txBody>
      </p:sp>
    </p:spTree>
    <p:extLst>
      <p:ext uri="{BB962C8B-B14F-4D97-AF65-F5344CB8AC3E}">
        <p14:creationId xmlns:p14="http://schemas.microsoft.com/office/powerpoint/2010/main" val="36578919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3680" y="4489386"/>
            <a:ext cx="6776720" cy="4807014"/>
          </a:xfrm>
        </p:spPr>
        <p:txBody>
          <a:bodyPr/>
          <a:lstStyle/>
          <a:p>
            <a:pPr marL="757066" lvl="1" indent="-291179">
              <a:buFont typeface="Wingdings" panose="05000000000000000000" pitchFamily="2" charset="2"/>
              <a:buChar char="§"/>
            </a:pPr>
            <a:r>
              <a:rPr lang="en-US" sz="1600" dirty="0">
                <a:solidFill>
                  <a:schemeClr val="tx1">
                    <a:lumMod val="50000"/>
                  </a:schemeClr>
                </a:solidFill>
              </a:rPr>
              <a:t>Room Split status for each record will be set to Available/Original—Any room split edits must be marked complete to be saved by May 31st</a:t>
            </a:r>
          </a:p>
          <a:p>
            <a:pPr marL="1222953" lvl="2" indent="-291179">
              <a:buFont typeface="Wingdings" panose="05000000000000000000" pitchFamily="2" charset="2"/>
              <a:buChar char="§"/>
            </a:pPr>
            <a:r>
              <a:rPr lang="en-US" sz="1600" dirty="0">
                <a:solidFill>
                  <a:schemeClr val="tx1">
                    <a:lumMod val="50000"/>
                  </a:schemeClr>
                </a:solidFill>
              </a:rPr>
              <a:t>Room splits in an Incomplete or Pending status at the end of day on May 31</a:t>
            </a:r>
            <a:r>
              <a:rPr lang="en-US" sz="1600" baseline="30000" dirty="0">
                <a:solidFill>
                  <a:schemeClr val="tx1">
                    <a:lumMod val="50000"/>
                  </a:schemeClr>
                </a:solidFill>
              </a:rPr>
              <a:t>st</a:t>
            </a:r>
            <a:r>
              <a:rPr lang="en-US" sz="1600" dirty="0">
                <a:solidFill>
                  <a:schemeClr val="tx1">
                    <a:lumMod val="50000"/>
                  </a:schemeClr>
                </a:solidFill>
              </a:rPr>
              <a:t> will automatically loose all edits to the room splits.  They will not be saved. </a:t>
            </a:r>
          </a:p>
          <a:p>
            <a:pPr marL="1222953" lvl="2" indent="-291179">
              <a:buFont typeface="Wingdings" panose="05000000000000000000" pitchFamily="2" charset="2"/>
              <a:buChar char="§"/>
            </a:pPr>
            <a:r>
              <a:rPr lang="en-US" sz="1600" dirty="0">
                <a:solidFill>
                  <a:schemeClr val="tx1">
                    <a:lumMod val="50000"/>
                  </a:schemeClr>
                </a:solidFill>
              </a:rPr>
              <a:t>Users will be required to update FY23 Survey and FY24P to correct your planning date.  </a:t>
            </a:r>
          </a:p>
          <a:p>
            <a:pPr marL="1222953" lvl="2" indent="-291179" defTabSz="931774">
              <a:buFont typeface="Wingdings" panose="05000000000000000000" pitchFamily="2" charset="2"/>
              <a:buChar char="§"/>
              <a:defRPr/>
            </a:pPr>
            <a:r>
              <a:rPr lang="en-US" sz="1600" dirty="0"/>
              <a:t>Planning data must be Available and Original  by May 31st, if you have outstanding records by May 31st, we will delete that edit and your planning data will be inaccurate.  FY23 Survey will need to be updated and FY24P planning will also need updated.  </a:t>
            </a:r>
          </a:p>
          <a:p>
            <a:pPr marL="931774" lvl="2"/>
            <a:endParaRPr lang="en-US" sz="1600" dirty="0">
              <a:solidFill>
                <a:schemeClr val="tx1">
                  <a:lumMod val="50000"/>
                </a:schemeClr>
              </a:solidFill>
            </a:endParaRPr>
          </a:p>
          <a:p>
            <a:pPr marL="931774" lvl="2"/>
            <a:r>
              <a:rPr lang="en-US" sz="1500" dirty="0">
                <a:solidFill>
                  <a:schemeClr val="tx1">
                    <a:lumMod val="50000"/>
                  </a:schemeClr>
                </a:solidFill>
              </a:rPr>
              <a:t>Service room relationships to benefiting rooms will be retained</a:t>
            </a:r>
          </a:p>
          <a:p>
            <a:pPr marL="2154726" lvl="4" indent="-291179">
              <a:buFont typeface="Wingdings" panose="05000000000000000000" pitchFamily="2" charset="2"/>
              <a:buChar char="§"/>
            </a:pPr>
            <a:r>
              <a:rPr lang="en-US" sz="1500" dirty="0">
                <a:solidFill>
                  <a:schemeClr val="tx1">
                    <a:lumMod val="50000"/>
                  </a:schemeClr>
                </a:solidFill>
              </a:rPr>
              <a:t>Overnight process will automatically split service room 	</a:t>
            </a:r>
          </a:p>
          <a:p>
            <a:pPr marL="2620613" lvl="5" indent="-291179">
              <a:buFont typeface="Wingdings" panose="05000000000000000000" pitchFamily="2" charset="2"/>
              <a:buChar char="§"/>
            </a:pPr>
            <a:r>
              <a:rPr lang="en-US" sz="1500" dirty="0">
                <a:solidFill>
                  <a:schemeClr val="tx1">
                    <a:lumMod val="50000"/>
                  </a:schemeClr>
                </a:solidFill>
              </a:rPr>
              <a:t>It will NOT functionalize the service room in Space Planning.</a:t>
            </a:r>
          </a:p>
          <a:p>
            <a:pPr marL="2620613" lvl="5" indent="-291179">
              <a:buFont typeface="Wingdings" panose="05000000000000000000" pitchFamily="2" charset="2"/>
              <a:buChar char="§"/>
            </a:pPr>
            <a:r>
              <a:rPr lang="en-US" sz="1500" dirty="0">
                <a:solidFill>
                  <a:schemeClr val="tx1">
                    <a:lumMod val="50000"/>
                  </a:schemeClr>
                </a:solidFill>
              </a:rPr>
              <a:t> IT WILL mark complete overnight and push to planning any edits you may have made to the benefiting rooms or relationship</a:t>
            </a:r>
          </a:p>
          <a:p>
            <a:pPr marL="465887" lvl="2"/>
            <a:r>
              <a:rPr lang="en-US" baseline="0" dirty="0">
                <a:solidFill>
                  <a:schemeClr val="tx1">
                    <a:lumMod val="50000"/>
                  </a:schemeClr>
                </a:solidFill>
              </a:rPr>
              <a:t>Be sure to plan if you want to bulk functional during planning. – You can use bulk to just update </a:t>
            </a:r>
            <a:r>
              <a:rPr lang="en-US" baseline="0" dirty="0" err="1">
                <a:solidFill>
                  <a:schemeClr val="tx1">
                    <a:lumMod val="50000"/>
                  </a:schemeClr>
                </a:solidFill>
              </a:rPr>
              <a:t>Dept</a:t>
            </a:r>
            <a:r>
              <a:rPr lang="en-US" baseline="0" dirty="0">
                <a:solidFill>
                  <a:schemeClr val="tx1">
                    <a:lumMod val="50000"/>
                  </a:schemeClr>
                </a:solidFill>
              </a:rPr>
              <a:t>/RP :   You will only need to do this if the activities room changed and the function will not be retained for FY23 Survey.  </a:t>
            </a:r>
          </a:p>
        </p:txBody>
      </p:sp>
      <p:sp>
        <p:nvSpPr>
          <p:cNvPr id="4" name="Slide Number Placeholder 3"/>
          <p:cNvSpPr>
            <a:spLocks noGrp="1"/>
          </p:cNvSpPr>
          <p:nvPr>
            <p:ph type="sldNum" sz="quarter" idx="10"/>
          </p:nvPr>
        </p:nvSpPr>
        <p:spPr/>
        <p:txBody>
          <a:bodyPr/>
          <a:lstStyle/>
          <a:p>
            <a:fld id="{C2C17A91-277B-4EE9-9106-A22AB26DE8E1}" type="slidenum">
              <a:rPr lang="en-US" smtClean="0"/>
              <a:t>62</a:t>
            </a:fld>
            <a:endParaRPr lang="en-US"/>
          </a:p>
        </p:txBody>
      </p:sp>
    </p:spTree>
    <p:extLst>
      <p:ext uri="{BB962C8B-B14F-4D97-AF65-F5344CB8AC3E}">
        <p14:creationId xmlns:p14="http://schemas.microsoft.com/office/powerpoint/2010/main" val="34267036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3680" y="4489386"/>
            <a:ext cx="6776720" cy="4807014"/>
          </a:xfrm>
        </p:spPr>
        <p:txBody>
          <a:bodyPr/>
          <a:lstStyle/>
          <a:p>
            <a:pPr marL="757066" lvl="1" indent="-291179">
              <a:buFont typeface="Wingdings" panose="05000000000000000000" pitchFamily="2" charset="2"/>
              <a:buChar char="§"/>
            </a:pPr>
            <a:r>
              <a:rPr lang="en-US" sz="1600" dirty="0">
                <a:solidFill>
                  <a:schemeClr val="tx1">
                    <a:lumMod val="50000"/>
                  </a:schemeClr>
                </a:solidFill>
              </a:rPr>
              <a:t>Room Split status for each record will be set to Available/Original—Any room split edits must be marked complete to be saved by May 31st</a:t>
            </a:r>
          </a:p>
          <a:p>
            <a:pPr marL="1222953" lvl="2" indent="-291179">
              <a:buFont typeface="Wingdings" panose="05000000000000000000" pitchFamily="2" charset="2"/>
              <a:buChar char="§"/>
            </a:pPr>
            <a:r>
              <a:rPr lang="en-US" sz="1600" dirty="0">
                <a:solidFill>
                  <a:schemeClr val="tx1">
                    <a:lumMod val="50000"/>
                  </a:schemeClr>
                </a:solidFill>
              </a:rPr>
              <a:t>Room splits in an Incomplete or Pending status at the end of day on May 31</a:t>
            </a:r>
            <a:r>
              <a:rPr lang="en-US" sz="1600" baseline="30000" dirty="0">
                <a:solidFill>
                  <a:schemeClr val="tx1">
                    <a:lumMod val="50000"/>
                  </a:schemeClr>
                </a:solidFill>
              </a:rPr>
              <a:t>st</a:t>
            </a:r>
            <a:r>
              <a:rPr lang="en-US" sz="1600" dirty="0">
                <a:solidFill>
                  <a:schemeClr val="tx1">
                    <a:lumMod val="50000"/>
                  </a:schemeClr>
                </a:solidFill>
              </a:rPr>
              <a:t> will automatically loose all edits to the room splits.  They will not be saved. </a:t>
            </a:r>
          </a:p>
          <a:p>
            <a:pPr marL="1222953" lvl="2" indent="-291179">
              <a:buFont typeface="Wingdings" panose="05000000000000000000" pitchFamily="2" charset="2"/>
              <a:buChar char="§"/>
            </a:pPr>
            <a:r>
              <a:rPr lang="en-US" sz="1600" dirty="0">
                <a:solidFill>
                  <a:schemeClr val="tx1">
                    <a:lumMod val="50000"/>
                  </a:schemeClr>
                </a:solidFill>
              </a:rPr>
              <a:t>Users will be required to update FY23 Survey and FY24P to correct your planning date.  </a:t>
            </a:r>
          </a:p>
          <a:p>
            <a:pPr marL="1222953" lvl="2" indent="-291179" defTabSz="931774">
              <a:buFont typeface="Wingdings" panose="05000000000000000000" pitchFamily="2" charset="2"/>
              <a:buChar char="§"/>
              <a:defRPr/>
            </a:pPr>
            <a:r>
              <a:rPr lang="en-US" sz="1600" dirty="0"/>
              <a:t>Planning data must be Available and Original  by May 31st, if you have outstanding records by May 31st, we will delete that edit and your planning data will be inaccurate.  FY23 Survey will need to be updated and FY24P planning will also need updated.  </a:t>
            </a:r>
          </a:p>
          <a:p>
            <a:pPr marL="931774" lvl="2"/>
            <a:endParaRPr lang="en-US" sz="1600" dirty="0">
              <a:solidFill>
                <a:schemeClr val="tx1">
                  <a:lumMod val="50000"/>
                </a:schemeClr>
              </a:solidFill>
            </a:endParaRPr>
          </a:p>
          <a:p>
            <a:pPr marL="931774" lvl="2"/>
            <a:r>
              <a:rPr lang="en-US" sz="1500" dirty="0">
                <a:solidFill>
                  <a:schemeClr val="tx1">
                    <a:lumMod val="50000"/>
                  </a:schemeClr>
                </a:solidFill>
              </a:rPr>
              <a:t>Service room relationships to benefiting rooms will be retained</a:t>
            </a:r>
          </a:p>
          <a:p>
            <a:pPr marL="2154726" lvl="4" indent="-291179">
              <a:buFont typeface="Wingdings" panose="05000000000000000000" pitchFamily="2" charset="2"/>
              <a:buChar char="§"/>
            </a:pPr>
            <a:r>
              <a:rPr lang="en-US" sz="1500" dirty="0">
                <a:solidFill>
                  <a:schemeClr val="tx1">
                    <a:lumMod val="50000"/>
                  </a:schemeClr>
                </a:solidFill>
              </a:rPr>
              <a:t>Overnight process will automatically split service room 	</a:t>
            </a:r>
          </a:p>
          <a:p>
            <a:pPr marL="2620613" lvl="5" indent="-291179">
              <a:buFont typeface="Wingdings" panose="05000000000000000000" pitchFamily="2" charset="2"/>
              <a:buChar char="§"/>
            </a:pPr>
            <a:r>
              <a:rPr lang="en-US" sz="1500" dirty="0">
                <a:solidFill>
                  <a:schemeClr val="tx1">
                    <a:lumMod val="50000"/>
                  </a:schemeClr>
                </a:solidFill>
              </a:rPr>
              <a:t>It will NOT functionalize the service room in Space Planning.</a:t>
            </a:r>
          </a:p>
          <a:p>
            <a:pPr marL="2620613" lvl="5" indent="-291179">
              <a:buFont typeface="Wingdings" panose="05000000000000000000" pitchFamily="2" charset="2"/>
              <a:buChar char="§"/>
            </a:pPr>
            <a:r>
              <a:rPr lang="en-US" sz="1500" dirty="0">
                <a:solidFill>
                  <a:schemeClr val="tx1">
                    <a:lumMod val="50000"/>
                  </a:schemeClr>
                </a:solidFill>
              </a:rPr>
              <a:t> IT WILL mark complete overnight and push to planning any edits you may have made to the benefiting rooms or relationship</a:t>
            </a:r>
          </a:p>
          <a:p>
            <a:pPr marL="465887" lvl="2"/>
            <a:r>
              <a:rPr lang="en-US" baseline="0" dirty="0">
                <a:solidFill>
                  <a:schemeClr val="tx1">
                    <a:lumMod val="50000"/>
                  </a:schemeClr>
                </a:solidFill>
              </a:rPr>
              <a:t>Be sure to plan if you want to bulk functional during planning. – You can use bulk to just update </a:t>
            </a:r>
            <a:r>
              <a:rPr lang="en-US" baseline="0" dirty="0" err="1">
                <a:solidFill>
                  <a:schemeClr val="tx1">
                    <a:lumMod val="50000"/>
                  </a:schemeClr>
                </a:solidFill>
              </a:rPr>
              <a:t>Dept</a:t>
            </a:r>
            <a:r>
              <a:rPr lang="en-US" baseline="0" dirty="0">
                <a:solidFill>
                  <a:schemeClr val="tx1">
                    <a:lumMod val="50000"/>
                  </a:schemeClr>
                </a:solidFill>
              </a:rPr>
              <a:t>/RP :   You will only need to do this if the activities room changed and the function will not be retained for FY23 Survey.  </a:t>
            </a:r>
          </a:p>
        </p:txBody>
      </p:sp>
      <p:sp>
        <p:nvSpPr>
          <p:cNvPr id="4" name="Slide Number Placeholder 3"/>
          <p:cNvSpPr>
            <a:spLocks noGrp="1"/>
          </p:cNvSpPr>
          <p:nvPr>
            <p:ph type="sldNum" sz="quarter" idx="10"/>
          </p:nvPr>
        </p:nvSpPr>
        <p:spPr/>
        <p:txBody>
          <a:bodyPr/>
          <a:lstStyle/>
          <a:p>
            <a:fld id="{C2C17A91-277B-4EE9-9106-A22AB26DE8E1}" type="slidenum">
              <a:rPr lang="en-US" smtClean="0"/>
              <a:t>63</a:t>
            </a:fld>
            <a:endParaRPr lang="en-US"/>
          </a:p>
        </p:txBody>
      </p:sp>
    </p:spTree>
    <p:extLst>
      <p:ext uri="{BB962C8B-B14F-4D97-AF65-F5344CB8AC3E}">
        <p14:creationId xmlns:p14="http://schemas.microsoft.com/office/powerpoint/2010/main" val="42416209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3680" y="4489386"/>
            <a:ext cx="6776720" cy="4807014"/>
          </a:xfrm>
        </p:spPr>
        <p:txBody>
          <a:bodyPr/>
          <a:lstStyle/>
          <a:p>
            <a:pPr marL="757066" lvl="1" indent="-291179">
              <a:buFont typeface="Wingdings" panose="05000000000000000000" pitchFamily="2" charset="2"/>
              <a:buChar char="§"/>
            </a:pPr>
            <a:r>
              <a:rPr lang="en-US" sz="1600" dirty="0">
                <a:solidFill>
                  <a:schemeClr val="tx1">
                    <a:lumMod val="50000"/>
                  </a:schemeClr>
                </a:solidFill>
              </a:rPr>
              <a:t>Room Split status for each record will be set to Available/Original—Any room split edits must be marked complete to be saved by May 31st</a:t>
            </a:r>
          </a:p>
          <a:p>
            <a:pPr marL="1222953" lvl="2" indent="-291179">
              <a:buFont typeface="Wingdings" panose="05000000000000000000" pitchFamily="2" charset="2"/>
              <a:buChar char="§"/>
            </a:pPr>
            <a:r>
              <a:rPr lang="en-US" sz="1600" dirty="0">
                <a:solidFill>
                  <a:schemeClr val="tx1">
                    <a:lumMod val="50000"/>
                  </a:schemeClr>
                </a:solidFill>
              </a:rPr>
              <a:t>Room splits in an Incomplete or Pending status at the end of day on May 31</a:t>
            </a:r>
            <a:r>
              <a:rPr lang="en-US" sz="1600" baseline="30000" dirty="0">
                <a:solidFill>
                  <a:schemeClr val="tx1">
                    <a:lumMod val="50000"/>
                  </a:schemeClr>
                </a:solidFill>
              </a:rPr>
              <a:t>st</a:t>
            </a:r>
            <a:r>
              <a:rPr lang="en-US" sz="1600" dirty="0">
                <a:solidFill>
                  <a:schemeClr val="tx1">
                    <a:lumMod val="50000"/>
                  </a:schemeClr>
                </a:solidFill>
              </a:rPr>
              <a:t> will automatically loose all edits to the room splits.  They will not be saved. </a:t>
            </a:r>
          </a:p>
          <a:p>
            <a:pPr marL="1222953" lvl="2" indent="-291179">
              <a:buFont typeface="Wingdings" panose="05000000000000000000" pitchFamily="2" charset="2"/>
              <a:buChar char="§"/>
            </a:pPr>
            <a:r>
              <a:rPr lang="en-US" sz="1600" dirty="0">
                <a:solidFill>
                  <a:schemeClr val="tx1">
                    <a:lumMod val="50000"/>
                  </a:schemeClr>
                </a:solidFill>
              </a:rPr>
              <a:t>Users will be required to update FY23 Survey and FY24P to correct your planning date.  </a:t>
            </a:r>
          </a:p>
          <a:p>
            <a:pPr marL="1222953" lvl="2" indent="-291179" defTabSz="931774">
              <a:buFont typeface="Wingdings" panose="05000000000000000000" pitchFamily="2" charset="2"/>
              <a:buChar char="§"/>
              <a:defRPr/>
            </a:pPr>
            <a:r>
              <a:rPr lang="en-US" sz="1600" dirty="0"/>
              <a:t>Planning data must be Available and Original  by May 31st, if you have outstanding records by May 31st, we will delete that edit and your planning data will be inaccurate.  FY23 Survey will need to be updated and FY24P planning will also need updated.  </a:t>
            </a:r>
          </a:p>
          <a:p>
            <a:pPr marL="931774" lvl="2"/>
            <a:endParaRPr lang="en-US" sz="1600" dirty="0">
              <a:solidFill>
                <a:schemeClr val="tx1">
                  <a:lumMod val="50000"/>
                </a:schemeClr>
              </a:solidFill>
            </a:endParaRPr>
          </a:p>
          <a:p>
            <a:pPr marL="931774" lvl="2"/>
            <a:r>
              <a:rPr lang="en-US" sz="1500" dirty="0">
                <a:solidFill>
                  <a:schemeClr val="tx1">
                    <a:lumMod val="50000"/>
                  </a:schemeClr>
                </a:solidFill>
              </a:rPr>
              <a:t>Service room relationships to benefiting rooms will be retained</a:t>
            </a:r>
          </a:p>
          <a:p>
            <a:pPr marL="2154726" lvl="4" indent="-291179">
              <a:buFont typeface="Wingdings" panose="05000000000000000000" pitchFamily="2" charset="2"/>
              <a:buChar char="§"/>
            </a:pPr>
            <a:r>
              <a:rPr lang="en-US" sz="1500" dirty="0">
                <a:solidFill>
                  <a:schemeClr val="tx1">
                    <a:lumMod val="50000"/>
                  </a:schemeClr>
                </a:solidFill>
              </a:rPr>
              <a:t>Overnight process will automatically split service room 	</a:t>
            </a:r>
          </a:p>
          <a:p>
            <a:pPr marL="2620613" lvl="5" indent="-291179">
              <a:buFont typeface="Wingdings" panose="05000000000000000000" pitchFamily="2" charset="2"/>
              <a:buChar char="§"/>
            </a:pPr>
            <a:r>
              <a:rPr lang="en-US" sz="1500" dirty="0">
                <a:solidFill>
                  <a:schemeClr val="tx1">
                    <a:lumMod val="50000"/>
                  </a:schemeClr>
                </a:solidFill>
              </a:rPr>
              <a:t>It will NOT functionalize the service room in Space Planning.</a:t>
            </a:r>
          </a:p>
          <a:p>
            <a:pPr marL="2620613" lvl="5" indent="-291179">
              <a:buFont typeface="Wingdings" panose="05000000000000000000" pitchFamily="2" charset="2"/>
              <a:buChar char="§"/>
            </a:pPr>
            <a:r>
              <a:rPr lang="en-US" sz="1500" dirty="0">
                <a:solidFill>
                  <a:schemeClr val="tx1">
                    <a:lumMod val="50000"/>
                  </a:schemeClr>
                </a:solidFill>
              </a:rPr>
              <a:t> IT WILL mark complete overnight and push to planning any edits you may have made to the benefiting rooms or relationship</a:t>
            </a:r>
          </a:p>
          <a:p>
            <a:pPr marL="465887" lvl="2"/>
            <a:r>
              <a:rPr lang="en-US" baseline="0" dirty="0">
                <a:solidFill>
                  <a:schemeClr val="tx1">
                    <a:lumMod val="50000"/>
                  </a:schemeClr>
                </a:solidFill>
              </a:rPr>
              <a:t>Be sure to plan if you want to bulk functional during planning. – You can use bulk to just update </a:t>
            </a:r>
            <a:r>
              <a:rPr lang="en-US" baseline="0" dirty="0" err="1">
                <a:solidFill>
                  <a:schemeClr val="tx1">
                    <a:lumMod val="50000"/>
                  </a:schemeClr>
                </a:solidFill>
              </a:rPr>
              <a:t>Dept</a:t>
            </a:r>
            <a:r>
              <a:rPr lang="en-US" baseline="0" dirty="0">
                <a:solidFill>
                  <a:schemeClr val="tx1">
                    <a:lumMod val="50000"/>
                  </a:schemeClr>
                </a:solidFill>
              </a:rPr>
              <a:t>/RP :   You will only need to do this if the activities room changed and the function will not be retained for FY23 Survey.  </a:t>
            </a:r>
          </a:p>
        </p:txBody>
      </p:sp>
      <p:sp>
        <p:nvSpPr>
          <p:cNvPr id="4" name="Slide Number Placeholder 3"/>
          <p:cNvSpPr>
            <a:spLocks noGrp="1"/>
          </p:cNvSpPr>
          <p:nvPr>
            <p:ph type="sldNum" sz="quarter" idx="10"/>
          </p:nvPr>
        </p:nvSpPr>
        <p:spPr/>
        <p:txBody>
          <a:bodyPr/>
          <a:lstStyle/>
          <a:p>
            <a:fld id="{C2C17A91-277B-4EE9-9106-A22AB26DE8E1}" type="slidenum">
              <a:rPr lang="en-US" smtClean="0"/>
              <a:t>64</a:t>
            </a:fld>
            <a:endParaRPr lang="en-US"/>
          </a:p>
        </p:txBody>
      </p:sp>
    </p:spTree>
    <p:extLst>
      <p:ext uri="{BB962C8B-B14F-4D97-AF65-F5344CB8AC3E}">
        <p14:creationId xmlns:p14="http://schemas.microsoft.com/office/powerpoint/2010/main" val="22366871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3680" y="4489386"/>
            <a:ext cx="6776720" cy="4807014"/>
          </a:xfrm>
        </p:spPr>
        <p:txBody>
          <a:bodyPr/>
          <a:lstStyle/>
          <a:p>
            <a:pPr marL="757066" lvl="1" indent="-291179">
              <a:buFont typeface="Wingdings" panose="05000000000000000000" pitchFamily="2" charset="2"/>
              <a:buChar char="§"/>
            </a:pPr>
            <a:r>
              <a:rPr lang="en-US" sz="1600" dirty="0">
                <a:solidFill>
                  <a:schemeClr val="tx1">
                    <a:lumMod val="50000"/>
                  </a:schemeClr>
                </a:solidFill>
              </a:rPr>
              <a:t>Room Split status for each record will be set to Available/Original—Any room split edits must be marked complete to be saved by May 31st</a:t>
            </a:r>
          </a:p>
          <a:p>
            <a:pPr marL="1222953" lvl="2" indent="-291179">
              <a:buFont typeface="Wingdings" panose="05000000000000000000" pitchFamily="2" charset="2"/>
              <a:buChar char="§"/>
            </a:pPr>
            <a:r>
              <a:rPr lang="en-US" sz="1600" dirty="0">
                <a:solidFill>
                  <a:schemeClr val="tx1">
                    <a:lumMod val="50000"/>
                  </a:schemeClr>
                </a:solidFill>
              </a:rPr>
              <a:t>Room splits in an Incomplete or Pending status at the end of day on May 31</a:t>
            </a:r>
            <a:r>
              <a:rPr lang="en-US" sz="1600" baseline="30000" dirty="0">
                <a:solidFill>
                  <a:schemeClr val="tx1">
                    <a:lumMod val="50000"/>
                  </a:schemeClr>
                </a:solidFill>
              </a:rPr>
              <a:t>st</a:t>
            </a:r>
            <a:r>
              <a:rPr lang="en-US" sz="1600" dirty="0">
                <a:solidFill>
                  <a:schemeClr val="tx1">
                    <a:lumMod val="50000"/>
                  </a:schemeClr>
                </a:solidFill>
              </a:rPr>
              <a:t> will automatically loose all edits to the room splits.  They will not be saved. </a:t>
            </a:r>
          </a:p>
          <a:p>
            <a:pPr marL="1222953" lvl="2" indent="-291179">
              <a:buFont typeface="Wingdings" panose="05000000000000000000" pitchFamily="2" charset="2"/>
              <a:buChar char="§"/>
            </a:pPr>
            <a:r>
              <a:rPr lang="en-US" sz="1600" dirty="0">
                <a:solidFill>
                  <a:schemeClr val="tx1">
                    <a:lumMod val="50000"/>
                  </a:schemeClr>
                </a:solidFill>
              </a:rPr>
              <a:t>Users will be required to update FY23 Survey and FY24P to correct your planning date.  </a:t>
            </a:r>
          </a:p>
          <a:p>
            <a:pPr marL="1222953" lvl="2" indent="-291179" defTabSz="931774">
              <a:buFont typeface="Wingdings" panose="05000000000000000000" pitchFamily="2" charset="2"/>
              <a:buChar char="§"/>
              <a:defRPr/>
            </a:pPr>
            <a:r>
              <a:rPr lang="en-US" sz="1600" dirty="0"/>
              <a:t>Planning data must be Available and Original  by May 31st, if you have outstanding records by May 31st, we will delete that edit and your planning data will be inaccurate.  FY23 Survey will need to be updated and FY24P planning will also need updated.  </a:t>
            </a:r>
          </a:p>
          <a:p>
            <a:pPr marL="931774" lvl="2"/>
            <a:endParaRPr lang="en-US" sz="1600" dirty="0">
              <a:solidFill>
                <a:schemeClr val="tx1">
                  <a:lumMod val="50000"/>
                </a:schemeClr>
              </a:solidFill>
            </a:endParaRPr>
          </a:p>
          <a:p>
            <a:pPr marL="931774" lvl="2"/>
            <a:r>
              <a:rPr lang="en-US" sz="1500" dirty="0">
                <a:solidFill>
                  <a:schemeClr val="tx1">
                    <a:lumMod val="50000"/>
                  </a:schemeClr>
                </a:solidFill>
              </a:rPr>
              <a:t>Service room relationships to benefiting rooms will be retained</a:t>
            </a:r>
          </a:p>
          <a:p>
            <a:pPr marL="2154726" lvl="4" indent="-291179">
              <a:buFont typeface="Wingdings" panose="05000000000000000000" pitchFamily="2" charset="2"/>
              <a:buChar char="§"/>
            </a:pPr>
            <a:r>
              <a:rPr lang="en-US" sz="1500" dirty="0">
                <a:solidFill>
                  <a:schemeClr val="tx1">
                    <a:lumMod val="50000"/>
                  </a:schemeClr>
                </a:solidFill>
              </a:rPr>
              <a:t>Overnight process will automatically split service room 	</a:t>
            </a:r>
          </a:p>
          <a:p>
            <a:pPr marL="2620613" lvl="5" indent="-291179">
              <a:buFont typeface="Wingdings" panose="05000000000000000000" pitchFamily="2" charset="2"/>
              <a:buChar char="§"/>
            </a:pPr>
            <a:r>
              <a:rPr lang="en-US" sz="1500" dirty="0">
                <a:solidFill>
                  <a:schemeClr val="tx1">
                    <a:lumMod val="50000"/>
                  </a:schemeClr>
                </a:solidFill>
              </a:rPr>
              <a:t>It will NOT functionalize the service room in Space Planning.</a:t>
            </a:r>
          </a:p>
          <a:p>
            <a:pPr marL="2620613" lvl="5" indent="-291179">
              <a:buFont typeface="Wingdings" panose="05000000000000000000" pitchFamily="2" charset="2"/>
              <a:buChar char="§"/>
            </a:pPr>
            <a:r>
              <a:rPr lang="en-US" sz="1500" dirty="0">
                <a:solidFill>
                  <a:schemeClr val="tx1">
                    <a:lumMod val="50000"/>
                  </a:schemeClr>
                </a:solidFill>
              </a:rPr>
              <a:t> IT WILL mark complete overnight and push to planning any edits you may have made to the benefiting rooms or relationship</a:t>
            </a:r>
          </a:p>
          <a:p>
            <a:pPr marL="465887" lvl="2"/>
            <a:r>
              <a:rPr lang="en-US" baseline="0" dirty="0">
                <a:solidFill>
                  <a:schemeClr val="tx1">
                    <a:lumMod val="50000"/>
                  </a:schemeClr>
                </a:solidFill>
              </a:rPr>
              <a:t>Be sure to plan if you want to bulk functional during planning. – You can use bulk to just update </a:t>
            </a:r>
            <a:r>
              <a:rPr lang="en-US" baseline="0" dirty="0" err="1">
                <a:solidFill>
                  <a:schemeClr val="tx1">
                    <a:lumMod val="50000"/>
                  </a:schemeClr>
                </a:solidFill>
              </a:rPr>
              <a:t>Dept</a:t>
            </a:r>
            <a:r>
              <a:rPr lang="en-US" baseline="0" dirty="0">
                <a:solidFill>
                  <a:schemeClr val="tx1">
                    <a:lumMod val="50000"/>
                  </a:schemeClr>
                </a:solidFill>
              </a:rPr>
              <a:t>/RP :   You will only need to do this if the activities room changed and the function will not be retained for FY23 Survey.  </a:t>
            </a:r>
          </a:p>
        </p:txBody>
      </p:sp>
      <p:sp>
        <p:nvSpPr>
          <p:cNvPr id="4" name="Slide Number Placeholder 3"/>
          <p:cNvSpPr>
            <a:spLocks noGrp="1"/>
          </p:cNvSpPr>
          <p:nvPr>
            <p:ph type="sldNum" sz="quarter" idx="10"/>
          </p:nvPr>
        </p:nvSpPr>
        <p:spPr/>
        <p:txBody>
          <a:bodyPr/>
          <a:lstStyle/>
          <a:p>
            <a:fld id="{C2C17A91-277B-4EE9-9106-A22AB26DE8E1}" type="slidenum">
              <a:rPr lang="en-US" smtClean="0"/>
              <a:t>65</a:t>
            </a:fld>
            <a:endParaRPr lang="en-US"/>
          </a:p>
        </p:txBody>
      </p:sp>
    </p:spTree>
    <p:extLst>
      <p:ext uri="{BB962C8B-B14F-4D97-AF65-F5344CB8AC3E}">
        <p14:creationId xmlns:p14="http://schemas.microsoft.com/office/powerpoint/2010/main" val="22159144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3680" y="4489386"/>
            <a:ext cx="6776720" cy="4807014"/>
          </a:xfrm>
        </p:spPr>
        <p:txBody>
          <a:bodyPr/>
          <a:lstStyle/>
          <a:p>
            <a:pPr marL="757066" lvl="1" indent="-291179">
              <a:buFont typeface="Wingdings" panose="05000000000000000000" pitchFamily="2" charset="2"/>
              <a:buChar char="§"/>
            </a:pPr>
            <a:r>
              <a:rPr lang="en-US" sz="1600" dirty="0">
                <a:solidFill>
                  <a:schemeClr val="tx1">
                    <a:lumMod val="50000"/>
                  </a:schemeClr>
                </a:solidFill>
              </a:rPr>
              <a:t>Room Split status for each record will be set to Available/Original—Any room split edits must be marked complete to be saved by May 31st</a:t>
            </a:r>
          </a:p>
          <a:p>
            <a:pPr marL="1222953" lvl="2" indent="-291179">
              <a:buFont typeface="Wingdings" panose="05000000000000000000" pitchFamily="2" charset="2"/>
              <a:buChar char="§"/>
            </a:pPr>
            <a:r>
              <a:rPr lang="en-US" sz="1600" dirty="0">
                <a:solidFill>
                  <a:schemeClr val="tx1">
                    <a:lumMod val="50000"/>
                  </a:schemeClr>
                </a:solidFill>
              </a:rPr>
              <a:t>Room splits in an Incomplete or Pending status at the end of day on May 31</a:t>
            </a:r>
            <a:r>
              <a:rPr lang="en-US" sz="1600" baseline="30000" dirty="0">
                <a:solidFill>
                  <a:schemeClr val="tx1">
                    <a:lumMod val="50000"/>
                  </a:schemeClr>
                </a:solidFill>
              </a:rPr>
              <a:t>st</a:t>
            </a:r>
            <a:r>
              <a:rPr lang="en-US" sz="1600" dirty="0">
                <a:solidFill>
                  <a:schemeClr val="tx1">
                    <a:lumMod val="50000"/>
                  </a:schemeClr>
                </a:solidFill>
              </a:rPr>
              <a:t> will automatically loose all edits to the room splits.  They will not be saved. </a:t>
            </a:r>
          </a:p>
          <a:p>
            <a:pPr marL="1222953" lvl="2" indent="-291179">
              <a:buFont typeface="Wingdings" panose="05000000000000000000" pitchFamily="2" charset="2"/>
              <a:buChar char="§"/>
            </a:pPr>
            <a:r>
              <a:rPr lang="en-US" sz="1600" dirty="0">
                <a:solidFill>
                  <a:schemeClr val="tx1">
                    <a:lumMod val="50000"/>
                  </a:schemeClr>
                </a:solidFill>
              </a:rPr>
              <a:t>Users will be required to update FY23 Survey and FY24P to correct your planning date.  </a:t>
            </a:r>
          </a:p>
          <a:p>
            <a:pPr marL="1222953" lvl="2" indent="-291179" defTabSz="931774">
              <a:buFont typeface="Wingdings" panose="05000000000000000000" pitchFamily="2" charset="2"/>
              <a:buChar char="§"/>
              <a:defRPr/>
            </a:pPr>
            <a:r>
              <a:rPr lang="en-US" sz="1600" dirty="0"/>
              <a:t>Planning data must be Available and Original  by May 31st, if you have outstanding records by May 31st, we will delete that edit and your planning data will be inaccurate.  FY23Survey will need to be updated and FY24P planning will also need updated.  </a:t>
            </a:r>
          </a:p>
          <a:p>
            <a:pPr marL="931774" lvl="2"/>
            <a:endParaRPr lang="en-US" sz="1600" dirty="0">
              <a:solidFill>
                <a:schemeClr val="tx1">
                  <a:lumMod val="50000"/>
                </a:schemeClr>
              </a:solidFill>
            </a:endParaRPr>
          </a:p>
          <a:p>
            <a:pPr marL="931774" lvl="2"/>
            <a:r>
              <a:rPr lang="en-US" sz="1500" dirty="0">
                <a:solidFill>
                  <a:schemeClr val="tx1">
                    <a:lumMod val="50000"/>
                  </a:schemeClr>
                </a:solidFill>
              </a:rPr>
              <a:t>Service room relationships to benefiting rooms will be retained</a:t>
            </a:r>
          </a:p>
          <a:p>
            <a:pPr marL="2154726" lvl="4" indent="-291179">
              <a:buFont typeface="Wingdings" panose="05000000000000000000" pitchFamily="2" charset="2"/>
              <a:buChar char="§"/>
            </a:pPr>
            <a:r>
              <a:rPr lang="en-US" sz="1500" dirty="0">
                <a:solidFill>
                  <a:schemeClr val="tx1">
                    <a:lumMod val="50000"/>
                  </a:schemeClr>
                </a:solidFill>
              </a:rPr>
              <a:t>Overnight process will automatically split service room 	</a:t>
            </a:r>
          </a:p>
          <a:p>
            <a:pPr marL="2620613" lvl="5" indent="-291179">
              <a:buFont typeface="Wingdings" panose="05000000000000000000" pitchFamily="2" charset="2"/>
              <a:buChar char="§"/>
            </a:pPr>
            <a:r>
              <a:rPr lang="en-US" sz="1500" dirty="0">
                <a:solidFill>
                  <a:schemeClr val="tx1">
                    <a:lumMod val="50000"/>
                  </a:schemeClr>
                </a:solidFill>
              </a:rPr>
              <a:t>It will NOT functionalize the service room in Space Planning.</a:t>
            </a:r>
          </a:p>
          <a:p>
            <a:pPr marL="2620613" lvl="5" indent="-291179">
              <a:buFont typeface="Wingdings" panose="05000000000000000000" pitchFamily="2" charset="2"/>
              <a:buChar char="§"/>
            </a:pPr>
            <a:r>
              <a:rPr lang="en-US" sz="1500" dirty="0">
                <a:solidFill>
                  <a:schemeClr val="tx1">
                    <a:lumMod val="50000"/>
                  </a:schemeClr>
                </a:solidFill>
              </a:rPr>
              <a:t> IT WILL mark complete overnight and push to planning any edits you may have made to the benefiting rooms or relationship</a:t>
            </a:r>
          </a:p>
          <a:p>
            <a:pPr marL="465887" lvl="2"/>
            <a:r>
              <a:rPr lang="en-US" baseline="0" dirty="0">
                <a:solidFill>
                  <a:schemeClr val="tx1">
                    <a:lumMod val="50000"/>
                  </a:schemeClr>
                </a:solidFill>
              </a:rPr>
              <a:t>Be sure to plan if you want to bulk functional during planning. – You can use bulk to just update </a:t>
            </a:r>
            <a:r>
              <a:rPr lang="en-US" baseline="0" dirty="0" err="1">
                <a:solidFill>
                  <a:schemeClr val="tx1">
                    <a:lumMod val="50000"/>
                  </a:schemeClr>
                </a:solidFill>
              </a:rPr>
              <a:t>Dept</a:t>
            </a:r>
            <a:r>
              <a:rPr lang="en-US" baseline="0" dirty="0">
                <a:solidFill>
                  <a:schemeClr val="tx1">
                    <a:lumMod val="50000"/>
                  </a:schemeClr>
                </a:solidFill>
              </a:rPr>
              <a:t>/RP :   You will only need to do this if the activities room changed and the function will not be retained for FY 23 Survey.  </a:t>
            </a:r>
          </a:p>
        </p:txBody>
      </p:sp>
      <p:sp>
        <p:nvSpPr>
          <p:cNvPr id="4" name="Slide Number Placeholder 3"/>
          <p:cNvSpPr>
            <a:spLocks noGrp="1"/>
          </p:cNvSpPr>
          <p:nvPr>
            <p:ph type="sldNum" sz="quarter" idx="10"/>
          </p:nvPr>
        </p:nvSpPr>
        <p:spPr/>
        <p:txBody>
          <a:bodyPr/>
          <a:lstStyle/>
          <a:p>
            <a:fld id="{C2C17A91-277B-4EE9-9106-A22AB26DE8E1}" type="slidenum">
              <a:rPr lang="en-US" smtClean="0"/>
              <a:t>66</a:t>
            </a:fld>
            <a:endParaRPr lang="en-US"/>
          </a:p>
        </p:txBody>
      </p:sp>
    </p:spTree>
    <p:extLst>
      <p:ext uri="{BB962C8B-B14F-4D97-AF65-F5344CB8AC3E}">
        <p14:creationId xmlns:p14="http://schemas.microsoft.com/office/powerpoint/2010/main" val="2210457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1600" lvl="3" indent="0">
              <a:buFont typeface="Wingdings" panose="05000000000000000000" pitchFamily="2" charset="2"/>
              <a:buNone/>
            </a:pPr>
            <a:endParaRPr lang="en-US" sz="1400"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Navigating to the survey.  Depending on the amount of access that you have, you may see more or</a:t>
            </a:r>
            <a:r>
              <a:rPr lang="en-US" sz="1200" kern="1200" baseline="0" dirty="0">
                <a:solidFill>
                  <a:schemeClr val="tx1"/>
                </a:solidFill>
                <a:effectLst/>
                <a:latin typeface="+mn-lt"/>
                <a:ea typeface="+mn-ea"/>
                <a:cs typeface="+mn-cs"/>
              </a:rPr>
              <a:t> less options.  </a:t>
            </a:r>
            <a:r>
              <a:rPr lang="en-US" sz="1200" kern="1200" dirty="0">
                <a:solidFill>
                  <a:schemeClr val="tx1"/>
                </a:solidFill>
                <a:effectLst/>
                <a:latin typeface="+mn-lt"/>
                <a:ea typeface="+mn-ea"/>
                <a:cs typeface="+mn-cs"/>
              </a:rPr>
              <a:t>From magangespace.wustl.edu choose ‘Space Inventory’, then ‘ManageSpace’, then ‘Complete Survey’.</a:t>
            </a:r>
          </a:p>
          <a:p>
            <a:endParaRPr lang="en-US" sz="1400" dirty="0"/>
          </a:p>
          <a:p>
            <a:endParaRPr lang="en-US" dirty="0"/>
          </a:p>
        </p:txBody>
      </p:sp>
      <p:sp>
        <p:nvSpPr>
          <p:cNvPr id="4" name="Slide Number Placeholder 3"/>
          <p:cNvSpPr>
            <a:spLocks noGrp="1"/>
          </p:cNvSpPr>
          <p:nvPr>
            <p:ph type="sldNum" sz="quarter" idx="10"/>
          </p:nvPr>
        </p:nvSpPr>
        <p:spPr/>
        <p:txBody>
          <a:bodyPr/>
          <a:lstStyle/>
          <a:p>
            <a:fld id="{A8380D64-6F43-4C4D-BE6A-3F3482AA5165}" type="slidenum">
              <a:rPr lang="en-US" smtClean="0"/>
              <a:t>8</a:t>
            </a:fld>
            <a:endParaRPr lang="en-US"/>
          </a:p>
        </p:txBody>
      </p:sp>
    </p:spTree>
    <p:extLst>
      <p:ext uri="{BB962C8B-B14F-4D97-AF65-F5344CB8AC3E}">
        <p14:creationId xmlns:p14="http://schemas.microsoft.com/office/powerpoint/2010/main" val="3920907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1600" lvl="3" indent="0">
              <a:buFont typeface="Wingdings" panose="05000000000000000000" pitchFamily="2" charset="2"/>
              <a:buNone/>
            </a:pPr>
            <a:endParaRPr lang="en-US" sz="1400"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Now that you have cleared your cache and logged in through Google Chrome, you can start working on the survey.  You will use ‘Complete Survey’ to all of your updates.  This has two parts ‘My Department list’ and ‘My Room List’.  These two panels can be filtered, sorted, and downloaded into Excel.  Any place you see the XLS icon you can down load the current panel into Excel</a:t>
            </a:r>
          </a:p>
          <a:p>
            <a:endParaRPr lang="en-US" sz="1400" dirty="0"/>
          </a:p>
          <a:p>
            <a:endParaRPr lang="en-US" dirty="0"/>
          </a:p>
        </p:txBody>
      </p:sp>
      <p:sp>
        <p:nvSpPr>
          <p:cNvPr id="4" name="Slide Number Placeholder 3"/>
          <p:cNvSpPr>
            <a:spLocks noGrp="1"/>
          </p:cNvSpPr>
          <p:nvPr>
            <p:ph type="sldNum" sz="quarter" idx="10"/>
          </p:nvPr>
        </p:nvSpPr>
        <p:spPr/>
        <p:txBody>
          <a:bodyPr/>
          <a:lstStyle/>
          <a:p>
            <a:fld id="{A8380D64-6F43-4C4D-BE6A-3F3482AA5165}" type="slidenum">
              <a:rPr lang="en-US" smtClean="0"/>
              <a:t>9</a:t>
            </a:fld>
            <a:endParaRPr lang="en-US"/>
          </a:p>
        </p:txBody>
      </p:sp>
    </p:spTree>
    <p:extLst>
      <p:ext uri="{BB962C8B-B14F-4D97-AF65-F5344CB8AC3E}">
        <p14:creationId xmlns:p14="http://schemas.microsoft.com/office/powerpoint/2010/main" val="2493097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1600" lvl="3" indent="0">
              <a:buFont typeface="Wingdings" panose="05000000000000000000" pitchFamily="2" charset="2"/>
              <a:buNone/>
            </a:pPr>
            <a:endParaRPr lang="en-US" sz="1400"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My Department List is a list of departments that you can access.  You can check the departments that you want to view and either click ‘Show Selected’ or click a department when the cursor is a ‘Hand’.  The ‘My Rooms’ panel will not update until you do one or the other</a:t>
            </a:r>
          </a:p>
          <a:p>
            <a:endParaRPr lang="en-US" sz="1400" dirty="0"/>
          </a:p>
        </p:txBody>
      </p:sp>
      <p:sp>
        <p:nvSpPr>
          <p:cNvPr id="4" name="Slide Number Placeholder 3"/>
          <p:cNvSpPr>
            <a:spLocks noGrp="1"/>
          </p:cNvSpPr>
          <p:nvPr>
            <p:ph type="sldNum" sz="quarter" idx="10"/>
          </p:nvPr>
        </p:nvSpPr>
        <p:spPr/>
        <p:txBody>
          <a:bodyPr/>
          <a:lstStyle/>
          <a:p>
            <a:fld id="{A8380D64-6F43-4C4D-BE6A-3F3482AA5165}" type="slidenum">
              <a:rPr lang="en-US" smtClean="0"/>
              <a:t>10</a:t>
            </a:fld>
            <a:endParaRPr lang="en-US"/>
          </a:p>
        </p:txBody>
      </p:sp>
    </p:spTree>
    <p:extLst>
      <p:ext uri="{BB962C8B-B14F-4D97-AF65-F5344CB8AC3E}">
        <p14:creationId xmlns:p14="http://schemas.microsoft.com/office/powerpoint/2010/main" val="3113816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Service/Benefitting runs daily during Annual and at the beginning of each month in Planning.</a:t>
            </a:r>
          </a:p>
        </p:txBody>
      </p:sp>
      <p:sp>
        <p:nvSpPr>
          <p:cNvPr id="4" name="Slide Number Placeholder 3"/>
          <p:cNvSpPr>
            <a:spLocks noGrp="1"/>
          </p:cNvSpPr>
          <p:nvPr>
            <p:ph type="sldNum" sz="quarter" idx="10"/>
          </p:nvPr>
        </p:nvSpPr>
        <p:spPr/>
        <p:txBody>
          <a:bodyPr/>
          <a:lstStyle/>
          <a:p>
            <a:fld id="{A8380D64-6F43-4C4D-BE6A-3F3482AA5165}" type="slidenum">
              <a:rPr lang="en-US" smtClean="0"/>
              <a:t>21</a:t>
            </a:fld>
            <a:endParaRPr lang="en-US"/>
          </a:p>
        </p:txBody>
      </p:sp>
    </p:spTree>
    <p:extLst>
      <p:ext uri="{BB962C8B-B14F-4D97-AF65-F5344CB8AC3E}">
        <p14:creationId xmlns:p14="http://schemas.microsoft.com/office/powerpoint/2010/main" val="3076396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3680" y="4489386"/>
            <a:ext cx="6776720" cy="4807014"/>
          </a:xfrm>
        </p:spPr>
        <p:txBody>
          <a:bodyPr/>
          <a:lstStyle/>
          <a:p>
            <a:pPr marL="465887" lvl="1" indent="0">
              <a:buFont typeface="Wingdings" panose="05000000000000000000" pitchFamily="2" charset="2"/>
              <a:buNone/>
            </a:pPr>
            <a:endParaRPr lang="en-US" baseline="0" dirty="0">
              <a:solidFill>
                <a:schemeClr val="tx1">
                  <a:lumMod val="50000"/>
                </a:schemeClr>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C17A91-277B-4EE9-9106-A22AB26DE8E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23291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6" name="Rectangle 5"/>
          <p:cNvSpPr/>
          <p:nvPr userDrawn="1"/>
        </p:nvSpPr>
        <p:spPr>
          <a:xfrm>
            <a:off x="228600" y="228600"/>
            <a:ext cx="8686800" cy="6400800"/>
          </a:xfrm>
          <a:prstGeom prst="rect">
            <a:avLst/>
          </a:prstGeom>
          <a:solidFill>
            <a:srgbClr val="6C73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50733" y="2253751"/>
            <a:ext cx="4987877" cy="1217083"/>
          </a:xfrm>
        </p:spPr>
        <p:txBody>
          <a:bodyPr/>
          <a:lstStyle>
            <a:lvl1pPr algn="l">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50733" y="3596777"/>
            <a:ext cx="4987877" cy="480836"/>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descr="1linerev(1c)1000-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8988" y="5851976"/>
            <a:ext cx="3608228" cy="563683"/>
          </a:xfrm>
          <a:prstGeom prst="rect">
            <a:avLst/>
          </a:prstGeom>
        </p:spPr>
      </p:pic>
      <p:pic>
        <p:nvPicPr>
          <p:cNvPr id="5" name="Picture 4"/>
          <p:cNvPicPr>
            <a:picLocks noChangeAspect="1"/>
          </p:cNvPicPr>
          <p:nvPr userDrawn="1"/>
        </p:nvPicPr>
        <p:blipFill rotWithShape="1">
          <a:blip r:embed="rId3">
            <a:extLst>
              <a:ext uri="{28A0092B-C50C-407E-A947-70E740481C1C}">
                <a14:useLocalDpi xmlns:a14="http://schemas.microsoft.com/office/drawing/2010/main" val="0"/>
              </a:ext>
            </a:extLst>
          </a:blip>
          <a:srcRect r="37328"/>
          <a:stretch/>
        </p:blipFill>
        <p:spPr>
          <a:xfrm>
            <a:off x="5654452" y="436622"/>
            <a:ext cx="3262720" cy="6025896"/>
          </a:xfrm>
          <a:prstGeom prst="rect">
            <a:avLst/>
          </a:prstGeom>
        </p:spPr>
      </p:pic>
    </p:spTree>
    <p:extLst>
      <p:ext uri="{BB962C8B-B14F-4D97-AF65-F5344CB8AC3E}">
        <p14:creationId xmlns:p14="http://schemas.microsoft.com/office/powerpoint/2010/main" val="3982132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AFC96F71-DCE9-47E3-B251-C2E242E38F70}"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FA05F-DBFA-403D-9B6A-59401FE75274}" type="slidenum">
              <a:rPr lang="en-US" smtClean="0"/>
              <a:t>‹#›</a:t>
            </a:fld>
            <a:endParaRPr lang="en-US"/>
          </a:p>
        </p:txBody>
      </p:sp>
    </p:spTree>
    <p:extLst>
      <p:ext uri="{BB962C8B-B14F-4D97-AF65-F5344CB8AC3E}">
        <p14:creationId xmlns:p14="http://schemas.microsoft.com/office/powerpoint/2010/main" val="73199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C96F71-DCE9-47E3-B251-C2E242E38F70}"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FA05F-DBFA-403D-9B6A-59401FE75274}" type="slidenum">
              <a:rPr lang="en-US" smtClean="0"/>
              <a:t>‹#›</a:t>
            </a:fld>
            <a:endParaRPr lang="en-US"/>
          </a:p>
        </p:txBody>
      </p:sp>
    </p:spTree>
    <p:extLst>
      <p:ext uri="{BB962C8B-B14F-4D97-AF65-F5344CB8AC3E}">
        <p14:creationId xmlns:p14="http://schemas.microsoft.com/office/powerpoint/2010/main" val="2311289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FC96F71-DCE9-47E3-B251-C2E242E38F70}"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FA05F-DBFA-403D-9B6A-59401FE75274}" type="slidenum">
              <a:rPr lang="en-US" smtClean="0"/>
              <a:t>‹#›</a:t>
            </a:fld>
            <a:endParaRPr lang="en-US"/>
          </a:p>
        </p:txBody>
      </p:sp>
    </p:spTree>
    <p:extLst>
      <p:ext uri="{BB962C8B-B14F-4D97-AF65-F5344CB8AC3E}">
        <p14:creationId xmlns:p14="http://schemas.microsoft.com/office/powerpoint/2010/main" val="744907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FC96F71-DCE9-47E3-B251-C2E242E38F70}" type="datetimeFigureOut">
              <a:rPr lang="en-US" smtClean="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0FA05F-DBFA-403D-9B6A-59401FE75274}" type="slidenum">
              <a:rPr lang="en-US" smtClean="0"/>
              <a:t>‹#›</a:t>
            </a:fld>
            <a:endParaRPr lang="en-US"/>
          </a:p>
        </p:txBody>
      </p:sp>
    </p:spTree>
    <p:extLst>
      <p:ext uri="{BB962C8B-B14F-4D97-AF65-F5344CB8AC3E}">
        <p14:creationId xmlns:p14="http://schemas.microsoft.com/office/powerpoint/2010/main" val="4263210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FC96F71-DCE9-47E3-B251-C2E242E38F70}" type="datetimeFigureOut">
              <a:rPr lang="en-US" smtClean="0"/>
              <a:t>2/16/2024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0FA05F-DBFA-403D-9B6A-59401FE75274}" type="slidenum">
              <a:rPr lang="en-US" smtClean="0"/>
              <a:t>‹#›</a:t>
            </a:fld>
            <a:endParaRPr lang="en-US"/>
          </a:p>
        </p:txBody>
      </p:sp>
    </p:spTree>
    <p:extLst>
      <p:ext uri="{BB962C8B-B14F-4D97-AF65-F5344CB8AC3E}">
        <p14:creationId xmlns:p14="http://schemas.microsoft.com/office/powerpoint/2010/main" val="4062578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FC96F71-DCE9-47E3-B251-C2E242E38F70}" type="datetimeFigureOut">
              <a:rPr lang="en-US" smtClean="0"/>
              <a:t>2/16/2024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0FA05F-DBFA-403D-9B6A-59401FE75274}" type="slidenum">
              <a:rPr lang="en-US" smtClean="0"/>
              <a:t>‹#›</a:t>
            </a:fld>
            <a:endParaRPr lang="en-US"/>
          </a:p>
        </p:txBody>
      </p:sp>
    </p:spTree>
    <p:extLst>
      <p:ext uri="{BB962C8B-B14F-4D97-AF65-F5344CB8AC3E}">
        <p14:creationId xmlns:p14="http://schemas.microsoft.com/office/powerpoint/2010/main" val="1950290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C96F71-DCE9-47E3-B251-C2E242E38F70}" type="datetimeFigureOut">
              <a:rPr lang="en-US" smtClean="0"/>
              <a:t>2/16/2024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0FA05F-DBFA-403D-9B6A-59401FE75274}" type="slidenum">
              <a:rPr lang="en-US" smtClean="0"/>
              <a:t>‹#›</a:t>
            </a:fld>
            <a:endParaRPr lang="en-US"/>
          </a:p>
        </p:txBody>
      </p:sp>
    </p:spTree>
    <p:extLst>
      <p:ext uri="{BB962C8B-B14F-4D97-AF65-F5344CB8AC3E}">
        <p14:creationId xmlns:p14="http://schemas.microsoft.com/office/powerpoint/2010/main" val="319808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FC96F71-DCE9-47E3-B251-C2E242E38F70}" type="datetimeFigureOut">
              <a:rPr lang="en-US" smtClean="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0FA05F-DBFA-403D-9B6A-59401FE75274}" type="slidenum">
              <a:rPr lang="en-US" smtClean="0"/>
              <a:t>‹#›</a:t>
            </a:fld>
            <a:endParaRPr lang="en-US"/>
          </a:p>
        </p:txBody>
      </p:sp>
    </p:spTree>
    <p:extLst>
      <p:ext uri="{BB962C8B-B14F-4D97-AF65-F5344CB8AC3E}">
        <p14:creationId xmlns:p14="http://schemas.microsoft.com/office/powerpoint/2010/main" val="38761114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FC96F71-DCE9-47E3-B251-C2E242E38F70}" type="datetimeFigureOut">
              <a:rPr lang="en-US" smtClean="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0FA05F-DBFA-403D-9B6A-59401FE75274}" type="slidenum">
              <a:rPr lang="en-US" smtClean="0"/>
              <a:t>‹#›</a:t>
            </a:fld>
            <a:endParaRPr lang="en-US"/>
          </a:p>
        </p:txBody>
      </p:sp>
    </p:spTree>
    <p:extLst>
      <p:ext uri="{BB962C8B-B14F-4D97-AF65-F5344CB8AC3E}">
        <p14:creationId xmlns:p14="http://schemas.microsoft.com/office/powerpoint/2010/main" val="3283003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C96F71-DCE9-47E3-B251-C2E242E38F70}"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FA05F-DBFA-403D-9B6A-59401FE75274}" type="slidenum">
              <a:rPr lang="en-US" smtClean="0"/>
              <a:t>‹#›</a:t>
            </a:fld>
            <a:endParaRPr lang="en-US"/>
          </a:p>
        </p:txBody>
      </p:sp>
    </p:spTree>
    <p:extLst>
      <p:ext uri="{BB962C8B-B14F-4D97-AF65-F5344CB8AC3E}">
        <p14:creationId xmlns:p14="http://schemas.microsoft.com/office/powerpoint/2010/main" val="3887389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6" name="Rectangle 5"/>
          <p:cNvSpPr/>
          <p:nvPr userDrawn="1"/>
        </p:nvSpPr>
        <p:spPr>
          <a:xfrm>
            <a:off x="228600" y="228600"/>
            <a:ext cx="8686800" cy="6400800"/>
          </a:xfrm>
          <a:prstGeom prst="rect">
            <a:avLst/>
          </a:prstGeom>
          <a:solidFill>
            <a:srgbClr val="A5141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r="37328"/>
          <a:stretch/>
        </p:blipFill>
        <p:spPr>
          <a:xfrm>
            <a:off x="5654452" y="436622"/>
            <a:ext cx="3262720" cy="6025896"/>
          </a:xfrm>
          <a:prstGeom prst="rect">
            <a:avLst/>
          </a:prstGeom>
        </p:spPr>
      </p:pic>
      <p:sp>
        <p:nvSpPr>
          <p:cNvPr id="2" name="Title 1"/>
          <p:cNvSpPr>
            <a:spLocks noGrp="1"/>
          </p:cNvSpPr>
          <p:nvPr>
            <p:ph type="ctrTitle"/>
          </p:nvPr>
        </p:nvSpPr>
        <p:spPr>
          <a:xfrm>
            <a:off x="550733" y="2253751"/>
            <a:ext cx="4987877" cy="1217083"/>
          </a:xfrm>
        </p:spPr>
        <p:txBody>
          <a:bodyPr/>
          <a:lstStyle>
            <a:lvl1pPr algn="l">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50733" y="3596777"/>
            <a:ext cx="4987877" cy="480836"/>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7" name="Picture 6" descr="1linerev(1c)1000-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8988" y="5851976"/>
            <a:ext cx="3608228" cy="563683"/>
          </a:xfrm>
          <a:prstGeom prst="rect">
            <a:avLst/>
          </a:prstGeom>
        </p:spPr>
      </p:pic>
      <p:sp>
        <p:nvSpPr>
          <p:cNvPr id="5" name="Text Placeholder 4"/>
          <p:cNvSpPr>
            <a:spLocks noGrp="1"/>
          </p:cNvSpPr>
          <p:nvPr>
            <p:ph type="body" sz="quarter" idx="10"/>
          </p:nvPr>
        </p:nvSpPr>
        <p:spPr>
          <a:xfrm>
            <a:off x="8255000" y="6310184"/>
            <a:ext cx="741363" cy="547816"/>
          </a:xfrm>
        </p:spPr>
        <p:txBody>
          <a:bodyPr/>
          <a:lstStyle>
            <a:lvl1pPr>
              <a:defRPr b="0" cap="none" spc="0">
                <a:ln w="0"/>
                <a:solidFill>
                  <a:schemeClr val="tx1"/>
                </a:solidFill>
                <a:effectLst>
                  <a:outerShdw blurRad="38100" dist="19050" dir="2700000" algn="tl" rotWithShape="0">
                    <a:schemeClr val="dk1">
                      <a:alpha val="40000"/>
                    </a:schemeClr>
                  </a:outerShdw>
                </a:effectLst>
              </a:defRPr>
            </a:lvl1pPr>
            <a:lvl2pPr>
              <a:defRPr b="0" cap="none" spc="0">
                <a:ln w="0"/>
                <a:solidFill>
                  <a:schemeClr val="tx1"/>
                </a:solidFill>
                <a:effectLst>
                  <a:outerShdw blurRad="38100" dist="19050" dir="2700000" algn="tl" rotWithShape="0">
                    <a:schemeClr val="dk1">
                      <a:alpha val="40000"/>
                    </a:schemeClr>
                  </a:outerShdw>
                </a:effectLst>
              </a:defRPr>
            </a:lvl2pPr>
            <a:lvl3pPr>
              <a:defRPr b="0" cap="none" spc="0">
                <a:ln w="0"/>
                <a:solidFill>
                  <a:schemeClr val="tx1"/>
                </a:solidFill>
                <a:effectLst>
                  <a:outerShdw blurRad="38100" dist="19050" dir="2700000" algn="tl" rotWithShape="0">
                    <a:schemeClr val="dk1">
                      <a:alpha val="40000"/>
                    </a:schemeClr>
                  </a:outerShdw>
                </a:effectLst>
              </a:defRPr>
            </a:lvl3pPr>
            <a:lvl4pPr>
              <a:defRPr b="0" cap="none" spc="0">
                <a:ln w="0"/>
                <a:solidFill>
                  <a:schemeClr val="tx1"/>
                </a:solidFill>
                <a:effectLst>
                  <a:outerShdw blurRad="38100" dist="19050" dir="2700000" algn="tl" rotWithShape="0">
                    <a:schemeClr val="dk1">
                      <a:alpha val="40000"/>
                    </a:schemeClr>
                  </a:outerShdw>
                </a:effectLst>
              </a:defRPr>
            </a:lvl4pPr>
            <a:lvl5pPr>
              <a:defRPr b="0" cap="none" spc="0">
                <a:ln w="0"/>
                <a:solidFill>
                  <a:schemeClr val="tx1"/>
                </a:solidFill>
                <a:effectLst>
                  <a:outerShdw blurRad="38100" dist="19050" dir="2700000" algn="tl" rotWithShape="0">
                    <a:schemeClr val="dk1">
                      <a:alpha val="40000"/>
                    </a:schemeClr>
                  </a:outerShdw>
                </a:effect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0172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C96F71-DCE9-47E3-B251-C2E242E38F70}"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0FA05F-DBFA-403D-9B6A-59401FE75274}" type="slidenum">
              <a:rPr lang="en-US" smtClean="0"/>
              <a:t>‹#›</a:t>
            </a:fld>
            <a:endParaRPr lang="en-US"/>
          </a:p>
        </p:txBody>
      </p:sp>
    </p:spTree>
    <p:extLst>
      <p:ext uri="{BB962C8B-B14F-4D97-AF65-F5344CB8AC3E}">
        <p14:creationId xmlns:p14="http://schemas.microsoft.com/office/powerpoint/2010/main" val="3080731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rgbClr val="6C7373"/>
                </a:solidFill>
              </a:defRPr>
            </a:lvl1pPr>
            <a:lvl2pPr>
              <a:defRPr>
                <a:solidFill>
                  <a:srgbClr val="6C7373"/>
                </a:solidFill>
              </a:defRPr>
            </a:lvl2pPr>
            <a:lvl3pPr>
              <a:defRPr>
                <a:solidFill>
                  <a:srgbClr val="6C7373"/>
                </a:solidFill>
              </a:defRPr>
            </a:lvl3pPr>
            <a:lvl4pPr>
              <a:defRPr>
                <a:solidFill>
                  <a:srgbClr val="6C7373"/>
                </a:solidFill>
              </a:defRPr>
            </a:lvl4pPr>
            <a:lvl5pPr>
              <a:defRPr>
                <a:solidFill>
                  <a:srgbClr val="6C737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lvl1pPr>
              <a:defRPr>
                <a:solidFill>
                  <a:srgbClr val="6C7373"/>
                </a:solidFill>
              </a:defRPr>
            </a:lvl1pPr>
          </a:lstStyle>
          <a:p>
            <a:r>
              <a:rPr lang="en-US" dirty="0"/>
              <a:t>Click to edit Master title style</a:t>
            </a:r>
          </a:p>
        </p:txBody>
      </p:sp>
    </p:spTree>
    <p:extLst>
      <p:ext uri="{BB962C8B-B14F-4D97-AF65-F5344CB8AC3E}">
        <p14:creationId xmlns:p14="http://schemas.microsoft.com/office/powerpoint/2010/main" val="160514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40472" y="437444"/>
            <a:ext cx="795528" cy="920496"/>
          </a:xfrm>
          <a:prstGeom prst="rect">
            <a:avLst/>
          </a:prstGeom>
        </p:spPr>
      </p:pic>
    </p:spTree>
    <p:extLst>
      <p:ext uri="{BB962C8B-B14F-4D97-AF65-F5344CB8AC3E}">
        <p14:creationId xmlns:p14="http://schemas.microsoft.com/office/powerpoint/2010/main" val="3436591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7671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305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46647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Picture 1" descr="Wash_U_PPT_Template-0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534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2217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28600" y="228600"/>
            <a:ext cx="8686800" cy="6400800"/>
          </a:xfrm>
          <a:prstGeom prst="rect">
            <a:avLst/>
          </a:prstGeom>
          <a:solidFill>
            <a:srgbClr val="E1E1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67202" y="437444"/>
            <a:ext cx="7237465" cy="980194"/>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93889" y="1600200"/>
            <a:ext cx="8142111" cy="477802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840472" y="437444"/>
            <a:ext cx="795528" cy="920496"/>
          </a:xfrm>
          <a:prstGeom prst="rect">
            <a:avLst/>
          </a:prstGeom>
        </p:spPr>
      </p:pic>
    </p:spTree>
    <p:extLst>
      <p:ext uri="{BB962C8B-B14F-4D97-AF65-F5344CB8AC3E}">
        <p14:creationId xmlns:p14="http://schemas.microsoft.com/office/powerpoint/2010/main" val="2840818540"/>
      </p:ext>
    </p:extLst>
  </p:cSld>
  <p:clrMap bg1="lt1" tx1="dk1" bg2="lt2" tx2="dk2" accent1="accent1" accent2="accent2" accent3="accent3" accent4="accent4" accent5="accent5" accent6="accent6" hlink="hlink" folHlink="folHlink"/>
  <p:sldLayoutIdLst>
    <p:sldLayoutId id="2147483671" r:id="rId1"/>
    <p:sldLayoutId id="2147483673" r:id="rId2"/>
    <p:sldLayoutId id="2147483650" r:id="rId3"/>
    <p:sldLayoutId id="2147483660" r:id="rId4"/>
    <p:sldLayoutId id="2147483652" r:id="rId5"/>
    <p:sldLayoutId id="2147483653" r:id="rId6"/>
    <p:sldLayoutId id="2147483654" r:id="rId7"/>
    <p:sldLayoutId id="2147483670" r:id="rId8"/>
    <p:sldLayoutId id="2147483655"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457200" rtl="0" eaLnBrk="1" latinLnBrk="0" hangingPunct="1">
        <a:spcBef>
          <a:spcPct val="0"/>
        </a:spcBef>
        <a:buNone/>
        <a:defRPr sz="3600" kern="1200">
          <a:solidFill>
            <a:srgbClr val="6C7373"/>
          </a:solidFill>
          <a:latin typeface="Times New Roman" charset="0"/>
          <a:ea typeface="Times New Roman" charset="0"/>
          <a:cs typeface="Times New Roman" charset="0"/>
        </a:defRPr>
      </a:lvl1pPr>
    </p:titleStyle>
    <p:bodyStyle>
      <a:lvl1pPr marL="342900" indent="-342900" algn="l" defTabSz="457200" rtl="0" eaLnBrk="1" latinLnBrk="0" hangingPunct="1">
        <a:spcBef>
          <a:spcPct val="20000"/>
        </a:spcBef>
        <a:buFont typeface="Arial"/>
        <a:buChar char="•"/>
        <a:defRPr sz="2800" b="0" i="0" kern="1200">
          <a:solidFill>
            <a:srgbClr val="6C7373"/>
          </a:solidFill>
          <a:latin typeface="Arial" charset="0"/>
          <a:ea typeface="Arial" charset="0"/>
          <a:cs typeface="Arial" charset="0"/>
        </a:defRPr>
      </a:lvl1pPr>
      <a:lvl2pPr marL="742950" indent="-285750" algn="l" defTabSz="457200" rtl="0" eaLnBrk="1" latinLnBrk="0" hangingPunct="1">
        <a:spcBef>
          <a:spcPct val="20000"/>
        </a:spcBef>
        <a:buFont typeface="Arial"/>
        <a:buChar char="–"/>
        <a:defRPr sz="2400" b="0" i="0" kern="1200">
          <a:solidFill>
            <a:srgbClr val="6C7373"/>
          </a:solidFill>
          <a:latin typeface="Arial" charset="0"/>
          <a:ea typeface="Arial" charset="0"/>
          <a:cs typeface="Arial" charset="0"/>
        </a:defRPr>
      </a:lvl2pPr>
      <a:lvl3pPr marL="1143000" indent="-228600" algn="l" defTabSz="457200" rtl="0" eaLnBrk="1" latinLnBrk="0" hangingPunct="1">
        <a:spcBef>
          <a:spcPct val="20000"/>
        </a:spcBef>
        <a:buFont typeface="Arial"/>
        <a:buChar char="•"/>
        <a:defRPr sz="2000" b="0" i="0" kern="1200">
          <a:solidFill>
            <a:srgbClr val="6C7373"/>
          </a:solidFill>
          <a:latin typeface="Arial" charset="0"/>
          <a:ea typeface="Arial" charset="0"/>
          <a:cs typeface="Arial" charset="0"/>
        </a:defRPr>
      </a:lvl3pPr>
      <a:lvl4pPr marL="1600200" indent="-228600" algn="l" defTabSz="457200" rtl="0" eaLnBrk="1" latinLnBrk="0" hangingPunct="1">
        <a:spcBef>
          <a:spcPct val="20000"/>
        </a:spcBef>
        <a:buFont typeface="Arial"/>
        <a:buChar char="–"/>
        <a:defRPr sz="1800" b="0" i="0" kern="1200">
          <a:solidFill>
            <a:srgbClr val="6C7373"/>
          </a:solidFill>
          <a:latin typeface="Arial" charset="0"/>
          <a:ea typeface="Arial" charset="0"/>
          <a:cs typeface="Arial" charset="0"/>
        </a:defRPr>
      </a:lvl4pPr>
      <a:lvl5pPr marL="2057400" indent="-228600" algn="l" defTabSz="457200" rtl="0" eaLnBrk="1" latinLnBrk="0" hangingPunct="1">
        <a:spcBef>
          <a:spcPct val="20000"/>
        </a:spcBef>
        <a:buFont typeface="Arial"/>
        <a:buChar char="»"/>
        <a:defRPr sz="1800" b="0" i="0" kern="1200">
          <a:solidFill>
            <a:srgbClr val="6C7373"/>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FC96F71-DCE9-47E3-B251-C2E242E38F70}" type="datetimeFigureOut">
              <a:rPr lang="en-US" smtClean="0"/>
              <a:t>2/16/2024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80FA05F-DBFA-403D-9B6A-59401FE75274}" type="slidenum">
              <a:rPr lang="en-US" smtClean="0"/>
              <a:t>‹#›</a:t>
            </a:fld>
            <a:endParaRPr lang="en-US"/>
          </a:p>
        </p:txBody>
      </p:sp>
    </p:spTree>
    <p:extLst>
      <p:ext uri="{BB962C8B-B14F-4D97-AF65-F5344CB8AC3E}">
        <p14:creationId xmlns:p14="http://schemas.microsoft.com/office/powerpoint/2010/main" val="195448420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image" Target="../media/image26.png"/><Relationship Id="rId1" Type="http://schemas.openxmlformats.org/officeDocument/2006/relationships/slideLayout" Target="../slideLayouts/slideLayout3.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s>
</file>

<file path=ppt/slides/_rels/slide1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3.xml"/><Relationship Id="rId4" Type="http://schemas.openxmlformats.org/officeDocument/2006/relationships/image" Target="../media/image51.png"/></Relationships>
</file>

<file path=ppt/slides/_rels/slide1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3.xml"/><Relationship Id="rId4" Type="http://schemas.openxmlformats.org/officeDocument/2006/relationships/image" Target="../media/image56.png"/></Relationships>
</file>

<file path=ppt/slides/_rels/slide1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60.png"/></Relationships>
</file>

<file path=ppt/slides/_rels/slide2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28.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5.png"/><Relationship Id="rId7" Type="http://schemas.openxmlformats.org/officeDocument/2006/relationships/image" Target="../media/image72.pn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71.jpeg"/><Relationship Id="rId5" Type="http://schemas.openxmlformats.org/officeDocument/2006/relationships/image" Target="../media/image70.jpeg"/><Relationship Id="rId4" Type="http://schemas.openxmlformats.org/officeDocument/2006/relationships/image" Target="../media/image69.jpeg"/><Relationship Id="rId9" Type="http://schemas.openxmlformats.org/officeDocument/2006/relationships/image" Target="../media/image74.jpeg"/></Relationships>
</file>

<file path=ppt/slides/_rels/slide29.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65.png"/><Relationship Id="rId7" Type="http://schemas.openxmlformats.org/officeDocument/2006/relationships/image" Target="../media/image76.png"/><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image" Target="../media/image75.png"/><Relationship Id="rId5" Type="http://schemas.openxmlformats.org/officeDocument/2006/relationships/image" Target="../media/image70.jpeg"/><Relationship Id="rId4" Type="http://schemas.openxmlformats.org/officeDocument/2006/relationships/image" Target="../media/image6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65.png"/><Relationship Id="rId7" Type="http://schemas.openxmlformats.org/officeDocument/2006/relationships/image" Target="../media/image80.png"/><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69.jpeg"/></Relationships>
</file>

<file path=ppt/slides/_rels/slide31.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65.png"/><Relationship Id="rId7" Type="http://schemas.openxmlformats.org/officeDocument/2006/relationships/image" Target="../media/image71.jpeg"/><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image" Target="../media/image70.jpeg"/><Relationship Id="rId5" Type="http://schemas.openxmlformats.org/officeDocument/2006/relationships/image" Target="../media/image82.jpeg"/><Relationship Id="rId10" Type="http://schemas.openxmlformats.org/officeDocument/2006/relationships/image" Target="../media/image85.png"/><Relationship Id="rId4" Type="http://schemas.openxmlformats.org/officeDocument/2006/relationships/image" Target="../media/image69.jpeg"/><Relationship Id="rId9" Type="http://schemas.openxmlformats.org/officeDocument/2006/relationships/image" Target="../media/image84.png"/></Relationships>
</file>

<file path=ppt/slides/_rels/slide3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5.xml"/><Relationship Id="rId1" Type="http://schemas.openxmlformats.org/officeDocument/2006/relationships/slideLayout" Target="../slideLayouts/slideLayout16.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69.jpeg"/></Relationships>
</file>

<file path=ppt/slides/_rels/slide33.xml.rels><?xml version="1.0" encoding="UTF-8" standalone="yes"?>
<Relationships xmlns="http://schemas.openxmlformats.org/package/2006/relationships"><Relationship Id="rId8" Type="http://schemas.openxmlformats.org/officeDocument/2006/relationships/image" Target="../media/image92.gif"/><Relationship Id="rId3" Type="http://schemas.openxmlformats.org/officeDocument/2006/relationships/image" Target="../media/image69.jpeg"/><Relationship Id="rId7" Type="http://schemas.openxmlformats.org/officeDocument/2006/relationships/image" Target="../media/image91.png"/><Relationship Id="rId2" Type="http://schemas.openxmlformats.org/officeDocument/2006/relationships/notesSlide" Target="../notesSlides/notesSlide16.xml"/><Relationship Id="rId1" Type="http://schemas.openxmlformats.org/officeDocument/2006/relationships/slideLayout" Target="../slideLayouts/slideLayout16.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 Id="rId9" Type="http://schemas.openxmlformats.org/officeDocument/2006/relationships/image" Target="../media/image93.png"/></Relationships>
</file>

<file path=ppt/slides/_rels/slide34.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65.png"/><Relationship Id="rId7" Type="http://schemas.openxmlformats.org/officeDocument/2006/relationships/image" Target="../media/image95.jpeg"/><Relationship Id="rId2" Type="http://schemas.openxmlformats.org/officeDocument/2006/relationships/notesSlide" Target="../notesSlides/notesSlide17.xml"/><Relationship Id="rId1" Type="http://schemas.openxmlformats.org/officeDocument/2006/relationships/slideLayout" Target="../slideLayouts/slideLayout16.xml"/><Relationship Id="rId6" Type="http://schemas.openxmlformats.org/officeDocument/2006/relationships/image" Target="../media/image94.png"/><Relationship Id="rId5" Type="http://schemas.openxmlformats.org/officeDocument/2006/relationships/image" Target="../media/image92.gif"/><Relationship Id="rId4" Type="http://schemas.openxmlformats.org/officeDocument/2006/relationships/image" Target="../media/image69.jpeg"/></Relationships>
</file>

<file path=ppt/slides/_rels/slide35.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18.xml"/><Relationship Id="rId1" Type="http://schemas.openxmlformats.org/officeDocument/2006/relationships/slideLayout" Target="../slideLayouts/slideLayout16.xml"/><Relationship Id="rId5" Type="http://schemas.openxmlformats.org/officeDocument/2006/relationships/image" Target="../media/image98.png"/><Relationship Id="rId4" Type="http://schemas.openxmlformats.org/officeDocument/2006/relationships/image" Target="../media/image97.png"/></Relationships>
</file>

<file path=ppt/slides/_rels/slide36.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96.png"/><Relationship Id="rId7" Type="http://schemas.openxmlformats.org/officeDocument/2006/relationships/image" Target="../media/image102.png"/><Relationship Id="rId2" Type="http://schemas.openxmlformats.org/officeDocument/2006/relationships/notesSlide" Target="../notesSlides/notesSlide19.xml"/><Relationship Id="rId1" Type="http://schemas.openxmlformats.org/officeDocument/2006/relationships/slideLayout" Target="../slideLayouts/slideLayout16.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s>
</file>

<file path=ppt/slides/_rels/slide37.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20.xml"/><Relationship Id="rId1" Type="http://schemas.openxmlformats.org/officeDocument/2006/relationships/slideLayout" Target="../slideLayouts/slideLayout16.xml"/><Relationship Id="rId6" Type="http://schemas.openxmlformats.org/officeDocument/2006/relationships/image" Target="../media/image105.png"/><Relationship Id="rId5" Type="http://schemas.openxmlformats.org/officeDocument/2006/relationships/image" Target="../media/image86.png"/><Relationship Id="rId4" Type="http://schemas.openxmlformats.org/officeDocument/2006/relationships/image" Target="../media/image96.png"/></Relationships>
</file>

<file path=ppt/slides/_rels/slide38.xml.rels><?xml version="1.0" encoding="UTF-8" standalone="yes"?>
<Relationships xmlns="http://schemas.openxmlformats.org/package/2006/relationships"><Relationship Id="rId3" Type="http://schemas.openxmlformats.org/officeDocument/2006/relationships/image" Target="../media/image96.png"/><Relationship Id="rId7" Type="http://schemas.openxmlformats.org/officeDocument/2006/relationships/image" Target="../media/image109.png"/><Relationship Id="rId2" Type="http://schemas.openxmlformats.org/officeDocument/2006/relationships/notesSlide" Target="../notesSlides/notesSlide21.xml"/><Relationship Id="rId1" Type="http://schemas.openxmlformats.org/officeDocument/2006/relationships/slideLayout" Target="../slideLayouts/slideLayout16.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06.png"/></Relationships>
</file>

<file path=ppt/slides/_rels/slide39.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10.png"/><Relationship Id="rId7" Type="http://schemas.openxmlformats.org/officeDocument/2006/relationships/image" Target="../media/image114.png"/><Relationship Id="rId2" Type="http://schemas.openxmlformats.org/officeDocument/2006/relationships/notesSlide" Target="../notesSlides/notesSlide23.xml"/><Relationship Id="rId1" Type="http://schemas.openxmlformats.org/officeDocument/2006/relationships/slideLayout" Target="../slideLayouts/slideLayout16.xml"/><Relationship Id="rId6" Type="http://schemas.openxmlformats.org/officeDocument/2006/relationships/image" Target="../media/image113.png"/><Relationship Id="rId5" Type="http://schemas.openxmlformats.org/officeDocument/2006/relationships/image" Target="../media/image112.png"/><Relationship Id="rId4" Type="http://schemas.openxmlformats.org/officeDocument/2006/relationships/image" Target="../media/image111.png"/></Relationships>
</file>

<file path=ppt/slides/_rels/slide41.xml.rels><?xml version="1.0" encoding="UTF-8" standalone="yes"?>
<Relationships xmlns="http://schemas.openxmlformats.org/package/2006/relationships"><Relationship Id="rId8" Type="http://schemas.openxmlformats.org/officeDocument/2006/relationships/image" Target="../media/image119.png"/><Relationship Id="rId3" Type="http://schemas.openxmlformats.org/officeDocument/2006/relationships/image" Target="../media/image114.png"/><Relationship Id="rId7" Type="http://schemas.openxmlformats.org/officeDocument/2006/relationships/image" Target="../media/image118.png"/><Relationship Id="rId2" Type="http://schemas.openxmlformats.org/officeDocument/2006/relationships/notesSlide" Target="../notesSlides/notesSlide24.xml"/><Relationship Id="rId1" Type="http://schemas.openxmlformats.org/officeDocument/2006/relationships/slideLayout" Target="../slideLayouts/slideLayout16.xml"/><Relationship Id="rId6" Type="http://schemas.openxmlformats.org/officeDocument/2006/relationships/image" Target="../media/image117.png"/><Relationship Id="rId5" Type="http://schemas.openxmlformats.org/officeDocument/2006/relationships/image" Target="../media/image116.png"/><Relationship Id="rId4" Type="http://schemas.openxmlformats.org/officeDocument/2006/relationships/image" Target="../media/image115.jpeg"/></Relationships>
</file>

<file path=ppt/slides/_rels/slide42.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25.xml"/><Relationship Id="rId1" Type="http://schemas.openxmlformats.org/officeDocument/2006/relationships/slideLayout" Target="../slideLayouts/slideLayout16.xml"/><Relationship Id="rId5" Type="http://schemas.openxmlformats.org/officeDocument/2006/relationships/image" Target="../media/image121.png"/><Relationship Id="rId4" Type="http://schemas.openxmlformats.org/officeDocument/2006/relationships/image" Target="../media/image114.png"/></Relationships>
</file>

<file path=ppt/slides/_rels/slide43.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26.xml"/><Relationship Id="rId1" Type="http://schemas.openxmlformats.org/officeDocument/2006/relationships/slideLayout" Target="../slideLayouts/slideLayout16.xml"/><Relationship Id="rId5" Type="http://schemas.openxmlformats.org/officeDocument/2006/relationships/image" Target="../media/image122.png"/><Relationship Id="rId4" Type="http://schemas.openxmlformats.org/officeDocument/2006/relationships/image" Target="../media/image112.png"/></Relationships>
</file>

<file path=ppt/slides/_rels/slide44.xml.rels><?xml version="1.0" encoding="UTF-8" standalone="yes"?>
<Relationships xmlns="http://schemas.openxmlformats.org/package/2006/relationships"><Relationship Id="rId8" Type="http://schemas.openxmlformats.org/officeDocument/2006/relationships/image" Target="../media/image124.png"/><Relationship Id="rId3" Type="http://schemas.openxmlformats.org/officeDocument/2006/relationships/image" Target="../media/image114.png"/><Relationship Id="rId7" Type="http://schemas.openxmlformats.org/officeDocument/2006/relationships/image" Target="../media/image123.png"/><Relationship Id="rId2" Type="http://schemas.openxmlformats.org/officeDocument/2006/relationships/notesSlide" Target="../notesSlides/notesSlide27.xml"/><Relationship Id="rId1" Type="http://schemas.openxmlformats.org/officeDocument/2006/relationships/slideLayout" Target="../slideLayouts/slideLayout16.xml"/><Relationship Id="rId6" Type="http://schemas.openxmlformats.org/officeDocument/2006/relationships/image" Target="../media/image115.jpeg"/><Relationship Id="rId5" Type="http://schemas.openxmlformats.org/officeDocument/2006/relationships/image" Target="../media/image71.jpeg"/><Relationship Id="rId4" Type="http://schemas.openxmlformats.org/officeDocument/2006/relationships/image" Target="../media/image70.jpeg"/><Relationship Id="rId9" Type="http://schemas.openxmlformats.org/officeDocument/2006/relationships/image" Target="../media/image125.png"/></Relationships>
</file>

<file path=ppt/slides/_rels/slide45.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image" Target="../media/image114.png"/><Relationship Id="rId7" Type="http://schemas.openxmlformats.org/officeDocument/2006/relationships/image" Target="../media/image129.png"/><Relationship Id="rId2" Type="http://schemas.openxmlformats.org/officeDocument/2006/relationships/notesSlide" Target="../notesSlides/notesSlide28.xml"/><Relationship Id="rId1" Type="http://schemas.openxmlformats.org/officeDocument/2006/relationships/slideLayout" Target="../slideLayouts/slideLayout16.xml"/><Relationship Id="rId6" Type="http://schemas.openxmlformats.org/officeDocument/2006/relationships/image" Target="../media/image128.png"/><Relationship Id="rId5" Type="http://schemas.openxmlformats.org/officeDocument/2006/relationships/image" Target="../media/image127.png"/><Relationship Id="rId4" Type="http://schemas.openxmlformats.org/officeDocument/2006/relationships/image" Target="../media/image126.png"/></Relationships>
</file>

<file path=ppt/slides/_rels/slide46.xml.rels><?xml version="1.0" encoding="UTF-8" standalone="yes"?>
<Relationships xmlns="http://schemas.openxmlformats.org/package/2006/relationships"><Relationship Id="rId3" Type="http://schemas.openxmlformats.org/officeDocument/2006/relationships/image" Target="../media/image114.png"/><Relationship Id="rId7" Type="http://schemas.openxmlformats.org/officeDocument/2006/relationships/image" Target="../media/image134.png"/><Relationship Id="rId2" Type="http://schemas.openxmlformats.org/officeDocument/2006/relationships/notesSlide" Target="../notesSlides/notesSlide29.xml"/><Relationship Id="rId1" Type="http://schemas.openxmlformats.org/officeDocument/2006/relationships/slideLayout" Target="../slideLayouts/slideLayout16.xml"/><Relationship Id="rId6" Type="http://schemas.openxmlformats.org/officeDocument/2006/relationships/image" Target="../media/image133.png"/><Relationship Id="rId5" Type="http://schemas.openxmlformats.org/officeDocument/2006/relationships/image" Target="../media/image132.png"/><Relationship Id="rId4" Type="http://schemas.openxmlformats.org/officeDocument/2006/relationships/image" Target="../media/image131.png"/></Relationships>
</file>

<file path=ppt/slides/_rels/slide47.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30.xml"/><Relationship Id="rId1" Type="http://schemas.openxmlformats.org/officeDocument/2006/relationships/slideLayout" Target="../slideLayouts/slideLayout16.xml"/><Relationship Id="rId5" Type="http://schemas.openxmlformats.org/officeDocument/2006/relationships/image" Target="../media/image136.png"/><Relationship Id="rId4" Type="http://schemas.openxmlformats.org/officeDocument/2006/relationships/image" Target="../media/image135.gif"/></Relationships>
</file>

<file path=ppt/slides/_rels/slide48.xml.rels><?xml version="1.0" encoding="UTF-8" standalone="yes"?>
<Relationships xmlns="http://schemas.openxmlformats.org/package/2006/relationships"><Relationship Id="rId3" Type="http://schemas.openxmlformats.org/officeDocument/2006/relationships/image" Target="../media/image114.png"/><Relationship Id="rId7" Type="http://schemas.openxmlformats.org/officeDocument/2006/relationships/image" Target="../media/image140.png"/><Relationship Id="rId2" Type="http://schemas.openxmlformats.org/officeDocument/2006/relationships/notesSlide" Target="../notesSlides/notesSlide31.xml"/><Relationship Id="rId1" Type="http://schemas.openxmlformats.org/officeDocument/2006/relationships/slideLayout" Target="../slideLayouts/slideLayout16.xml"/><Relationship Id="rId6" Type="http://schemas.openxmlformats.org/officeDocument/2006/relationships/image" Target="../media/image139.png"/><Relationship Id="rId5" Type="http://schemas.openxmlformats.org/officeDocument/2006/relationships/image" Target="../media/image138.png"/><Relationship Id="rId4" Type="http://schemas.openxmlformats.org/officeDocument/2006/relationships/image" Target="../media/image137.jpeg"/></Relationships>
</file>

<file path=ppt/slides/_rels/slide49.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32.xml"/><Relationship Id="rId1" Type="http://schemas.openxmlformats.org/officeDocument/2006/relationships/slideLayout" Target="../slideLayouts/slideLayout16.xml"/><Relationship Id="rId5" Type="http://schemas.openxmlformats.org/officeDocument/2006/relationships/image" Target="../media/image141.png"/><Relationship Id="rId4" Type="http://schemas.openxmlformats.org/officeDocument/2006/relationships/image" Target="../media/image135.gif"/></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osisreporting.wustl.edu/osis/app/1/" TargetMode="Externa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3.xml"/><Relationship Id="rId1" Type="http://schemas.openxmlformats.org/officeDocument/2006/relationships/slideLayout" Target="../slideLayouts/slideLayout16.xml"/><Relationship Id="rId4" Type="http://schemas.openxmlformats.org/officeDocument/2006/relationships/image" Target="../media/image58.png"/></Relationships>
</file>

<file path=ppt/slides/_rels/slide51.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146.png"/><Relationship Id="rId2" Type="http://schemas.openxmlformats.org/officeDocument/2006/relationships/notesSlide" Target="../notesSlides/notesSlide36.xml"/><Relationship Id="rId1" Type="http://schemas.openxmlformats.org/officeDocument/2006/relationships/slideLayout" Target="../slideLayouts/slideLayout16.xml"/><Relationship Id="rId6" Type="http://schemas.openxmlformats.org/officeDocument/2006/relationships/image" Target="../media/image145.png"/><Relationship Id="rId5" Type="http://schemas.openxmlformats.org/officeDocument/2006/relationships/image" Target="../media/image144.png"/><Relationship Id="rId4" Type="http://schemas.openxmlformats.org/officeDocument/2006/relationships/image" Target="../media/image143.png"/></Relationships>
</file>

<file path=ppt/slides/_rels/slide5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7.xml"/><Relationship Id="rId1" Type="http://schemas.openxmlformats.org/officeDocument/2006/relationships/slideLayout" Target="../slideLayouts/slideLayout16.xml"/><Relationship Id="rId6" Type="http://schemas.openxmlformats.org/officeDocument/2006/relationships/image" Target="../media/image148.png"/><Relationship Id="rId5" Type="http://schemas.openxmlformats.org/officeDocument/2006/relationships/image" Target="../media/image145.png"/><Relationship Id="rId4" Type="http://schemas.openxmlformats.org/officeDocument/2006/relationships/image" Target="../media/image147.png"/></Relationships>
</file>

<file path=ppt/slides/_rels/slide5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8.xml"/><Relationship Id="rId1" Type="http://schemas.openxmlformats.org/officeDocument/2006/relationships/slideLayout" Target="../slideLayouts/slideLayout16.xml"/><Relationship Id="rId5" Type="http://schemas.openxmlformats.org/officeDocument/2006/relationships/image" Target="../media/image150.png"/><Relationship Id="rId4" Type="http://schemas.openxmlformats.org/officeDocument/2006/relationships/image" Target="../media/image149.png"/></Relationships>
</file>

<file path=ppt/slides/_rels/slide56.xml.rels><?xml version="1.0" encoding="UTF-8" standalone="yes"?>
<Relationships xmlns="http://schemas.openxmlformats.org/package/2006/relationships"><Relationship Id="rId8" Type="http://schemas.openxmlformats.org/officeDocument/2006/relationships/image" Target="../media/image155.png"/><Relationship Id="rId3" Type="http://schemas.openxmlformats.org/officeDocument/2006/relationships/image" Target="../media/image145.png"/><Relationship Id="rId7" Type="http://schemas.openxmlformats.org/officeDocument/2006/relationships/image" Target="../media/image154.png"/><Relationship Id="rId2" Type="http://schemas.openxmlformats.org/officeDocument/2006/relationships/notesSlide" Target="../notesSlides/notesSlide39.xml"/><Relationship Id="rId1" Type="http://schemas.openxmlformats.org/officeDocument/2006/relationships/slideLayout" Target="../slideLayouts/slideLayout16.xml"/><Relationship Id="rId6" Type="http://schemas.openxmlformats.org/officeDocument/2006/relationships/image" Target="../media/image153.png"/><Relationship Id="rId5" Type="http://schemas.openxmlformats.org/officeDocument/2006/relationships/image" Target="../media/image152.png"/><Relationship Id="rId4" Type="http://schemas.openxmlformats.org/officeDocument/2006/relationships/image" Target="../media/image151.png"/><Relationship Id="rId9" Type="http://schemas.openxmlformats.org/officeDocument/2006/relationships/image" Target="../media/image156.png"/></Relationships>
</file>

<file path=ppt/slides/_rels/slide57.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160.png"/><Relationship Id="rId2" Type="http://schemas.openxmlformats.org/officeDocument/2006/relationships/notesSlide" Target="../notesSlides/notesSlide40.xml"/><Relationship Id="rId1" Type="http://schemas.openxmlformats.org/officeDocument/2006/relationships/slideLayout" Target="../slideLayouts/slideLayout16.xml"/><Relationship Id="rId6" Type="http://schemas.openxmlformats.org/officeDocument/2006/relationships/image" Target="../media/image159.png"/><Relationship Id="rId5" Type="http://schemas.openxmlformats.org/officeDocument/2006/relationships/image" Target="../media/image158.png"/><Relationship Id="rId4" Type="http://schemas.openxmlformats.org/officeDocument/2006/relationships/image" Target="../media/image157.png"/></Relationships>
</file>

<file path=ppt/slides/_rels/slide58.xml.rels><?xml version="1.0" encoding="UTF-8" standalone="yes"?>
<Relationships xmlns="http://schemas.openxmlformats.org/package/2006/relationships"><Relationship Id="rId8" Type="http://schemas.openxmlformats.org/officeDocument/2006/relationships/image" Target="../media/image165.png"/><Relationship Id="rId3" Type="http://schemas.openxmlformats.org/officeDocument/2006/relationships/image" Target="../media/image57.png"/><Relationship Id="rId7" Type="http://schemas.openxmlformats.org/officeDocument/2006/relationships/image" Target="../media/image164.png"/><Relationship Id="rId2" Type="http://schemas.openxmlformats.org/officeDocument/2006/relationships/notesSlide" Target="../notesSlides/notesSlide41.xml"/><Relationship Id="rId1" Type="http://schemas.openxmlformats.org/officeDocument/2006/relationships/slideLayout" Target="../slideLayouts/slideLayout16.xml"/><Relationship Id="rId6" Type="http://schemas.openxmlformats.org/officeDocument/2006/relationships/image" Target="../media/image163.png"/><Relationship Id="rId5" Type="http://schemas.openxmlformats.org/officeDocument/2006/relationships/image" Target="../media/image162.png"/><Relationship Id="rId4" Type="http://schemas.openxmlformats.org/officeDocument/2006/relationships/image" Target="../media/image161.png"/></Relationships>
</file>

<file path=ppt/slides/_rels/slide5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2.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3.xml"/><Relationship Id="rId1" Type="http://schemas.openxmlformats.org/officeDocument/2006/relationships/slideLayout" Target="../slideLayouts/slideLayout16.xml"/><Relationship Id="rId4" Type="http://schemas.openxmlformats.org/officeDocument/2006/relationships/image" Target="../media/image166.png"/></Relationships>
</file>

<file path=ppt/slides/_rels/slide61.xml.rels><?xml version="1.0" encoding="UTF-8" standalone="yes"?>
<Relationships xmlns="http://schemas.openxmlformats.org/package/2006/relationships"><Relationship Id="rId3" Type="http://schemas.openxmlformats.org/officeDocument/2006/relationships/image" Target="../media/image167.png"/><Relationship Id="rId2" Type="http://schemas.openxmlformats.org/officeDocument/2006/relationships/notesSlide" Target="../notesSlides/notesSlide44.xml"/><Relationship Id="rId1" Type="http://schemas.openxmlformats.org/officeDocument/2006/relationships/slideLayout" Target="../slideLayouts/slideLayout16.xml"/><Relationship Id="rId4" Type="http://schemas.openxmlformats.org/officeDocument/2006/relationships/image" Target="../media/image168.png"/></Relationships>
</file>

<file path=ppt/slides/_rels/slide62.xml.rels><?xml version="1.0" encoding="UTF-8" standalone="yes"?>
<Relationships xmlns="http://schemas.openxmlformats.org/package/2006/relationships"><Relationship Id="rId3" Type="http://schemas.openxmlformats.org/officeDocument/2006/relationships/image" Target="../media/image167.png"/><Relationship Id="rId2" Type="http://schemas.openxmlformats.org/officeDocument/2006/relationships/notesSlide" Target="../notesSlides/notesSlide45.xml"/><Relationship Id="rId1" Type="http://schemas.openxmlformats.org/officeDocument/2006/relationships/slideLayout" Target="../slideLayouts/slideLayout16.xml"/><Relationship Id="rId4" Type="http://schemas.openxmlformats.org/officeDocument/2006/relationships/image" Target="../media/image169.png"/></Relationships>
</file>

<file path=ppt/slides/_rels/slide63.xml.rels><?xml version="1.0" encoding="UTF-8" standalone="yes"?>
<Relationships xmlns="http://schemas.openxmlformats.org/package/2006/relationships"><Relationship Id="rId3" Type="http://schemas.openxmlformats.org/officeDocument/2006/relationships/image" Target="../media/image167.png"/><Relationship Id="rId7" Type="http://schemas.openxmlformats.org/officeDocument/2006/relationships/image" Target="../media/image173.png"/><Relationship Id="rId2" Type="http://schemas.openxmlformats.org/officeDocument/2006/relationships/notesSlide" Target="../notesSlides/notesSlide46.xml"/><Relationship Id="rId1" Type="http://schemas.openxmlformats.org/officeDocument/2006/relationships/slideLayout" Target="../slideLayouts/slideLayout16.xml"/><Relationship Id="rId6" Type="http://schemas.openxmlformats.org/officeDocument/2006/relationships/image" Target="../media/image172.png"/><Relationship Id="rId5" Type="http://schemas.openxmlformats.org/officeDocument/2006/relationships/image" Target="../media/image171.png"/><Relationship Id="rId4" Type="http://schemas.openxmlformats.org/officeDocument/2006/relationships/image" Target="../media/image170.png"/></Relationships>
</file>

<file path=ppt/slides/_rels/slide64.xml.rels><?xml version="1.0" encoding="UTF-8" standalone="yes"?>
<Relationships xmlns="http://schemas.openxmlformats.org/package/2006/relationships"><Relationship Id="rId8" Type="http://schemas.openxmlformats.org/officeDocument/2006/relationships/image" Target="../media/image178.png"/><Relationship Id="rId3" Type="http://schemas.openxmlformats.org/officeDocument/2006/relationships/image" Target="../media/image167.png"/><Relationship Id="rId7" Type="http://schemas.openxmlformats.org/officeDocument/2006/relationships/image" Target="../media/image177.png"/><Relationship Id="rId2" Type="http://schemas.openxmlformats.org/officeDocument/2006/relationships/notesSlide" Target="../notesSlides/notesSlide47.xml"/><Relationship Id="rId1" Type="http://schemas.openxmlformats.org/officeDocument/2006/relationships/slideLayout" Target="../slideLayouts/slideLayout16.xml"/><Relationship Id="rId6" Type="http://schemas.openxmlformats.org/officeDocument/2006/relationships/image" Target="../media/image176.png"/><Relationship Id="rId5" Type="http://schemas.openxmlformats.org/officeDocument/2006/relationships/image" Target="../media/image175.png"/><Relationship Id="rId4" Type="http://schemas.openxmlformats.org/officeDocument/2006/relationships/image" Target="../media/image174.png"/></Relationships>
</file>

<file path=ppt/slides/_rels/slide65.xml.rels><?xml version="1.0" encoding="UTF-8" standalone="yes"?>
<Relationships xmlns="http://schemas.openxmlformats.org/package/2006/relationships"><Relationship Id="rId8" Type="http://schemas.openxmlformats.org/officeDocument/2006/relationships/image" Target="../media/image183.png"/><Relationship Id="rId3" Type="http://schemas.openxmlformats.org/officeDocument/2006/relationships/image" Target="../media/image167.png"/><Relationship Id="rId7" Type="http://schemas.openxmlformats.org/officeDocument/2006/relationships/image" Target="../media/image182.png"/><Relationship Id="rId2" Type="http://schemas.openxmlformats.org/officeDocument/2006/relationships/notesSlide" Target="../notesSlides/notesSlide48.xml"/><Relationship Id="rId1" Type="http://schemas.openxmlformats.org/officeDocument/2006/relationships/slideLayout" Target="../slideLayouts/slideLayout16.xml"/><Relationship Id="rId6" Type="http://schemas.openxmlformats.org/officeDocument/2006/relationships/image" Target="../media/image181.png"/><Relationship Id="rId5" Type="http://schemas.openxmlformats.org/officeDocument/2006/relationships/image" Target="../media/image180.png"/><Relationship Id="rId4" Type="http://schemas.openxmlformats.org/officeDocument/2006/relationships/image" Target="../media/image179.png"/><Relationship Id="rId9" Type="http://schemas.openxmlformats.org/officeDocument/2006/relationships/image" Target="../media/image184.png"/></Relationships>
</file>

<file path=ppt/slides/_rels/slide66.xml.rels><?xml version="1.0" encoding="UTF-8" standalone="yes"?>
<Relationships xmlns="http://schemas.openxmlformats.org/package/2006/relationships"><Relationship Id="rId3" Type="http://schemas.openxmlformats.org/officeDocument/2006/relationships/image" Target="../media/image167.png"/><Relationship Id="rId2" Type="http://schemas.openxmlformats.org/officeDocument/2006/relationships/notesSlide" Target="../notesSlides/notesSlide49.xml"/><Relationship Id="rId1" Type="http://schemas.openxmlformats.org/officeDocument/2006/relationships/slideLayout" Target="../slideLayouts/slideLayout16.xml"/><Relationship Id="rId6" Type="http://schemas.openxmlformats.org/officeDocument/2006/relationships/image" Target="../media/image187.png"/><Relationship Id="rId5" Type="http://schemas.openxmlformats.org/officeDocument/2006/relationships/image" Target="../media/image186.png"/><Relationship Id="rId4" Type="http://schemas.openxmlformats.org/officeDocument/2006/relationships/image" Target="../media/image185.png"/></Relationships>
</file>

<file path=ppt/slides/_rels/slide7.xml.rels><?xml version="1.0" encoding="UTF-8" standalone="yes"?>
<Relationships xmlns="http://schemas.openxmlformats.org/package/2006/relationships"><Relationship Id="rId3" Type="http://schemas.openxmlformats.org/officeDocument/2006/relationships/hyperlink" Target="managespace.wustl.edu"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51417"/>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550733" y="2253751"/>
            <a:ext cx="4987877" cy="1474187"/>
          </a:xfrm>
        </p:spPr>
        <p:txBody>
          <a:bodyPr/>
          <a:lstStyle/>
          <a:p>
            <a:pPr algn="ctr"/>
            <a:r>
              <a:rPr lang="en-US" dirty="0"/>
              <a:t>FY 2024 Space Planning </a:t>
            </a:r>
            <a:br>
              <a:rPr lang="en-US" dirty="0"/>
            </a:br>
            <a:r>
              <a:rPr lang="en-US" dirty="0"/>
              <a:t>Training</a:t>
            </a:r>
            <a:br>
              <a:rPr lang="en-US" dirty="0"/>
            </a:br>
            <a:endParaRPr lang="en-US" dirty="0"/>
          </a:p>
        </p:txBody>
      </p:sp>
    </p:spTree>
    <p:extLst>
      <p:ext uri="{BB962C8B-B14F-4D97-AF65-F5344CB8AC3E}">
        <p14:creationId xmlns:p14="http://schemas.microsoft.com/office/powerpoint/2010/main" val="1584286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1060" y="234662"/>
            <a:ext cx="7430233" cy="980194"/>
          </a:xfrm>
        </p:spPr>
        <p:txBody>
          <a:bodyPr/>
          <a:lstStyle/>
          <a:p>
            <a:r>
              <a:rPr lang="en-US" sz="2400" dirty="0">
                <a:solidFill>
                  <a:schemeClr val="tx1"/>
                </a:solidFill>
                <a:latin typeface="Times New Roman" panose="02020603050405020304" pitchFamily="18" charset="0"/>
                <a:cs typeface="Times New Roman" panose="02020603050405020304" pitchFamily="18" charset="0"/>
              </a:rPr>
              <a:t>Planning Survey – My Cost Center Hierarchy (CCH) Rollup List</a:t>
            </a:r>
          </a:p>
        </p:txBody>
      </p:sp>
      <p:sp>
        <p:nvSpPr>
          <p:cNvPr id="5" name="Content Placeholder 4"/>
          <p:cNvSpPr>
            <a:spLocks noGrp="1"/>
          </p:cNvSpPr>
          <p:nvPr>
            <p:ph idx="1"/>
          </p:nvPr>
        </p:nvSpPr>
        <p:spPr>
          <a:xfrm>
            <a:off x="337773" y="2824681"/>
            <a:ext cx="8001158" cy="4913990"/>
          </a:xfrm>
        </p:spPr>
        <p:txBody>
          <a:bodyPr>
            <a:normAutofit/>
          </a:bodyPr>
          <a:lstStyle/>
          <a:p>
            <a:pPr marL="0" indent="0">
              <a:buNone/>
            </a:pPr>
            <a:endParaRPr lang="en-US" sz="2200" dirty="0">
              <a:solidFill>
                <a:schemeClr val="tx1"/>
              </a:solidFill>
            </a:endParaRPr>
          </a:p>
          <a:p>
            <a:pPr marL="0" indent="0">
              <a:buNone/>
            </a:pPr>
            <a:endParaRPr lang="en-US" sz="2200" dirty="0">
              <a:solidFill>
                <a:schemeClr val="tx1"/>
              </a:solidFill>
            </a:endParaRPr>
          </a:p>
          <a:p>
            <a:pPr marL="0" indent="0">
              <a:buNone/>
            </a:pPr>
            <a:endParaRPr lang="en-US" sz="1800" dirty="0">
              <a:solidFill>
                <a:schemeClr val="tx1"/>
              </a:solidFill>
            </a:endParaRPr>
          </a:p>
          <a:p>
            <a:pPr marL="0" indent="0">
              <a:buNone/>
            </a:pPr>
            <a:endParaRPr lang="en-US" sz="1800" dirty="0">
              <a:solidFill>
                <a:schemeClr val="tx1"/>
              </a:solidFill>
            </a:endParaRPr>
          </a:p>
          <a:p>
            <a:pPr marL="0" indent="0">
              <a:buNone/>
            </a:pPr>
            <a:r>
              <a:rPr lang="en-US" sz="1600" dirty="0">
                <a:solidFill>
                  <a:schemeClr val="tx1"/>
                </a:solidFill>
                <a:latin typeface="Times New Roman" panose="02020603050405020304" pitchFamily="18" charset="0"/>
                <a:cs typeface="Times New Roman" panose="02020603050405020304" pitchFamily="18" charset="0"/>
              </a:rPr>
              <a:t>This panel will list the CC/CCH that have splits that you need to survey, the number of splits in a CC/CCH, and the percentage of splits that you have completed.</a:t>
            </a:r>
          </a:p>
          <a:p>
            <a:pPr marL="0" indent="0">
              <a:buNone/>
            </a:pPr>
            <a:endParaRPr lang="en-US" sz="1600" dirty="0">
              <a:solidFill>
                <a:schemeClr val="tx1"/>
              </a:solidFill>
              <a:latin typeface="Times New Roman" panose="02020603050405020304" pitchFamily="18" charset="0"/>
              <a:cs typeface="Times New Roman" panose="02020603050405020304" pitchFamily="18" charset="0"/>
            </a:endParaRPr>
          </a:p>
          <a:p>
            <a:pPr marL="0" indent="0">
              <a:buNone/>
            </a:pPr>
            <a:r>
              <a:rPr lang="en-US" sz="1600" dirty="0">
                <a:solidFill>
                  <a:schemeClr val="tx1"/>
                </a:solidFill>
                <a:latin typeface="Times New Roman" panose="02020603050405020304" pitchFamily="18" charset="0"/>
                <a:cs typeface="Times New Roman" panose="02020603050405020304" pitchFamily="18" charset="0"/>
              </a:rPr>
              <a:t>Check the CC/CCH you wish to see and click ‘Show Selected’</a:t>
            </a:r>
          </a:p>
          <a:p>
            <a:pPr marL="0" indent="0">
              <a:buNone/>
            </a:pPr>
            <a:endParaRPr lang="en-US" sz="1600" dirty="0">
              <a:solidFill>
                <a:schemeClr val="tx1"/>
              </a:solidFill>
              <a:latin typeface="Times New Roman" panose="02020603050405020304" pitchFamily="18" charset="0"/>
              <a:cs typeface="Times New Roman" panose="02020603050405020304" pitchFamily="18" charset="0"/>
            </a:endParaRPr>
          </a:p>
          <a:p>
            <a:pPr marL="0" indent="0">
              <a:buNone/>
            </a:pPr>
            <a:r>
              <a:rPr lang="en-US" sz="1600" dirty="0">
                <a:solidFill>
                  <a:schemeClr val="tx1"/>
                </a:solidFill>
                <a:latin typeface="Times New Roman" panose="02020603050405020304" pitchFamily="18" charset="0"/>
                <a:cs typeface="Times New Roman" panose="02020603050405020304" pitchFamily="18" charset="0"/>
              </a:rPr>
              <a:t>The Room List will not update until you click ‘Show Selected’ or select a department with the ‘hand’        cursor. </a:t>
            </a:r>
          </a:p>
          <a:p>
            <a:pPr marL="0" indent="0">
              <a:buNone/>
            </a:pPr>
            <a:endParaRPr lang="en-US" dirty="0"/>
          </a:p>
        </p:txBody>
      </p:sp>
      <p:pic>
        <p:nvPicPr>
          <p:cNvPr id="7" name="Picture 6"/>
          <p:cNvPicPr>
            <a:picLocks noChangeAspect="1"/>
          </p:cNvPicPr>
          <p:nvPr/>
        </p:nvPicPr>
        <p:blipFill>
          <a:blip r:embed="rId3"/>
          <a:stretch>
            <a:fillRect/>
          </a:stretch>
        </p:blipFill>
        <p:spPr>
          <a:xfrm>
            <a:off x="5689753" y="5124029"/>
            <a:ext cx="1562762" cy="315294"/>
          </a:xfrm>
          <a:prstGeom prst="rect">
            <a:avLst/>
          </a:prstGeom>
        </p:spPr>
      </p:pic>
      <p:pic>
        <p:nvPicPr>
          <p:cNvPr id="8" name="Picture 7"/>
          <p:cNvPicPr>
            <a:picLocks noChangeAspect="1"/>
          </p:cNvPicPr>
          <p:nvPr/>
        </p:nvPicPr>
        <p:blipFill>
          <a:blip r:embed="rId4"/>
          <a:stretch>
            <a:fillRect/>
          </a:stretch>
        </p:blipFill>
        <p:spPr>
          <a:xfrm>
            <a:off x="989723" y="5988073"/>
            <a:ext cx="268710" cy="333200"/>
          </a:xfrm>
          <a:prstGeom prst="rect">
            <a:avLst/>
          </a:prstGeom>
        </p:spPr>
      </p:pic>
      <p:sp>
        <p:nvSpPr>
          <p:cNvPr id="10" name="TextBox 9"/>
          <p:cNvSpPr txBox="1"/>
          <p:nvPr/>
        </p:nvSpPr>
        <p:spPr>
          <a:xfrm>
            <a:off x="8519311" y="6337537"/>
            <a:ext cx="451667" cy="307777"/>
          </a:xfrm>
          <a:prstGeom prst="rect">
            <a:avLst/>
          </a:prstGeom>
          <a:noFill/>
        </p:spPr>
        <p:txBody>
          <a:bodyPr wrap="square" rtlCol="0">
            <a:spAutoFit/>
          </a:bodyPr>
          <a:lstStyle/>
          <a:p>
            <a:r>
              <a:rPr lang="en-US" sz="1400" dirty="0"/>
              <a:t>16</a:t>
            </a:r>
          </a:p>
        </p:txBody>
      </p:sp>
      <p:pic>
        <p:nvPicPr>
          <p:cNvPr id="2" name="Picture 1"/>
          <p:cNvPicPr>
            <a:picLocks noChangeAspect="1"/>
          </p:cNvPicPr>
          <p:nvPr/>
        </p:nvPicPr>
        <p:blipFill>
          <a:blip r:embed="rId5"/>
          <a:stretch>
            <a:fillRect/>
          </a:stretch>
        </p:blipFill>
        <p:spPr>
          <a:xfrm>
            <a:off x="274434" y="1244756"/>
            <a:ext cx="7602081" cy="2935783"/>
          </a:xfrm>
          <a:prstGeom prst="rect">
            <a:avLst/>
          </a:prstGeom>
        </p:spPr>
      </p:pic>
      <p:sp>
        <p:nvSpPr>
          <p:cNvPr id="3" name="Oval 2"/>
          <p:cNvSpPr/>
          <p:nvPr/>
        </p:nvSpPr>
        <p:spPr>
          <a:xfrm>
            <a:off x="54653" y="1376128"/>
            <a:ext cx="2353569" cy="464330"/>
          </a:xfrm>
          <a:prstGeom prst="ellipse">
            <a:avLst/>
          </a:prstGeom>
          <a:no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2160178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6558" y="113132"/>
            <a:ext cx="7396692" cy="980194"/>
          </a:xfrm>
        </p:spPr>
        <p:txBody>
          <a:bodyPr/>
          <a:lstStyle/>
          <a:p>
            <a:r>
              <a:rPr lang="en-US" dirty="0">
                <a:solidFill>
                  <a:schemeClr val="tx1"/>
                </a:solidFill>
              </a:rPr>
              <a:t>Planning Survey – My Rooms List</a:t>
            </a:r>
          </a:p>
        </p:txBody>
      </p:sp>
      <p:sp>
        <p:nvSpPr>
          <p:cNvPr id="5" name="TextBox 4"/>
          <p:cNvSpPr txBox="1"/>
          <p:nvPr/>
        </p:nvSpPr>
        <p:spPr>
          <a:xfrm>
            <a:off x="186558" y="3364604"/>
            <a:ext cx="8712998" cy="3077766"/>
          </a:xfrm>
          <a:prstGeom prst="rect">
            <a:avLst/>
          </a:prstGeom>
          <a:noFill/>
        </p:spPr>
        <p:txBody>
          <a:bodyPr wrap="square" rtlCol="0">
            <a:spAutoFit/>
          </a:bodyPr>
          <a:lstStyle/>
          <a:p>
            <a:endParaRPr lang="en-US"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This is a list of rooms that you can access that are in the CC/CCH you selected in the My CCH Rollup list.</a:t>
            </a:r>
          </a:p>
          <a:p>
            <a:endParaRPr lang="en-US" sz="1600" dirty="0">
              <a:latin typeface="Times New Roman" panose="02020603050405020304" pitchFamily="18" charset="0"/>
              <a:cs typeface="Times New Roman" panose="02020603050405020304" pitchFamily="18" charset="0"/>
            </a:endParaRPr>
          </a:p>
          <a:p>
            <a:r>
              <a:rPr lang="en-US" sz="1600" dirty="0">
                <a:solidFill>
                  <a:srgbClr val="A51417"/>
                </a:solidFill>
                <a:latin typeface="Times New Roman" panose="02020603050405020304" pitchFamily="18" charset="0"/>
                <a:cs typeface="Times New Roman" panose="02020603050405020304" pitchFamily="18" charset="0"/>
              </a:rPr>
              <a:t>You will only see rooms that are in selected CC/CCH.</a:t>
            </a:r>
          </a:p>
          <a:p>
            <a:endParaRPr lang="en-US" sz="1600" dirty="0">
              <a:solidFill>
                <a:srgbClr val="A51417"/>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en-US" sz="1600" dirty="0">
                <a:latin typeface="Times New Roman" panose="02020603050405020304" pitchFamily="18" charset="0"/>
                <a:cs typeface="Times New Roman" panose="02020603050405020304" pitchFamily="18" charset="0"/>
              </a:rPr>
              <a:t>Select rooms to Bulk Functionalize</a:t>
            </a:r>
          </a:p>
          <a:p>
            <a:pPr marL="342900" indent="-342900">
              <a:buFont typeface="Wingdings" panose="05000000000000000000" pitchFamily="2" charset="2"/>
              <a:buChar char="§"/>
            </a:pPr>
            <a:r>
              <a:rPr lang="en-US" sz="1600" dirty="0">
                <a:latin typeface="Times New Roman" panose="02020603050405020304" pitchFamily="18" charset="0"/>
                <a:cs typeface="Times New Roman" panose="02020603050405020304" pitchFamily="18" charset="0"/>
              </a:rPr>
              <a:t>Updates this panel</a:t>
            </a:r>
          </a:p>
          <a:p>
            <a:pPr marL="342900" indent="-342900">
              <a:buFont typeface="Wingdings" panose="05000000000000000000" pitchFamily="2" charset="2"/>
              <a:buChar char="§"/>
            </a:pPr>
            <a:r>
              <a:rPr lang="en-US" sz="1600" dirty="0">
                <a:latin typeface="Times New Roman" panose="02020603050405020304" pitchFamily="18" charset="0"/>
                <a:cs typeface="Times New Roman" panose="02020603050405020304" pitchFamily="18" charset="0"/>
              </a:rPr>
              <a:t>Click with the ‘Hand’     to open the ‘Room Splits’  </a:t>
            </a:r>
          </a:p>
          <a:p>
            <a:pPr marL="342900" indent="-342900">
              <a:buFont typeface="Wingdings" panose="05000000000000000000" pitchFamily="2" charset="2"/>
              <a:buChar char="§"/>
            </a:pPr>
            <a:r>
              <a:rPr lang="en-US" sz="1600" dirty="0">
                <a:latin typeface="Times New Roman" panose="02020603050405020304" pitchFamily="18" charset="0"/>
                <a:cs typeface="Times New Roman" panose="02020603050405020304" pitchFamily="18" charset="0"/>
              </a:rPr>
              <a:t>You can change the order of the columns</a:t>
            </a:r>
          </a:p>
          <a:p>
            <a:pPr marL="342900" indent="-342900">
              <a:buFont typeface="Wingdings" panose="05000000000000000000" pitchFamily="2" charset="2"/>
              <a:buChar char="§"/>
            </a:pPr>
            <a:r>
              <a:rPr lang="en-US" sz="1600" dirty="0">
                <a:latin typeface="Times New Roman" panose="02020603050405020304" pitchFamily="18" charset="0"/>
                <a:cs typeface="Times New Roman" panose="02020603050405020304" pitchFamily="18" charset="0"/>
              </a:rPr>
              <a:t>We also recommend you download the My rooms list into excel so you can mark rooms down as you complete them so you can keep track of what you have done.</a:t>
            </a:r>
          </a:p>
        </p:txBody>
      </p:sp>
      <p:pic>
        <p:nvPicPr>
          <p:cNvPr id="7" name="Picture 6"/>
          <p:cNvPicPr>
            <a:picLocks noChangeAspect="1"/>
          </p:cNvPicPr>
          <p:nvPr/>
        </p:nvPicPr>
        <p:blipFill>
          <a:blip r:embed="rId2"/>
          <a:stretch>
            <a:fillRect/>
          </a:stretch>
        </p:blipFill>
        <p:spPr>
          <a:xfrm>
            <a:off x="3537219" y="4934264"/>
            <a:ext cx="1284940" cy="248844"/>
          </a:xfrm>
          <a:prstGeom prst="rect">
            <a:avLst/>
          </a:prstGeom>
        </p:spPr>
      </p:pic>
      <p:pic>
        <p:nvPicPr>
          <p:cNvPr id="8" name="Picture 7"/>
          <p:cNvPicPr>
            <a:picLocks noChangeAspect="1"/>
          </p:cNvPicPr>
          <p:nvPr/>
        </p:nvPicPr>
        <p:blipFill>
          <a:blip r:embed="rId3"/>
          <a:stretch>
            <a:fillRect/>
          </a:stretch>
        </p:blipFill>
        <p:spPr>
          <a:xfrm>
            <a:off x="2210804" y="5188069"/>
            <a:ext cx="666438" cy="222147"/>
          </a:xfrm>
          <a:prstGeom prst="rect">
            <a:avLst/>
          </a:prstGeom>
        </p:spPr>
      </p:pic>
      <p:pic>
        <p:nvPicPr>
          <p:cNvPr id="9" name="Picture 8"/>
          <p:cNvPicPr>
            <a:picLocks noChangeAspect="1"/>
          </p:cNvPicPr>
          <p:nvPr/>
        </p:nvPicPr>
        <p:blipFill>
          <a:blip r:embed="rId4"/>
          <a:stretch>
            <a:fillRect/>
          </a:stretch>
        </p:blipFill>
        <p:spPr>
          <a:xfrm>
            <a:off x="2381358" y="5416990"/>
            <a:ext cx="162665" cy="202618"/>
          </a:xfrm>
          <a:prstGeom prst="rect">
            <a:avLst/>
          </a:prstGeom>
        </p:spPr>
      </p:pic>
      <p:pic>
        <p:nvPicPr>
          <p:cNvPr id="10" name="Picture 9"/>
          <p:cNvPicPr>
            <a:picLocks noChangeAspect="1"/>
          </p:cNvPicPr>
          <p:nvPr/>
        </p:nvPicPr>
        <p:blipFill>
          <a:blip r:embed="rId5"/>
          <a:stretch>
            <a:fillRect/>
          </a:stretch>
        </p:blipFill>
        <p:spPr>
          <a:xfrm>
            <a:off x="4040138" y="5702531"/>
            <a:ext cx="279102" cy="251192"/>
          </a:xfrm>
          <a:prstGeom prst="rect">
            <a:avLst/>
          </a:prstGeom>
        </p:spPr>
      </p:pic>
      <p:sp>
        <p:nvSpPr>
          <p:cNvPr id="13" name="TextBox 12"/>
          <p:cNvSpPr txBox="1"/>
          <p:nvPr/>
        </p:nvSpPr>
        <p:spPr>
          <a:xfrm>
            <a:off x="8519311" y="6337537"/>
            <a:ext cx="451667" cy="307777"/>
          </a:xfrm>
          <a:prstGeom prst="rect">
            <a:avLst/>
          </a:prstGeom>
          <a:noFill/>
        </p:spPr>
        <p:txBody>
          <a:bodyPr wrap="square" rtlCol="0">
            <a:spAutoFit/>
          </a:bodyPr>
          <a:lstStyle/>
          <a:p>
            <a:r>
              <a:rPr lang="en-US" sz="1400" dirty="0"/>
              <a:t>17</a:t>
            </a:r>
          </a:p>
        </p:txBody>
      </p:sp>
      <p:pic>
        <p:nvPicPr>
          <p:cNvPr id="2" name="Picture 1"/>
          <p:cNvPicPr>
            <a:picLocks noChangeAspect="1"/>
          </p:cNvPicPr>
          <p:nvPr/>
        </p:nvPicPr>
        <p:blipFill>
          <a:blip r:embed="rId6"/>
          <a:stretch>
            <a:fillRect/>
          </a:stretch>
        </p:blipFill>
        <p:spPr>
          <a:xfrm>
            <a:off x="5999719" y="6058643"/>
            <a:ext cx="696029" cy="374785"/>
          </a:xfrm>
          <a:prstGeom prst="rect">
            <a:avLst/>
          </a:prstGeom>
        </p:spPr>
      </p:pic>
      <p:pic>
        <p:nvPicPr>
          <p:cNvPr id="6" name="Picture 5"/>
          <p:cNvPicPr>
            <a:picLocks noChangeAspect="1"/>
          </p:cNvPicPr>
          <p:nvPr/>
        </p:nvPicPr>
        <p:blipFill>
          <a:blip r:embed="rId7"/>
          <a:stretch>
            <a:fillRect/>
          </a:stretch>
        </p:blipFill>
        <p:spPr>
          <a:xfrm>
            <a:off x="463769" y="901299"/>
            <a:ext cx="6146899" cy="2707154"/>
          </a:xfrm>
          <a:prstGeom prst="rect">
            <a:avLst/>
          </a:prstGeom>
        </p:spPr>
      </p:pic>
    </p:spTree>
    <p:extLst>
      <p:ext uri="{BB962C8B-B14F-4D97-AF65-F5344CB8AC3E}">
        <p14:creationId xmlns:p14="http://schemas.microsoft.com/office/powerpoint/2010/main" val="1735588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ontent Placeholder 35"/>
          <p:cNvSpPr>
            <a:spLocks noGrp="1"/>
          </p:cNvSpPr>
          <p:nvPr>
            <p:ph idx="1"/>
          </p:nvPr>
        </p:nvSpPr>
        <p:spPr>
          <a:xfrm>
            <a:off x="493889" y="1600199"/>
            <a:ext cx="8142111" cy="4969565"/>
          </a:xfrm>
        </p:spPr>
        <p:txBody>
          <a:bodyPr/>
          <a:lstStyle/>
          <a:p>
            <a:endParaRPr lang="en-US" dirty="0"/>
          </a:p>
          <a:p>
            <a:endParaRPr lang="en-US" dirty="0"/>
          </a:p>
          <a:p>
            <a:endParaRPr lang="en-US" dirty="0"/>
          </a:p>
          <a:p>
            <a:endParaRPr lang="en-US" sz="1800" dirty="0"/>
          </a:p>
          <a:p>
            <a:pPr marL="0" indent="0">
              <a:buNone/>
            </a:pPr>
            <a:r>
              <a:rPr lang="en-US" sz="1800" dirty="0"/>
              <a:t>	  </a:t>
            </a:r>
            <a:r>
              <a:rPr lang="en-US" sz="1600" dirty="0">
                <a:solidFill>
                  <a:schemeClr val="tx1"/>
                </a:solidFill>
                <a:latin typeface="Times New Roman" panose="02020603050405020304" pitchFamily="18" charset="0"/>
                <a:cs typeface="Times New Roman" panose="02020603050405020304" pitchFamily="18" charset="0"/>
              </a:rPr>
              <a:t>Takes you back to the My Departments/My Rooms Panel Tab</a:t>
            </a:r>
          </a:p>
          <a:p>
            <a:pPr marL="0" indent="0">
              <a:buNone/>
            </a:pPr>
            <a:r>
              <a:rPr lang="en-US" sz="1600" dirty="0">
                <a:solidFill>
                  <a:schemeClr val="tx1"/>
                </a:solidFill>
                <a:latin typeface="Times New Roman" panose="02020603050405020304" pitchFamily="18" charset="0"/>
                <a:cs typeface="Times New Roman" panose="02020603050405020304" pitchFamily="18" charset="0"/>
              </a:rPr>
              <a:t>     Opens the floor plan window</a:t>
            </a:r>
          </a:p>
          <a:p>
            <a:pPr marL="0" indent="0">
              <a:buNone/>
            </a:pPr>
            <a:r>
              <a:rPr lang="en-US" sz="1600" dirty="0">
                <a:solidFill>
                  <a:schemeClr val="tx1"/>
                </a:solidFill>
                <a:latin typeface="Times New Roman" panose="02020603050405020304" pitchFamily="18" charset="0"/>
                <a:cs typeface="Times New Roman" panose="02020603050405020304" pitchFamily="18" charset="0"/>
              </a:rPr>
              <a:t>			Opens the request room update dialog box</a:t>
            </a:r>
          </a:p>
          <a:p>
            <a:pPr marL="0" indent="0">
              <a:buNone/>
            </a:pPr>
            <a:r>
              <a:rPr lang="en-US" sz="1600" dirty="0">
                <a:solidFill>
                  <a:schemeClr val="tx1"/>
                </a:solidFill>
                <a:latin typeface="Times New Roman" panose="02020603050405020304" pitchFamily="18" charset="0"/>
                <a:cs typeface="Times New Roman" panose="02020603050405020304" pitchFamily="18" charset="0"/>
              </a:rPr>
              <a:t>	      Goes to the previous room – any filtering will be in place</a:t>
            </a:r>
          </a:p>
          <a:p>
            <a:pPr marL="0" indent="0">
              <a:buNone/>
            </a:pPr>
            <a:r>
              <a:rPr lang="en-US" sz="1600" dirty="0">
                <a:solidFill>
                  <a:schemeClr val="tx1"/>
                </a:solidFill>
                <a:latin typeface="Times New Roman" panose="02020603050405020304" pitchFamily="18" charset="0"/>
                <a:cs typeface="Times New Roman" panose="02020603050405020304" pitchFamily="18" charset="0"/>
              </a:rPr>
              <a:t>	      Goes to the next room – any filtering will be in place</a:t>
            </a:r>
          </a:p>
          <a:p>
            <a:pPr marL="0" indent="0">
              <a:buNone/>
            </a:pPr>
            <a:r>
              <a:rPr lang="en-US" sz="1600" dirty="0">
                <a:solidFill>
                  <a:schemeClr val="tx1"/>
                </a:solidFill>
                <a:latin typeface="Times New Roman" panose="02020603050405020304" pitchFamily="18" charset="0"/>
                <a:cs typeface="Times New Roman" panose="02020603050405020304" pitchFamily="18" charset="0"/>
              </a:rPr>
              <a:t>    Deletes split         Edits Split                        Completes the split                Add a split</a:t>
            </a:r>
          </a:p>
          <a:p>
            <a:pPr marL="0" indent="0">
              <a:buNone/>
            </a:pPr>
            <a:r>
              <a:rPr lang="en-US" sz="1600" dirty="0">
                <a:solidFill>
                  <a:schemeClr val="tx1"/>
                </a:solidFill>
                <a:latin typeface="Times New Roman" panose="02020603050405020304" pitchFamily="18" charset="0"/>
                <a:cs typeface="Times New Roman" panose="02020603050405020304" pitchFamily="18" charset="0"/>
              </a:rPr>
              <a:t>           Opens a dialogue box displaying split currently and at the beginning of FY23</a:t>
            </a:r>
          </a:p>
          <a:p>
            <a:pPr marL="0" indent="0">
              <a:buNone/>
            </a:pPr>
            <a:r>
              <a:rPr lang="en-US" sz="1600" dirty="0">
                <a:solidFill>
                  <a:schemeClr val="tx1"/>
                </a:solidFill>
                <a:latin typeface="Times New Roman" panose="02020603050405020304" pitchFamily="18" charset="0"/>
                <a:cs typeface="Times New Roman" panose="02020603050405020304" pitchFamily="18" charset="0"/>
              </a:rPr>
              <a:t>                 Shows the history of the room</a:t>
            </a:r>
          </a:p>
          <a:p>
            <a:pPr marL="0" indent="0">
              <a:buNone/>
            </a:pPr>
            <a:r>
              <a:rPr lang="en-US" sz="1600" dirty="0">
                <a:solidFill>
                  <a:schemeClr val="tx1"/>
                </a:solidFill>
                <a:latin typeface="Times New Roman" panose="02020603050405020304" pitchFamily="18" charset="0"/>
                <a:cs typeface="Times New Roman" panose="02020603050405020304" pitchFamily="18" charset="0"/>
              </a:rPr>
              <a:t>   Opens the ‘Occupant’ Panel</a:t>
            </a:r>
          </a:p>
        </p:txBody>
      </p:sp>
      <p:sp>
        <p:nvSpPr>
          <p:cNvPr id="3" name="Title 2"/>
          <p:cNvSpPr>
            <a:spLocks noGrp="1"/>
          </p:cNvSpPr>
          <p:nvPr>
            <p:ph type="title"/>
          </p:nvPr>
        </p:nvSpPr>
        <p:spPr>
          <a:xfrm>
            <a:off x="308176" y="329663"/>
            <a:ext cx="8557528" cy="1068229"/>
          </a:xfrm>
        </p:spPr>
        <p:txBody>
          <a:bodyPr/>
          <a:lstStyle/>
          <a:p>
            <a:r>
              <a:rPr lang="en-US" dirty="0">
                <a:solidFill>
                  <a:schemeClr val="tx1"/>
                </a:solidFill>
                <a:latin typeface="Times New Roman" panose="02020603050405020304" pitchFamily="18" charset="0"/>
                <a:cs typeface="Times New Roman" panose="02020603050405020304" pitchFamily="18" charset="0"/>
              </a:rPr>
              <a:t>Planning Survey – Rooms Splits Icons</a:t>
            </a:r>
            <a:br>
              <a:rPr lang="en-US" dirty="0">
                <a:solidFill>
                  <a:schemeClr val="tx1"/>
                </a:solidFill>
                <a:latin typeface="Times New Roman" panose="02020603050405020304" pitchFamily="18" charset="0"/>
                <a:cs typeface="Times New Roman" panose="02020603050405020304" pitchFamily="18" charset="0"/>
              </a:rPr>
            </a:br>
            <a:endParaRPr lang="en-US" dirty="0">
              <a:solidFill>
                <a:schemeClr val="tx1"/>
              </a:solidFill>
              <a:latin typeface="Times New Roman" panose="02020603050405020304" pitchFamily="18" charset="0"/>
              <a:cs typeface="Times New Roman" panose="02020603050405020304" pitchFamily="18" charset="0"/>
            </a:endParaRPr>
          </a:p>
        </p:txBody>
      </p:sp>
      <p:pic>
        <p:nvPicPr>
          <p:cNvPr id="38" name="Picture 37"/>
          <p:cNvPicPr>
            <a:picLocks noChangeAspect="1"/>
          </p:cNvPicPr>
          <p:nvPr/>
        </p:nvPicPr>
        <p:blipFill>
          <a:blip r:embed="rId2"/>
          <a:stretch>
            <a:fillRect/>
          </a:stretch>
        </p:blipFill>
        <p:spPr>
          <a:xfrm>
            <a:off x="511935" y="3476564"/>
            <a:ext cx="627942" cy="335309"/>
          </a:xfrm>
          <a:prstGeom prst="rect">
            <a:avLst/>
          </a:prstGeom>
        </p:spPr>
      </p:pic>
      <p:pic>
        <p:nvPicPr>
          <p:cNvPr id="39" name="Picture 38"/>
          <p:cNvPicPr>
            <a:picLocks noChangeAspect="1"/>
          </p:cNvPicPr>
          <p:nvPr/>
        </p:nvPicPr>
        <p:blipFill>
          <a:blip r:embed="rId3"/>
          <a:stretch>
            <a:fillRect/>
          </a:stretch>
        </p:blipFill>
        <p:spPr>
          <a:xfrm>
            <a:off x="488848" y="3801722"/>
            <a:ext cx="354146" cy="374978"/>
          </a:xfrm>
          <a:prstGeom prst="rect">
            <a:avLst/>
          </a:prstGeom>
        </p:spPr>
      </p:pic>
      <p:pic>
        <p:nvPicPr>
          <p:cNvPr id="40" name="Picture 39"/>
          <p:cNvPicPr>
            <a:picLocks noChangeAspect="1"/>
          </p:cNvPicPr>
          <p:nvPr/>
        </p:nvPicPr>
        <p:blipFill>
          <a:blip r:embed="rId4"/>
          <a:stretch>
            <a:fillRect/>
          </a:stretch>
        </p:blipFill>
        <p:spPr>
          <a:xfrm>
            <a:off x="467202" y="4127595"/>
            <a:ext cx="1429404" cy="229411"/>
          </a:xfrm>
          <a:prstGeom prst="rect">
            <a:avLst/>
          </a:prstGeom>
        </p:spPr>
      </p:pic>
      <p:pic>
        <p:nvPicPr>
          <p:cNvPr id="41" name="Picture 40"/>
          <p:cNvPicPr>
            <a:picLocks noChangeAspect="1"/>
          </p:cNvPicPr>
          <p:nvPr/>
        </p:nvPicPr>
        <p:blipFill>
          <a:blip r:embed="rId5"/>
          <a:stretch>
            <a:fillRect/>
          </a:stretch>
        </p:blipFill>
        <p:spPr>
          <a:xfrm>
            <a:off x="467202" y="4381817"/>
            <a:ext cx="876300" cy="247650"/>
          </a:xfrm>
          <a:prstGeom prst="rect">
            <a:avLst/>
          </a:prstGeom>
        </p:spPr>
      </p:pic>
      <p:pic>
        <p:nvPicPr>
          <p:cNvPr id="43" name="Picture 42"/>
          <p:cNvPicPr>
            <a:picLocks noChangeAspect="1"/>
          </p:cNvPicPr>
          <p:nvPr/>
        </p:nvPicPr>
        <p:blipFill>
          <a:blip r:embed="rId6"/>
          <a:stretch>
            <a:fillRect/>
          </a:stretch>
        </p:blipFill>
        <p:spPr>
          <a:xfrm>
            <a:off x="448032" y="4654278"/>
            <a:ext cx="902286" cy="237765"/>
          </a:xfrm>
          <a:prstGeom prst="rect">
            <a:avLst/>
          </a:prstGeom>
        </p:spPr>
      </p:pic>
      <p:pic>
        <p:nvPicPr>
          <p:cNvPr id="44" name="Picture 43"/>
          <p:cNvPicPr>
            <a:picLocks noChangeAspect="1"/>
          </p:cNvPicPr>
          <p:nvPr/>
        </p:nvPicPr>
        <p:blipFill>
          <a:blip r:embed="rId7"/>
          <a:stretch>
            <a:fillRect/>
          </a:stretch>
        </p:blipFill>
        <p:spPr>
          <a:xfrm>
            <a:off x="448032" y="4949626"/>
            <a:ext cx="286537" cy="249958"/>
          </a:xfrm>
          <a:prstGeom prst="rect">
            <a:avLst/>
          </a:prstGeom>
        </p:spPr>
      </p:pic>
      <p:pic>
        <p:nvPicPr>
          <p:cNvPr id="45" name="Picture 44"/>
          <p:cNvPicPr>
            <a:picLocks noChangeAspect="1"/>
          </p:cNvPicPr>
          <p:nvPr/>
        </p:nvPicPr>
        <p:blipFill>
          <a:blip r:embed="rId8"/>
          <a:stretch>
            <a:fillRect/>
          </a:stretch>
        </p:blipFill>
        <p:spPr>
          <a:xfrm>
            <a:off x="1896606" y="5010350"/>
            <a:ext cx="329213" cy="189234"/>
          </a:xfrm>
          <a:prstGeom prst="rect">
            <a:avLst/>
          </a:prstGeom>
        </p:spPr>
      </p:pic>
      <p:pic>
        <p:nvPicPr>
          <p:cNvPr id="46" name="Picture 45"/>
          <p:cNvPicPr>
            <a:picLocks noChangeAspect="1"/>
          </p:cNvPicPr>
          <p:nvPr/>
        </p:nvPicPr>
        <p:blipFill>
          <a:blip r:embed="rId9"/>
          <a:stretch>
            <a:fillRect/>
          </a:stretch>
        </p:blipFill>
        <p:spPr>
          <a:xfrm>
            <a:off x="3186397" y="5010350"/>
            <a:ext cx="1160344" cy="228722"/>
          </a:xfrm>
          <a:prstGeom prst="rect">
            <a:avLst/>
          </a:prstGeom>
        </p:spPr>
      </p:pic>
      <p:pic>
        <p:nvPicPr>
          <p:cNvPr id="47" name="Picture 46"/>
          <p:cNvPicPr>
            <a:picLocks noChangeAspect="1"/>
          </p:cNvPicPr>
          <p:nvPr/>
        </p:nvPicPr>
        <p:blipFill>
          <a:blip r:embed="rId10"/>
          <a:stretch>
            <a:fillRect/>
          </a:stretch>
        </p:blipFill>
        <p:spPr>
          <a:xfrm>
            <a:off x="5922640" y="4974824"/>
            <a:ext cx="780356" cy="298730"/>
          </a:xfrm>
          <a:prstGeom prst="rect">
            <a:avLst/>
          </a:prstGeom>
        </p:spPr>
      </p:pic>
      <p:pic>
        <p:nvPicPr>
          <p:cNvPr id="48" name="Picture 47"/>
          <p:cNvPicPr>
            <a:picLocks noChangeAspect="1"/>
          </p:cNvPicPr>
          <p:nvPr/>
        </p:nvPicPr>
        <p:blipFill>
          <a:blip r:embed="rId11"/>
          <a:stretch>
            <a:fillRect/>
          </a:stretch>
        </p:blipFill>
        <p:spPr>
          <a:xfrm>
            <a:off x="470870" y="5278447"/>
            <a:ext cx="672557" cy="246888"/>
          </a:xfrm>
          <a:prstGeom prst="rect">
            <a:avLst/>
          </a:prstGeom>
        </p:spPr>
      </p:pic>
      <p:pic>
        <p:nvPicPr>
          <p:cNvPr id="49" name="Picture 48"/>
          <p:cNvPicPr>
            <a:picLocks noChangeAspect="1"/>
          </p:cNvPicPr>
          <p:nvPr/>
        </p:nvPicPr>
        <p:blipFill>
          <a:blip r:embed="rId12"/>
          <a:stretch>
            <a:fillRect/>
          </a:stretch>
        </p:blipFill>
        <p:spPr>
          <a:xfrm>
            <a:off x="448033" y="5513271"/>
            <a:ext cx="902286" cy="304826"/>
          </a:xfrm>
          <a:prstGeom prst="rect">
            <a:avLst/>
          </a:prstGeom>
        </p:spPr>
      </p:pic>
      <p:pic>
        <p:nvPicPr>
          <p:cNvPr id="50" name="Picture 49"/>
          <p:cNvPicPr>
            <a:picLocks noChangeAspect="1"/>
          </p:cNvPicPr>
          <p:nvPr/>
        </p:nvPicPr>
        <p:blipFill>
          <a:blip r:embed="rId13"/>
          <a:stretch>
            <a:fillRect/>
          </a:stretch>
        </p:blipFill>
        <p:spPr>
          <a:xfrm>
            <a:off x="511935" y="5873032"/>
            <a:ext cx="237765" cy="298730"/>
          </a:xfrm>
          <a:prstGeom prst="rect">
            <a:avLst/>
          </a:prstGeom>
        </p:spPr>
      </p:pic>
      <p:sp>
        <p:nvSpPr>
          <p:cNvPr id="18" name="TextBox 17"/>
          <p:cNvSpPr txBox="1"/>
          <p:nvPr/>
        </p:nvSpPr>
        <p:spPr>
          <a:xfrm>
            <a:off x="8519311" y="6337537"/>
            <a:ext cx="451667" cy="307777"/>
          </a:xfrm>
          <a:prstGeom prst="rect">
            <a:avLst/>
          </a:prstGeom>
          <a:noFill/>
        </p:spPr>
        <p:txBody>
          <a:bodyPr wrap="square" rtlCol="0">
            <a:spAutoFit/>
          </a:bodyPr>
          <a:lstStyle/>
          <a:p>
            <a:r>
              <a:rPr lang="en-US" sz="1400" dirty="0"/>
              <a:t>18</a:t>
            </a:r>
          </a:p>
        </p:txBody>
      </p:sp>
      <p:pic>
        <p:nvPicPr>
          <p:cNvPr id="4" name="Picture 3"/>
          <p:cNvPicPr>
            <a:picLocks noChangeAspect="1"/>
          </p:cNvPicPr>
          <p:nvPr/>
        </p:nvPicPr>
        <p:blipFill>
          <a:blip r:embed="rId14"/>
          <a:stretch>
            <a:fillRect/>
          </a:stretch>
        </p:blipFill>
        <p:spPr>
          <a:xfrm>
            <a:off x="161905" y="978987"/>
            <a:ext cx="8703799" cy="2326288"/>
          </a:xfrm>
          <a:prstGeom prst="rect">
            <a:avLst/>
          </a:prstGeom>
        </p:spPr>
      </p:pic>
    </p:spTree>
    <p:extLst>
      <p:ext uri="{BB962C8B-B14F-4D97-AF65-F5344CB8AC3E}">
        <p14:creationId xmlns:p14="http://schemas.microsoft.com/office/powerpoint/2010/main" val="2026123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6151" y="1302025"/>
            <a:ext cx="8509066" cy="5287617"/>
          </a:xfrm>
        </p:spPr>
        <p:txBody>
          <a:bodyPr>
            <a:normAutofit lnSpcReduction="10000"/>
          </a:bodyPr>
          <a:lstStyle/>
          <a:p>
            <a:pPr marL="0" indent="0">
              <a:buNone/>
            </a:pPr>
            <a:r>
              <a:rPr lang="en-US" sz="2000" dirty="0">
                <a:solidFill>
                  <a:schemeClr val="tx1"/>
                </a:solidFill>
                <a:latin typeface="Times New Roman" panose="02020603050405020304" pitchFamily="18" charset="0"/>
                <a:cs typeface="Times New Roman" panose="02020603050405020304" pitchFamily="18" charset="0"/>
              </a:rPr>
              <a:t>Clicking with the ‘hand’     cursor over the “Available Status” will open the ‘Occupant’ panel that provides a list of the current occupants of a split. You can add/remove occupants as well as Set Current and Copy.  There is no need to further functionalize splits during in the Planning Survey.    </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p>
          <a:p>
            <a:pPr marL="0" indent="0">
              <a:buNone/>
            </a:pPr>
            <a:r>
              <a:rPr lang="en-US" sz="1200" dirty="0">
                <a:latin typeface="Times New Roman" panose="02020603050405020304" pitchFamily="18" charset="0"/>
                <a:cs typeface="Times New Roman" panose="02020603050405020304" pitchFamily="18" charset="0"/>
              </a:rPr>
              <a:t> </a:t>
            </a:r>
          </a:p>
          <a:p>
            <a:pPr marL="0" indent="0">
              <a:buNone/>
            </a:pPr>
            <a:endParaRPr lang="en-US" sz="1200" dirty="0">
              <a:latin typeface="Times New Roman" panose="02020603050405020304" pitchFamily="18" charset="0"/>
              <a:cs typeface="Times New Roman" panose="02020603050405020304" pitchFamily="18" charset="0"/>
            </a:endParaRPr>
          </a:p>
          <a:p>
            <a:pPr marL="0" indent="0">
              <a:buNone/>
            </a:pPr>
            <a:endParaRPr lang="en-US" sz="1200" dirty="0">
              <a:latin typeface="Times New Roman" panose="02020603050405020304" pitchFamily="18" charset="0"/>
              <a:cs typeface="Times New Roman" panose="02020603050405020304" pitchFamily="18" charset="0"/>
            </a:endParaRPr>
          </a:p>
          <a:p>
            <a:pPr marL="0" indent="0">
              <a:buNone/>
            </a:pPr>
            <a:endParaRPr lang="en-US" sz="1200" dirty="0">
              <a:latin typeface="Times New Roman" panose="02020603050405020304" pitchFamily="18" charset="0"/>
              <a:cs typeface="Times New Roman" panose="02020603050405020304" pitchFamily="18" charset="0"/>
            </a:endParaRPr>
          </a:p>
          <a:p>
            <a:pPr marL="0" indent="0">
              <a:buNone/>
            </a:pPr>
            <a:endParaRPr lang="en-US" sz="1200" dirty="0">
              <a:latin typeface="Times New Roman" panose="02020603050405020304" pitchFamily="18" charset="0"/>
              <a:cs typeface="Times New Roman" panose="02020603050405020304" pitchFamily="18" charset="0"/>
            </a:endParaRPr>
          </a:p>
          <a:p>
            <a:pPr marL="0" indent="0">
              <a:buNone/>
            </a:pPr>
            <a:r>
              <a:rPr lang="en-US" sz="1600" dirty="0">
                <a:latin typeface="Times New Roman" panose="02020603050405020304" pitchFamily="18" charset="0"/>
                <a:cs typeface="Times New Roman" panose="02020603050405020304" pitchFamily="18" charset="0"/>
              </a:rPr>
              <a:t>         </a:t>
            </a:r>
            <a:r>
              <a:rPr lang="en-US" sz="1600" dirty="0">
                <a:solidFill>
                  <a:schemeClr val="tx1"/>
                </a:solidFill>
                <a:latin typeface="Times New Roman" panose="02020603050405020304" pitchFamily="18" charset="0"/>
                <a:cs typeface="Times New Roman" panose="02020603050405020304" pitchFamily="18" charset="0"/>
              </a:rPr>
              <a:t>Downloads the selected occupant list to excel</a:t>
            </a:r>
          </a:p>
          <a:p>
            <a:pPr marL="0" indent="0">
              <a:buNone/>
            </a:pPr>
            <a:r>
              <a:rPr lang="en-US" sz="1600" dirty="0">
                <a:solidFill>
                  <a:schemeClr val="tx1"/>
                </a:solidFill>
                <a:latin typeface="Times New Roman" panose="02020603050405020304" pitchFamily="18" charset="0"/>
                <a:cs typeface="Times New Roman" panose="02020603050405020304" pitchFamily="18" charset="0"/>
              </a:rPr>
              <a:t>                            Sets the occupant to Current or Non-Current</a:t>
            </a:r>
          </a:p>
          <a:p>
            <a:pPr marL="0" indent="0">
              <a:buNone/>
            </a:pPr>
            <a:r>
              <a:rPr lang="en-US" sz="1600" dirty="0">
                <a:solidFill>
                  <a:schemeClr val="tx1"/>
                </a:solidFill>
                <a:latin typeface="Times New Roman" panose="02020603050405020304" pitchFamily="18" charset="0"/>
                <a:cs typeface="Times New Roman" panose="02020603050405020304" pitchFamily="18" charset="0"/>
              </a:rPr>
              <a:t>         Copies the checked occupants to eligible splits</a:t>
            </a:r>
          </a:p>
          <a:p>
            <a:pPr marL="0" indent="0">
              <a:buNone/>
            </a:pPr>
            <a:r>
              <a:rPr lang="en-US" sz="1600" dirty="0">
                <a:solidFill>
                  <a:schemeClr val="tx1"/>
                </a:solidFill>
                <a:latin typeface="Times New Roman" panose="02020603050405020304" pitchFamily="18" charset="0"/>
                <a:cs typeface="Times New Roman" panose="02020603050405020304" pitchFamily="18" charset="0"/>
              </a:rPr>
              <a:t>          Returns the occupants in the split back how they were at the beginning of the survey</a:t>
            </a:r>
          </a:p>
          <a:p>
            <a:pPr marL="0" indent="0">
              <a:buNone/>
            </a:pPr>
            <a:r>
              <a:rPr lang="en-US" sz="1600" dirty="0">
                <a:solidFill>
                  <a:schemeClr val="tx1"/>
                </a:solidFill>
                <a:latin typeface="Times New Roman" panose="02020603050405020304" pitchFamily="18" charset="0"/>
                <a:cs typeface="Times New Roman" panose="02020603050405020304" pitchFamily="18" charset="0"/>
              </a:rPr>
              <a:t>        Opens a dialogue box with a list of occupants for the split</a:t>
            </a:r>
          </a:p>
          <a:p>
            <a:pPr marL="0" indent="0">
              <a:buNone/>
            </a:pPr>
            <a:r>
              <a:rPr lang="en-US" sz="1600" dirty="0">
                <a:solidFill>
                  <a:schemeClr val="tx1"/>
                </a:solidFill>
                <a:latin typeface="Times New Roman" panose="02020603050405020304" pitchFamily="18" charset="0"/>
                <a:cs typeface="Times New Roman" panose="02020603050405020304" pitchFamily="18" charset="0"/>
              </a:rPr>
              <a:t>            Removes selected occupants from the split</a:t>
            </a:r>
          </a:p>
          <a:p>
            <a:pPr marL="0" indent="0">
              <a:buNone/>
            </a:pPr>
            <a:r>
              <a:rPr lang="en-US" sz="1600" dirty="0">
                <a:solidFill>
                  <a:schemeClr val="tx1"/>
                </a:solidFill>
                <a:latin typeface="Times New Roman" panose="02020603050405020304" pitchFamily="18" charset="0"/>
                <a:cs typeface="Times New Roman" panose="02020603050405020304" pitchFamily="18" charset="0"/>
              </a:rPr>
              <a:t>            Next will advance the tab to the right</a:t>
            </a:r>
          </a:p>
          <a:p>
            <a:pPr marL="0" indent="0">
              <a:buNone/>
            </a:pPr>
            <a:endParaRPr lang="en-US" sz="2000" dirty="0"/>
          </a:p>
          <a:p>
            <a:pPr marL="0" indent="0">
              <a:buNone/>
            </a:pPr>
            <a:endParaRPr lang="en-US" sz="2000" dirty="0"/>
          </a:p>
        </p:txBody>
      </p:sp>
      <p:sp>
        <p:nvSpPr>
          <p:cNvPr id="3" name="Title 2"/>
          <p:cNvSpPr>
            <a:spLocks noGrp="1"/>
          </p:cNvSpPr>
          <p:nvPr>
            <p:ph type="title"/>
          </p:nvPr>
        </p:nvSpPr>
        <p:spPr>
          <a:xfrm>
            <a:off x="467203" y="437444"/>
            <a:ext cx="3399120" cy="864582"/>
          </a:xfrm>
        </p:spPr>
        <p:txBody>
          <a:bodyPr/>
          <a:lstStyle/>
          <a:p>
            <a:r>
              <a:rPr lang="en-US" dirty="0">
                <a:solidFill>
                  <a:schemeClr val="tx1"/>
                </a:solidFill>
              </a:rPr>
              <a:t>Occupant Panel</a:t>
            </a:r>
          </a:p>
        </p:txBody>
      </p:sp>
      <p:pic>
        <p:nvPicPr>
          <p:cNvPr id="6" name="Picture 5"/>
          <p:cNvPicPr>
            <a:picLocks noChangeAspect="1"/>
          </p:cNvPicPr>
          <p:nvPr/>
        </p:nvPicPr>
        <p:blipFill>
          <a:blip r:embed="rId2"/>
          <a:stretch>
            <a:fillRect/>
          </a:stretch>
        </p:blipFill>
        <p:spPr>
          <a:xfrm>
            <a:off x="3041321" y="1302024"/>
            <a:ext cx="239379" cy="298174"/>
          </a:xfrm>
          <a:prstGeom prst="rect">
            <a:avLst/>
          </a:prstGeom>
        </p:spPr>
      </p:pic>
      <p:pic>
        <p:nvPicPr>
          <p:cNvPr id="8" name="Picture 7"/>
          <p:cNvPicPr>
            <a:picLocks noChangeAspect="1"/>
          </p:cNvPicPr>
          <p:nvPr/>
        </p:nvPicPr>
        <p:blipFill>
          <a:blip r:embed="rId3"/>
          <a:stretch>
            <a:fillRect/>
          </a:stretch>
        </p:blipFill>
        <p:spPr>
          <a:xfrm>
            <a:off x="436151" y="4421175"/>
            <a:ext cx="560881" cy="341406"/>
          </a:xfrm>
          <a:prstGeom prst="rect">
            <a:avLst/>
          </a:prstGeom>
        </p:spPr>
      </p:pic>
      <p:pic>
        <p:nvPicPr>
          <p:cNvPr id="9" name="Picture 8"/>
          <p:cNvPicPr>
            <a:picLocks noChangeAspect="1"/>
          </p:cNvPicPr>
          <p:nvPr/>
        </p:nvPicPr>
        <p:blipFill>
          <a:blip r:embed="rId4"/>
          <a:stretch>
            <a:fillRect/>
          </a:stretch>
        </p:blipFill>
        <p:spPr>
          <a:xfrm>
            <a:off x="436151" y="4762581"/>
            <a:ext cx="1475360" cy="231668"/>
          </a:xfrm>
          <a:prstGeom prst="rect">
            <a:avLst/>
          </a:prstGeom>
        </p:spPr>
      </p:pic>
      <p:pic>
        <p:nvPicPr>
          <p:cNvPr id="10" name="Picture 9"/>
          <p:cNvPicPr>
            <a:picLocks noChangeAspect="1"/>
          </p:cNvPicPr>
          <p:nvPr/>
        </p:nvPicPr>
        <p:blipFill>
          <a:blip r:embed="rId5"/>
          <a:stretch>
            <a:fillRect/>
          </a:stretch>
        </p:blipFill>
        <p:spPr>
          <a:xfrm>
            <a:off x="5632340" y="4675930"/>
            <a:ext cx="1731414" cy="347502"/>
          </a:xfrm>
          <a:prstGeom prst="rect">
            <a:avLst/>
          </a:prstGeom>
        </p:spPr>
      </p:pic>
      <p:pic>
        <p:nvPicPr>
          <p:cNvPr id="11" name="Picture 10"/>
          <p:cNvPicPr>
            <a:picLocks noChangeAspect="1"/>
          </p:cNvPicPr>
          <p:nvPr/>
        </p:nvPicPr>
        <p:blipFill>
          <a:blip r:embed="rId6"/>
          <a:stretch>
            <a:fillRect/>
          </a:stretch>
        </p:blipFill>
        <p:spPr>
          <a:xfrm>
            <a:off x="460538" y="4994249"/>
            <a:ext cx="536494" cy="317019"/>
          </a:xfrm>
          <a:prstGeom prst="rect">
            <a:avLst/>
          </a:prstGeom>
        </p:spPr>
      </p:pic>
      <p:pic>
        <p:nvPicPr>
          <p:cNvPr id="12" name="Picture 11"/>
          <p:cNvPicPr>
            <a:picLocks noChangeAspect="1"/>
          </p:cNvPicPr>
          <p:nvPr/>
        </p:nvPicPr>
        <p:blipFill>
          <a:blip r:embed="rId7"/>
          <a:stretch>
            <a:fillRect/>
          </a:stretch>
        </p:blipFill>
        <p:spPr>
          <a:xfrm>
            <a:off x="436151" y="5298126"/>
            <a:ext cx="585268" cy="258453"/>
          </a:xfrm>
          <a:prstGeom prst="rect">
            <a:avLst/>
          </a:prstGeom>
        </p:spPr>
      </p:pic>
      <p:pic>
        <p:nvPicPr>
          <p:cNvPr id="13" name="Picture 12"/>
          <p:cNvPicPr>
            <a:picLocks noChangeAspect="1"/>
          </p:cNvPicPr>
          <p:nvPr/>
        </p:nvPicPr>
        <p:blipFill>
          <a:blip r:embed="rId8"/>
          <a:stretch>
            <a:fillRect/>
          </a:stretch>
        </p:blipFill>
        <p:spPr>
          <a:xfrm>
            <a:off x="436151" y="5556579"/>
            <a:ext cx="506012" cy="310923"/>
          </a:xfrm>
          <a:prstGeom prst="rect">
            <a:avLst/>
          </a:prstGeom>
        </p:spPr>
      </p:pic>
      <p:pic>
        <p:nvPicPr>
          <p:cNvPr id="14" name="Picture 13"/>
          <p:cNvPicPr>
            <a:picLocks noChangeAspect="1"/>
          </p:cNvPicPr>
          <p:nvPr/>
        </p:nvPicPr>
        <p:blipFill>
          <a:blip r:embed="rId9"/>
          <a:stretch>
            <a:fillRect/>
          </a:stretch>
        </p:blipFill>
        <p:spPr>
          <a:xfrm>
            <a:off x="442248" y="5867502"/>
            <a:ext cx="585267" cy="253615"/>
          </a:xfrm>
          <a:prstGeom prst="rect">
            <a:avLst/>
          </a:prstGeom>
        </p:spPr>
      </p:pic>
      <p:pic>
        <p:nvPicPr>
          <p:cNvPr id="15" name="Picture 14"/>
          <p:cNvPicPr>
            <a:picLocks noChangeAspect="1"/>
          </p:cNvPicPr>
          <p:nvPr/>
        </p:nvPicPr>
        <p:blipFill>
          <a:blip r:embed="rId10"/>
          <a:stretch>
            <a:fillRect/>
          </a:stretch>
        </p:blipFill>
        <p:spPr>
          <a:xfrm>
            <a:off x="442248" y="6125955"/>
            <a:ext cx="585267" cy="310923"/>
          </a:xfrm>
          <a:prstGeom prst="rect">
            <a:avLst/>
          </a:prstGeom>
        </p:spPr>
      </p:pic>
      <p:sp>
        <p:nvSpPr>
          <p:cNvPr id="17" name="TextBox 16"/>
          <p:cNvSpPr txBox="1"/>
          <p:nvPr/>
        </p:nvSpPr>
        <p:spPr>
          <a:xfrm>
            <a:off x="8519311" y="6337537"/>
            <a:ext cx="451667" cy="307777"/>
          </a:xfrm>
          <a:prstGeom prst="rect">
            <a:avLst/>
          </a:prstGeom>
          <a:noFill/>
        </p:spPr>
        <p:txBody>
          <a:bodyPr wrap="square" rtlCol="0">
            <a:spAutoFit/>
          </a:bodyPr>
          <a:lstStyle/>
          <a:p>
            <a:r>
              <a:rPr lang="en-US" sz="1400" dirty="0"/>
              <a:t>19</a:t>
            </a:r>
          </a:p>
        </p:txBody>
      </p:sp>
      <p:pic>
        <p:nvPicPr>
          <p:cNvPr id="16" name="Picture 15"/>
          <p:cNvPicPr>
            <a:picLocks noChangeAspect="1"/>
          </p:cNvPicPr>
          <p:nvPr/>
        </p:nvPicPr>
        <p:blipFill>
          <a:blip r:embed="rId11"/>
          <a:stretch>
            <a:fillRect/>
          </a:stretch>
        </p:blipFill>
        <p:spPr>
          <a:xfrm>
            <a:off x="105477" y="2566285"/>
            <a:ext cx="8945217" cy="1702126"/>
          </a:xfrm>
          <a:prstGeom prst="rect">
            <a:avLst/>
          </a:prstGeom>
        </p:spPr>
      </p:pic>
      <p:pic>
        <p:nvPicPr>
          <p:cNvPr id="18" name="Picture 17"/>
          <p:cNvPicPr>
            <a:picLocks noChangeAspect="1"/>
          </p:cNvPicPr>
          <p:nvPr/>
        </p:nvPicPr>
        <p:blipFill>
          <a:blip r:embed="rId12"/>
          <a:stretch>
            <a:fillRect/>
          </a:stretch>
        </p:blipFill>
        <p:spPr>
          <a:xfrm>
            <a:off x="3866323" y="592596"/>
            <a:ext cx="3743325" cy="523875"/>
          </a:xfrm>
          <a:prstGeom prst="rect">
            <a:avLst/>
          </a:prstGeom>
        </p:spPr>
      </p:pic>
    </p:spTree>
    <p:extLst>
      <p:ext uri="{BB962C8B-B14F-4D97-AF65-F5344CB8AC3E}">
        <p14:creationId xmlns:p14="http://schemas.microsoft.com/office/powerpoint/2010/main" val="2326141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7565" y="1417638"/>
            <a:ext cx="8238435" cy="4960584"/>
          </a:xfrm>
        </p:spPr>
        <p:txBody>
          <a:bodyPr>
            <a:normAutofit fontScale="92500" lnSpcReduction="10000"/>
          </a:bodyPr>
          <a:lstStyle/>
          <a:p>
            <a:pPr marL="0" indent="0">
              <a:buNone/>
            </a:pPr>
            <a:r>
              <a:rPr lang="en-US" b="1" dirty="0">
                <a:solidFill>
                  <a:srgbClr val="A51417"/>
                </a:solidFill>
                <a:latin typeface="Times New Roman" panose="02020603050405020304" pitchFamily="18" charset="0"/>
                <a:cs typeface="Times New Roman" panose="02020603050405020304" pitchFamily="18" charset="0"/>
              </a:rPr>
              <a:t>Effective Date</a:t>
            </a:r>
            <a:r>
              <a:rPr lang="en-US" dirty="0">
                <a:solidFill>
                  <a:schemeClr val="tx1"/>
                </a:solidFill>
                <a:latin typeface="Times New Roman" panose="02020603050405020304" pitchFamily="18" charset="0"/>
                <a:cs typeface="Times New Roman" panose="02020603050405020304" pitchFamily="18" charset="0"/>
              </a:rPr>
              <a:t>– </a:t>
            </a:r>
            <a:r>
              <a:rPr lang="en-US" u="sng" dirty="0">
                <a:solidFill>
                  <a:schemeClr val="tx1"/>
                </a:solidFill>
                <a:latin typeface="Times New Roman" panose="02020603050405020304" pitchFamily="18" charset="0"/>
                <a:cs typeface="Times New Roman" panose="02020603050405020304" pitchFamily="18" charset="0"/>
              </a:rPr>
              <a:t>the date in which a change to any or a combination of the following occurred:</a:t>
            </a:r>
          </a:p>
          <a:p>
            <a:pPr lvl="1"/>
            <a:r>
              <a:rPr lang="en-US" dirty="0">
                <a:solidFill>
                  <a:schemeClr val="tx1"/>
                </a:solidFill>
                <a:latin typeface="Times New Roman" panose="02020603050405020304" pitchFamily="18" charset="0"/>
                <a:cs typeface="Times New Roman" panose="02020603050405020304" pitchFamily="18" charset="0"/>
              </a:rPr>
              <a:t>Edit a Room Split</a:t>
            </a:r>
          </a:p>
          <a:p>
            <a:pPr lvl="2"/>
            <a:r>
              <a:rPr lang="en-US" dirty="0">
                <a:solidFill>
                  <a:schemeClr val="tx1"/>
                </a:solidFill>
                <a:latin typeface="Times New Roman" panose="02020603050405020304" pitchFamily="18" charset="0"/>
                <a:cs typeface="Times New Roman" panose="02020603050405020304" pitchFamily="18" charset="0"/>
              </a:rPr>
              <a:t>Responsible Party – not the occupant</a:t>
            </a:r>
          </a:p>
          <a:p>
            <a:pPr lvl="2"/>
            <a:r>
              <a:rPr lang="en-US" dirty="0">
                <a:solidFill>
                  <a:schemeClr val="tx1"/>
                </a:solidFill>
                <a:latin typeface="Times New Roman" panose="02020603050405020304" pitchFamily="18" charset="0"/>
                <a:cs typeface="Times New Roman" panose="02020603050405020304" pitchFamily="18" charset="0"/>
              </a:rPr>
              <a:t>Department</a:t>
            </a:r>
          </a:p>
          <a:p>
            <a:pPr lvl="2"/>
            <a:r>
              <a:rPr lang="en-US" dirty="0">
                <a:solidFill>
                  <a:schemeClr val="tx1"/>
                </a:solidFill>
                <a:latin typeface="Times New Roman" panose="02020603050405020304" pitchFamily="18" charset="0"/>
                <a:cs typeface="Times New Roman" panose="02020603050405020304" pitchFamily="18" charset="0"/>
              </a:rPr>
              <a:t>Recharge Center</a:t>
            </a:r>
          </a:p>
          <a:p>
            <a:pPr lvl="2"/>
            <a:r>
              <a:rPr lang="en-US" dirty="0">
                <a:solidFill>
                  <a:schemeClr val="tx1"/>
                </a:solidFill>
                <a:latin typeface="Times New Roman" panose="02020603050405020304" pitchFamily="18" charset="0"/>
                <a:cs typeface="Times New Roman" panose="02020603050405020304" pitchFamily="18" charset="0"/>
              </a:rPr>
              <a:t>Percentage (%) of Space</a:t>
            </a:r>
          </a:p>
          <a:p>
            <a:pPr lvl="1"/>
            <a:r>
              <a:rPr lang="en-US" dirty="0">
                <a:solidFill>
                  <a:schemeClr val="tx1"/>
                </a:solidFill>
                <a:latin typeface="Times New Roman" panose="02020603050405020304" pitchFamily="18" charset="0"/>
                <a:cs typeface="Times New Roman" panose="02020603050405020304" pitchFamily="18" charset="0"/>
              </a:rPr>
              <a:t>Add or Delete Room Split  </a:t>
            </a:r>
          </a:p>
          <a:p>
            <a:pPr lvl="1"/>
            <a:r>
              <a:rPr lang="en-US" dirty="0">
                <a:solidFill>
                  <a:schemeClr val="tx1"/>
                </a:solidFill>
                <a:latin typeface="Times New Roman" panose="02020603050405020304" pitchFamily="18" charset="0"/>
                <a:cs typeface="Times New Roman" panose="02020603050405020304" pitchFamily="18" charset="0"/>
              </a:rPr>
              <a:t>Request Room Update</a:t>
            </a:r>
          </a:p>
          <a:p>
            <a:pPr lvl="1"/>
            <a:r>
              <a:rPr lang="en-US" dirty="0">
                <a:solidFill>
                  <a:schemeClr val="tx1"/>
                </a:solidFill>
                <a:latin typeface="Times New Roman" panose="02020603050405020304" pitchFamily="18" charset="0"/>
                <a:cs typeface="Times New Roman" panose="02020603050405020304" pitchFamily="18" charset="0"/>
              </a:rPr>
              <a:t>Bulk Functionalization</a:t>
            </a:r>
          </a:p>
          <a:p>
            <a:pPr marL="0" indent="0">
              <a:buNone/>
            </a:pPr>
            <a:r>
              <a:rPr lang="en-US" dirty="0">
                <a:solidFill>
                  <a:schemeClr val="tx1"/>
                </a:solidFill>
                <a:latin typeface="Times New Roman" panose="02020603050405020304" pitchFamily="18" charset="0"/>
                <a:cs typeface="Times New Roman" panose="02020603050405020304" pitchFamily="18" charset="0"/>
              </a:rPr>
              <a:t>Effective dates for the splits need to be consistent between the splits and a surveyor cannot back date prior to the most recent effective date</a:t>
            </a:r>
          </a:p>
          <a:p>
            <a:pPr marL="0" indent="0">
              <a:buNone/>
            </a:pPr>
            <a:endParaRPr lang="en-US" sz="2100" dirty="0"/>
          </a:p>
        </p:txBody>
      </p:sp>
      <p:sp>
        <p:nvSpPr>
          <p:cNvPr id="3" name="Title 2"/>
          <p:cNvSpPr>
            <a:spLocks noGrp="1"/>
          </p:cNvSpPr>
          <p:nvPr>
            <p:ph type="title"/>
          </p:nvPr>
        </p:nvSpPr>
        <p:spPr/>
        <p:txBody>
          <a:bodyPr/>
          <a:lstStyle/>
          <a:p>
            <a:r>
              <a:rPr lang="en-US" dirty="0">
                <a:solidFill>
                  <a:schemeClr val="tx1"/>
                </a:solidFill>
              </a:rPr>
              <a:t>Planning Survey – Effective Date</a:t>
            </a:r>
          </a:p>
        </p:txBody>
      </p:sp>
      <p:pic>
        <p:nvPicPr>
          <p:cNvPr id="4" name="Picture 3"/>
          <p:cNvPicPr>
            <a:picLocks noChangeAspect="1"/>
          </p:cNvPicPr>
          <p:nvPr/>
        </p:nvPicPr>
        <p:blipFill>
          <a:blip r:embed="rId2"/>
          <a:stretch>
            <a:fillRect/>
          </a:stretch>
        </p:blipFill>
        <p:spPr>
          <a:xfrm>
            <a:off x="3495505" y="2184205"/>
            <a:ext cx="463336" cy="402371"/>
          </a:xfrm>
          <a:prstGeom prst="rect">
            <a:avLst/>
          </a:prstGeom>
        </p:spPr>
      </p:pic>
      <p:pic>
        <p:nvPicPr>
          <p:cNvPr id="5" name="Picture 4"/>
          <p:cNvPicPr>
            <a:picLocks noChangeAspect="1"/>
          </p:cNvPicPr>
          <p:nvPr/>
        </p:nvPicPr>
        <p:blipFill>
          <a:blip r:embed="rId3"/>
          <a:stretch>
            <a:fillRect/>
          </a:stretch>
        </p:blipFill>
        <p:spPr>
          <a:xfrm>
            <a:off x="4516782" y="3840602"/>
            <a:ext cx="1010908" cy="301959"/>
          </a:xfrm>
          <a:prstGeom prst="rect">
            <a:avLst/>
          </a:prstGeom>
        </p:spPr>
      </p:pic>
      <p:pic>
        <p:nvPicPr>
          <p:cNvPr id="6" name="Picture 5"/>
          <p:cNvPicPr>
            <a:picLocks noChangeAspect="1"/>
          </p:cNvPicPr>
          <p:nvPr/>
        </p:nvPicPr>
        <p:blipFill>
          <a:blip r:embed="rId4"/>
          <a:stretch>
            <a:fillRect/>
          </a:stretch>
        </p:blipFill>
        <p:spPr>
          <a:xfrm>
            <a:off x="5638370" y="3740190"/>
            <a:ext cx="451143" cy="402371"/>
          </a:xfrm>
          <a:prstGeom prst="rect">
            <a:avLst/>
          </a:prstGeom>
        </p:spPr>
      </p:pic>
      <p:sp>
        <p:nvSpPr>
          <p:cNvPr id="8" name="TextBox 7"/>
          <p:cNvSpPr txBox="1"/>
          <p:nvPr/>
        </p:nvSpPr>
        <p:spPr>
          <a:xfrm>
            <a:off x="8519311" y="6337537"/>
            <a:ext cx="451667" cy="307777"/>
          </a:xfrm>
          <a:prstGeom prst="rect">
            <a:avLst/>
          </a:prstGeom>
          <a:noFill/>
        </p:spPr>
        <p:txBody>
          <a:bodyPr wrap="square" rtlCol="0">
            <a:spAutoFit/>
          </a:bodyPr>
          <a:lstStyle/>
          <a:p>
            <a:r>
              <a:rPr lang="en-US" sz="1400" dirty="0"/>
              <a:t>20</a:t>
            </a:r>
          </a:p>
        </p:txBody>
      </p:sp>
    </p:spTree>
    <p:extLst>
      <p:ext uri="{BB962C8B-B14F-4D97-AF65-F5344CB8AC3E}">
        <p14:creationId xmlns:p14="http://schemas.microsoft.com/office/powerpoint/2010/main" val="3490462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0941" y="1600200"/>
            <a:ext cx="8355060" cy="4778022"/>
          </a:xfrm>
        </p:spPr>
        <p:txBody>
          <a:bodyPr/>
          <a:lstStyle/>
          <a:p>
            <a:pPr marL="0" indent="0">
              <a:buNone/>
            </a:pPr>
            <a:r>
              <a:rPr lang="en-US" dirty="0">
                <a:solidFill>
                  <a:schemeClr val="tx1"/>
                </a:solidFill>
                <a:latin typeface="Times New Roman" panose="02020603050405020304" pitchFamily="18" charset="0"/>
                <a:cs typeface="Times New Roman" panose="02020603050405020304" pitchFamily="18" charset="0"/>
              </a:rPr>
              <a:t>Effective Date Example:</a:t>
            </a:r>
          </a:p>
          <a:p>
            <a:pPr marL="0" indent="0">
              <a:buNone/>
            </a:pPr>
            <a:endParaRPr lang="en-US"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280940" y="437444"/>
            <a:ext cx="7423727" cy="980194"/>
          </a:xfrm>
        </p:spPr>
        <p:txBody>
          <a:bodyPr/>
          <a:lstStyle/>
          <a:p>
            <a:r>
              <a:rPr lang="en-US" dirty="0">
                <a:solidFill>
                  <a:schemeClr val="tx1"/>
                </a:solidFill>
              </a:rPr>
              <a:t>Planning Survey – Date Effectives</a:t>
            </a:r>
          </a:p>
        </p:txBody>
      </p:sp>
      <p:pic>
        <p:nvPicPr>
          <p:cNvPr id="4" name="Picture 3"/>
          <p:cNvPicPr>
            <a:picLocks noChangeAspect="1"/>
          </p:cNvPicPr>
          <p:nvPr/>
        </p:nvPicPr>
        <p:blipFill>
          <a:blip r:embed="rId2"/>
          <a:stretch>
            <a:fillRect/>
          </a:stretch>
        </p:blipFill>
        <p:spPr>
          <a:xfrm>
            <a:off x="280940" y="2394894"/>
            <a:ext cx="7609988" cy="1594317"/>
          </a:xfrm>
          <a:prstGeom prst="rect">
            <a:avLst/>
          </a:prstGeom>
        </p:spPr>
      </p:pic>
      <p:sp>
        <p:nvSpPr>
          <p:cNvPr id="5" name="Rectangle 4"/>
          <p:cNvSpPr/>
          <p:nvPr/>
        </p:nvSpPr>
        <p:spPr>
          <a:xfrm>
            <a:off x="280941" y="4322240"/>
            <a:ext cx="8591737" cy="923330"/>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Looking at the last two rows of this particular room record, you can see that on 12/1/2022 a new department and responsible party took over occupying the space.  The last record is the most up to date record for the room.</a:t>
            </a:r>
          </a:p>
        </p:txBody>
      </p:sp>
    </p:spTree>
    <p:extLst>
      <p:ext uri="{BB962C8B-B14F-4D97-AF65-F5344CB8AC3E}">
        <p14:creationId xmlns:p14="http://schemas.microsoft.com/office/powerpoint/2010/main" val="2314241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0" indent="0">
              <a:buNone/>
            </a:pPr>
            <a:r>
              <a:rPr lang="en-US" dirty="0">
                <a:solidFill>
                  <a:schemeClr val="tx1"/>
                </a:solidFill>
                <a:latin typeface="Times New Roman" panose="02020603050405020304" pitchFamily="18" charset="0"/>
                <a:cs typeface="Times New Roman" panose="02020603050405020304" pitchFamily="18" charset="0"/>
              </a:rPr>
              <a:t>Room Attributes that can be changed:</a:t>
            </a:r>
          </a:p>
          <a:p>
            <a:pPr marL="514350" indent="-514350">
              <a:buFont typeface="+mj-lt"/>
              <a:buAutoNum type="arabicPeriod"/>
            </a:pPr>
            <a:r>
              <a:rPr lang="en-US" sz="2600" b="1" dirty="0">
                <a:solidFill>
                  <a:schemeClr val="tx1"/>
                </a:solidFill>
                <a:latin typeface="Times New Roman" panose="02020603050405020304" pitchFamily="18" charset="0"/>
                <a:cs typeface="Times New Roman" panose="02020603050405020304" pitchFamily="18" charset="0"/>
              </a:rPr>
              <a:t>Room Type</a:t>
            </a:r>
          </a:p>
          <a:p>
            <a:pPr lvl="1"/>
            <a:r>
              <a:rPr lang="en-US" dirty="0">
                <a:solidFill>
                  <a:schemeClr val="tx1"/>
                </a:solidFill>
                <a:latin typeface="Times New Roman" panose="02020603050405020304" pitchFamily="18" charset="0"/>
                <a:cs typeface="Times New Roman" panose="02020603050405020304" pitchFamily="18" charset="0"/>
              </a:rPr>
              <a:t>Changes to Room Type may require committee approval</a:t>
            </a:r>
          </a:p>
          <a:p>
            <a:pPr marL="514350" indent="-514350">
              <a:buFont typeface="+mj-lt"/>
              <a:buAutoNum type="arabicPeriod"/>
            </a:pPr>
            <a:r>
              <a:rPr lang="en-US" sz="2600" b="1" dirty="0">
                <a:solidFill>
                  <a:schemeClr val="tx1"/>
                </a:solidFill>
                <a:latin typeface="Times New Roman" panose="02020603050405020304" pitchFamily="18" charset="0"/>
                <a:cs typeface="Times New Roman" panose="02020603050405020304" pitchFamily="18" charset="0"/>
              </a:rPr>
              <a:t>Assignee Department</a:t>
            </a:r>
          </a:p>
          <a:p>
            <a:pPr lvl="1"/>
            <a:r>
              <a:rPr lang="en-US" dirty="0">
                <a:solidFill>
                  <a:schemeClr val="tx1"/>
                </a:solidFill>
                <a:latin typeface="Times New Roman" panose="02020603050405020304" pitchFamily="18" charset="0"/>
                <a:cs typeface="Times New Roman" panose="02020603050405020304" pitchFamily="18" charset="0"/>
              </a:rPr>
              <a:t>Rooms are </a:t>
            </a:r>
            <a:r>
              <a:rPr lang="en-US" b="1" u="sng" dirty="0">
                <a:solidFill>
                  <a:srgbClr val="A51417"/>
                </a:solidFill>
                <a:latin typeface="Times New Roman" panose="02020603050405020304" pitchFamily="18" charset="0"/>
                <a:cs typeface="Times New Roman" panose="02020603050405020304" pitchFamily="18" charset="0"/>
              </a:rPr>
              <a:t>assigned</a:t>
            </a:r>
            <a:r>
              <a:rPr lang="en-US" dirty="0">
                <a:solidFill>
                  <a:schemeClr val="tx1"/>
                </a:solidFill>
                <a:latin typeface="Times New Roman" panose="02020603050405020304" pitchFamily="18" charset="0"/>
                <a:cs typeface="Times New Roman" panose="02020603050405020304" pitchFamily="18" charset="0"/>
              </a:rPr>
              <a:t> to only one department</a:t>
            </a:r>
          </a:p>
          <a:p>
            <a:pPr lvl="1"/>
            <a:r>
              <a:rPr lang="en-US" dirty="0">
                <a:solidFill>
                  <a:schemeClr val="tx1"/>
                </a:solidFill>
                <a:latin typeface="Times New Roman" panose="02020603050405020304" pitchFamily="18" charset="0"/>
                <a:cs typeface="Times New Roman" panose="02020603050405020304" pitchFamily="18" charset="0"/>
              </a:rPr>
              <a:t>Rooms can be </a:t>
            </a:r>
            <a:r>
              <a:rPr lang="en-US" b="1" u="sng" dirty="0">
                <a:solidFill>
                  <a:srgbClr val="A51417"/>
                </a:solidFill>
                <a:latin typeface="Times New Roman" panose="02020603050405020304" pitchFamily="18" charset="0"/>
                <a:cs typeface="Times New Roman" panose="02020603050405020304" pitchFamily="18" charset="0"/>
              </a:rPr>
              <a:t>occupied</a:t>
            </a:r>
            <a:r>
              <a:rPr lang="en-US" dirty="0">
                <a:solidFill>
                  <a:schemeClr val="tx1"/>
                </a:solidFill>
                <a:latin typeface="Times New Roman" panose="02020603050405020304" pitchFamily="18" charset="0"/>
                <a:cs typeface="Times New Roman" panose="02020603050405020304" pitchFamily="18" charset="0"/>
              </a:rPr>
              <a:t> by multiple departments</a:t>
            </a:r>
          </a:p>
          <a:p>
            <a:pPr marL="514350" indent="-514350">
              <a:buFont typeface="+mj-lt"/>
              <a:buAutoNum type="arabicPeriod"/>
            </a:pPr>
            <a:r>
              <a:rPr lang="en-US" sz="2600" b="1" dirty="0">
                <a:solidFill>
                  <a:schemeClr val="tx1"/>
                </a:solidFill>
                <a:latin typeface="Times New Roman" panose="02020603050405020304" pitchFamily="18" charset="0"/>
                <a:cs typeface="Times New Roman" panose="02020603050405020304" pitchFamily="18" charset="0"/>
              </a:rPr>
              <a:t>Lab Quality Code</a:t>
            </a:r>
          </a:p>
          <a:p>
            <a:pPr lvl="1"/>
            <a:r>
              <a:rPr lang="en-US" dirty="0">
                <a:solidFill>
                  <a:schemeClr val="tx1"/>
                </a:solidFill>
                <a:latin typeface="Times New Roman" panose="02020603050405020304" pitchFamily="18" charset="0"/>
                <a:cs typeface="Times New Roman" panose="02020603050405020304" pitchFamily="18" charset="0"/>
              </a:rPr>
              <a:t>Room is locked in “Submitted-Pending Approval” status until the Requested Room Update is approved or denied by IDC.</a:t>
            </a:r>
          </a:p>
          <a:p>
            <a:pPr lvl="1"/>
            <a:r>
              <a:rPr lang="en-US" dirty="0">
                <a:solidFill>
                  <a:schemeClr val="tx1"/>
                </a:solidFill>
                <a:latin typeface="Times New Roman" panose="02020603050405020304" pitchFamily="18" charset="0"/>
                <a:cs typeface="Times New Roman" panose="02020603050405020304" pitchFamily="18" charset="0"/>
              </a:rPr>
              <a:t>Please include any necessary information in the justification window</a:t>
            </a:r>
          </a:p>
          <a:p>
            <a:pPr marL="0" indent="0">
              <a:buNone/>
            </a:pPr>
            <a:endParaRPr lang="en-US" sz="2400" dirty="0">
              <a:solidFill>
                <a:schemeClr val="tx1"/>
              </a:solidFill>
            </a:endParaRPr>
          </a:p>
        </p:txBody>
      </p:sp>
      <p:sp>
        <p:nvSpPr>
          <p:cNvPr id="3" name="Title 2"/>
          <p:cNvSpPr>
            <a:spLocks noGrp="1"/>
          </p:cNvSpPr>
          <p:nvPr>
            <p:ph type="title"/>
          </p:nvPr>
        </p:nvSpPr>
        <p:spPr>
          <a:xfrm>
            <a:off x="467203" y="437444"/>
            <a:ext cx="4561998" cy="980194"/>
          </a:xfrm>
        </p:spPr>
        <p:txBody>
          <a:bodyPr/>
          <a:lstStyle/>
          <a:p>
            <a:r>
              <a:rPr lang="en-US" dirty="0">
                <a:solidFill>
                  <a:schemeClr val="tx1"/>
                </a:solidFill>
              </a:rPr>
              <a:t>Planning Survey – Request Room Update</a:t>
            </a:r>
          </a:p>
        </p:txBody>
      </p:sp>
      <p:pic>
        <p:nvPicPr>
          <p:cNvPr id="4" name="Picture 3"/>
          <p:cNvPicPr>
            <a:picLocks noChangeAspect="1"/>
          </p:cNvPicPr>
          <p:nvPr/>
        </p:nvPicPr>
        <p:blipFill>
          <a:blip r:embed="rId2"/>
          <a:stretch>
            <a:fillRect/>
          </a:stretch>
        </p:blipFill>
        <p:spPr>
          <a:xfrm>
            <a:off x="4820478" y="1051595"/>
            <a:ext cx="2762241" cy="457324"/>
          </a:xfrm>
          <a:prstGeom prst="rect">
            <a:avLst/>
          </a:prstGeom>
        </p:spPr>
      </p:pic>
      <p:sp>
        <p:nvSpPr>
          <p:cNvPr id="6" name="TextBox 5"/>
          <p:cNvSpPr txBox="1"/>
          <p:nvPr/>
        </p:nvSpPr>
        <p:spPr>
          <a:xfrm>
            <a:off x="8519311" y="6337537"/>
            <a:ext cx="451667" cy="307777"/>
          </a:xfrm>
          <a:prstGeom prst="rect">
            <a:avLst/>
          </a:prstGeom>
          <a:noFill/>
        </p:spPr>
        <p:txBody>
          <a:bodyPr wrap="square" rtlCol="0">
            <a:spAutoFit/>
          </a:bodyPr>
          <a:lstStyle/>
          <a:p>
            <a:r>
              <a:rPr lang="en-US" sz="1400" dirty="0"/>
              <a:t>21</a:t>
            </a:r>
          </a:p>
        </p:txBody>
      </p:sp>
    </p:spTree>
    <p:extLst>
      <p:ext uri="{BB962C8B-B14F-4D97-AF65-F5344CB8AC3E}">
        <p14:creationId xmlns:p14="http://schemas.microsoft.com/office/powerpoint/2010/main" val="1890964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1263" y="1140737"/>
            <a:ext cx="8354738" cy="5237485"/>
          </a:xfrm>
        </p:spPr>
        <p:txBody>
          <a:bodyPr>
            <a:normAutofit/>
          </a:bodyPr>
          <a:lstStyle/>
          <a:p>
            <a:pPr marL="0" indent="0">
              <a:buNone/>
            </a:pPr>
            <a:r>
              <a:rPr lang="en-US" sz="1800" dirty="0">
                <a:solidFill>
                  <a:schemeClr val="tx1"/>
                </a:solidFill>
                <a:latin typeface="Times New Roman" panose="02020603050405020304" pitchFamily="18" charset="0"/>
                <a:cs typeface="Times New Roman" panose="02020603050405020304" pitchFamily="18" charset="0"/>
              </a:rPr>
              <a:t>Each Recharge Center </a:t>
            </a:r>
            <a:r>
              <a:rPr lang="en-US" sz="1800" b="1" u="sng" dirty="0">
                <a:solidFill>
                  <a:srgbClr val="A51417"/>
                </a:solidFill>
                <a:latin typeface="Times New Roman" panose="02020603050405020304" pitchFamily="18" charset="0"/>
                <a:cs typeface="Times New Roman" panose="02020603050405020304" pitchFamily="18" charset="0"/>
              </a:rPr>
              <a:t>needs to assign space where the recharge center’s activity for the product/service takes place</a:t>
            </a:r>
            <a:endParaRPr lang="en-US" sz="2600" b="1" u="sng" dirty="0">
              <a:solidFill>
                <a:srgbClr val="A51417"/>
              </a:solidFill>
              <a:latin typeface="Times New Roman" panose="02020603050405020304" pitchFamily="18" charset="0"/>
              <a:cs typeface="Times New Roman" panose="02020603050405020304" pitchFamily="18" charset="0"/>
            </a:endParaRPr>
          </a:p>
          <a:p>
            <a:r>
              <a:rPr lang="en-US" sz="1800" dirty="0">
                <a:solidFill>
                  <a:schemeClr val="tx1"/>
                </a:solidFill>
                <a:latin typeface="Times New Roman" panose="02020603050405020304" pitchFamily="18" charset="0"/>
                <a:cs typeface="Times New Roman" panose="02020603050405020304" pitchFamily="18" charset="0"/>
              </a:rPr>
              <a:t>Recharge Centers are assigned a unique cost center and are manually attached to the room split(s) where the recharge activities take place.</a:t>
            </a: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r>
              <a:rPr lang="en-US" sz="1800" dirty="0">
                <a:solidFill>
                  <a:schemeClr val="tx1"/>
                </a:solidFill>
                <a:latin typeface="Times New Roman" panose="02020603050405020304" pitchFamily="18" charset="0"/>
                <a:cs typeface="Times New Roman" panose="02020603050405020304" pitchFamily="18" charset="0"/>
              </a:rPr>
              <a:t>To add the recharge center cost center to a split, click on the “Edit” pencil.</a:t>
            </a:r>
          </a:p>
          <a:p>
            <a:pPr marL="0" indent="0">
              <a:buNone/>
            </a:pPr>
            <a:endParaRPr lang="en-US" sz="1800" dirty="0">
              <a:solidFill>
                <a:schemeClr val="tx1"/>
              </a:solidFill>
              <a:latin typeface="Times New Roman" panose="02020603050405020304" pitchFamily="18" charset="0"/>
              <a:cs typeface="Times New Roman" panose="02020603050405020304" pitchFamily="18" charset="0"/>
            </a:endParaRPr>
          </a:p>
          <a:p>
            <a:pPr marL="0" indent="0">
              <a:buNone/>
            </a:pPr>
            <a:endParaRPr lang="en-US" sz="1800" dirty="0">
              <a:solidFill>
                <a:schemeClr val="tx1"/>
              </a:solidFill>
              <a:latin typeface="Times New Roman" panose="02020603050405020304" pitchFamily="18" charset="0"/>
              <a:cs typeface="Times New Roman" panose="02020603050405020304" pitchFamily="18" charset="0"/>
            </a:endParaRPr>
          </a:p>
          <a:p>
            <a:endParaRPr lang="en-US" sz="1800" dirty="0">
              <a:solidFill>
                <a:schemeClr val="tx1"/>
              </a:solidFill>
              <a:latin typeface="Times New Roman" panose="02020603050405020304" pitchFamily="18" charset="0"/>
              <a:cs typeface="Times New Roman" panose="02020603050405020304" pitchFamily="18" charset="0"/>
            </a:endParaRPr>
          </a:p>
          <a:p>
            <a:endParaRPr lang="en-US" sz="1800" dirty="0">
              <a:solidFill>
                <a:schemeClr val="tx1"/>
              </a:solidFill>
              <a:latin typeface="Times New Roman" panose="02020603050405020304" pitchFamily="18" charset="0"/>
              <a:cs typeface="Times New Roman" panose="02020603050405020304" pitchFamily="18" charset="0"/>
            </a:endParaRPr>
          </a:p>
          <a:p>
            <a:endParaRPr lang="en-US" sz="1800" dirty="0">
              <a:solidFill>
                <a:schemeClr val="tx1"/>
              </a:solidFill>
              <a:latin typeface="Times New Roman" panose="02020603050405020304" pitchFamily="18" charset="0"/>
              <a:cs typeface="Times New Roman" panose="02020603050405020304" pitchFamily="18" charset="0"/>
            </a:endParaRPr>
          </a:p>
          <a:p>
            <a:r>
              <a:rPr lang="en-US" sz="1800" dirty="0">
                <a:solidFill>
                  <a:schemeClr val="tx1"/>
                </a:solidFill>
                <a:latin typeface="Times New Roman" panose="02020603050405020304" pitchFamily="18" charset="0"/>
                <a:cs typeface="Times New Roman" panose="02020603050405020304" pitchFamily="18" charset="0"/>
              </a:rPr>
              <a:t>At the pop up box, search for the unique cost center in the Recharge Center Box.</a:t>
            </a:r>
          </a:p>
          <a:p>
            <a:endParaRPr lang="en-US" sz="2600" dirty="0">
              <a:solidFill>
                <a:schemeClr val="tx1"/>
              </a:solidFill>
            </a:endParaRPr>
          </a:p>
          <a:p>
            <a:endParaRPr lang="en-US" dirty="0"/>
          </a:p>
        </p:txBody>
      </p:sp>
      <p:sp>
        <p:nvSpPr>
          <p:cNvPr id="3" name="Title 2"/>
          <p:cNvSpPr>
            <a:spLocks noGrp="1"/>
          </p:cNvSpPr>
          <p:nvPr>
            <p:ph type="title"/>
          </p:nvPr>
        </p:nvSpPr>
        <p:spPr>
          <a:xfrm>
            <a:off x="281263" y="285332"/>
            <a:ext cx="7237465" cy="980194"/>
          </a:xfrm>
        </p:spPr>
        <p:txBody>
          <a:bodyPr/>
          <a:lstStyle/>
          <a:p>
            <a:r>
              <a:rPr lang="en-US" dirty="0">
                <a:solidFill>
                  <a:schemeClr val="tx1"/>
                </a:solidFill>
              </a:rPr>
              <a:t>Recharge Centers</a:t>
            </a:r>
          </a:p>
        </p:txBody>
      </p:sp>
      <p:sp>
        <p:nvSpPr>
          <p:cNvPr id="11" name="TextBox 10"/>
          <p:cNvSpPr txBox="1"/>
          <p:nvPr/>
        </p:nvSpPr>
        <p:spPr>
          <a:xfrm>
            <a:off x="8519311" y="6337537"/>
            <a:ext cx="451667" cy="307777"/>
          </a:xfrm>
          <a:prstGeom prst="rect">
            <a:avLst/>
          </a:prstGeom>
          <a:noFill/>
        </p:spPr>
        <p:txBody>
          <a:bodyPr wrap="square" rtlCol="0">
            <a:spAutoFit/>
          </a:bodyPr>
          <a:lstStyle/>
          <a:p>
            <a:r>
              <a:rPr lang="en-US" sz="1400" dirty="0"/>
              <a:t>22</a:t>
            </a:r>
          </a:p>
        </p:txBody>
      </p:sp>
      <p:pic>
        <p:nvPicPr>
          <p:cNvPr id="4" name="Picture 3"/>
          <p:cNvPicPr>
            <a:picLocks noChangeAspect="1"/>
          </p:cNvPicPr>
          <p:nvPr/>
        </p:nvPicPr>
        <p:blipFill>
          <a:blip r:embed="rId2"/>
          <a:stretch>
            <a:fillRect/>
          </a:stretch>
        </p:blipFill>
        <p:spPr>
          <a:xfrm>
            <a:off x="352350" y="2334078"/>
            <a:ext cx="8283651" cy="1259258"/>
          </a:xfrm>
          <a:prstGeom prst="rect">
            <a:avLst/>
          </a:prstGeom>
        </p:spPr>
      </p:pic>
      <p:sp>
        <p:nvSpPr>
          <p:cNvPr id="8" name="Oval 7"/>
          <p:cNvSpPr/>
          <p:nvPr/>
        </p:nvSpPr>
        <p:spPr>
          <a:xfrm>
            <a:off x="7418707" y="3174641"/>
            <a:ext cx="959667" cy="534154"/>
          </a:xfrm>
          <a:prstGeom prst="ellipse">
            <a:avLst/>
          </a:prstGeom>
          <a:noFill/>
          <a:ln>
            <a:solidFill>
              <a:srgbClr val="A5141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390693" y="4448741"/>
            <a:ext cx="3667914" cy="955507"/>
          </a:xfrm>
          <a:prstGeom prst="rect">
            <a:avLst/>
          </a:prstGeom>
        </p:spPr>
      </p:pic>
      <p:pic>
        <p:nvPicPr>
          <p:cNvPr id="6" name="Picture 5"/>
          <p:cNvPicPr>
            <a:picLocks noChangeAspect="1"/>
          </p:cNvPicPr>
          <p:nvPr/>
        </p:nvPicPr>
        <p:blipFill>
          <a:blip r:embed="rId4"/>
          <a:stretch>
            <a:fillRect/>
          </a:stretch>
        </p:blipFill>
        <p:spPr>
          <a:xfrm>
            <a:off x="4442929" y="4786677"/>
            <a:ext cx="4528049" cy="1148836"/>
          </a:xfrm>
          <a:prstGeom prst="rect">
            <a:avLst/>
          </a:prstGeom>
        </p:spPr>
      </p:pic>
    </p:spTree>
    <p:extLst>
      <p:ext uri="{BB962C8B-B14F-4D97-AF65-F5344CB8AC3E}">
        <p14:creationId xmlns:p14="http://schemas.microsoft.com/office/powerpoint/2010/main" val="1629909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3889" y="1600200"/>
            <a:ext cx="8142111" cy="3373582"/>
          </a:xfrm>
        </p:spPr>
        <p:txBody>
          <a:bodyPr>
            <a:normAutofit fontScale="92500" lnSpcReduction="10000"/>
          </a:bodyPr>
          <a:lstStyle/>
          <a:p>
            <a:r>
              <a:rPr lang="en-US" dirty="0">
                <a:solidFill>
                  <a:schemeClr val="tx1"/>
                </a:solidFill>
              </a:rPr>
              <a:t>Service Rooms are rooms that provide support or service to other rooms </a:t>
            </a:r>
          </a:p>
          <a:p>
            <a:endParaRPr lang="en-US" dirty="0">
              <a:solidFill>
                <a:schemeClr val="tx1"/>
              </a:solidFill>
            </a:endParaRPr>
          </a:p>
          <a:p>
            <a:r>
              <a:rPr lang="en-US" dirty="0">
                <a:solidFill>
                  <a:schemeClr val="tx1"/>
                </a:solidFill>
              </a:rPr>
              <a:t>Benefiting Rooms are rooms that benefit or use the services of a service room</a:t>
            </a:r>
          </a:p>
          <a:p>
            <a:endParaRPr lang="en-US" dirty="0">
              <a:solidFill>
                <a:schemeClr val="tx1"/>
              </a:solidFill>
            </a:endParaRPr>
          </a:p>
          <a:p>
            <a:r>
              <a:rPr lang="en-US" dirty="0">
                <a:solidFill>
                  <a:schemeClr val="tx1"/>
                </a:solidFill>
              </a:rPr>
              <a:t>Service and Benefiting rooms are identified by the small house icon on the My Room List</a:t>
            </a:r>
          </a:p>
          <a:p>
            <a:pPr marL="0" indent="0">
              <a:buNone/>
            </a:pPr>
            <a:endParaRPr lang="en-US" dirty="0"/>
          </a:p>
          <a:p>
            <a:pPr marL="0" indent="0">
              <a:buNone/>
            </a:pPr>
            <a:endParaRPr lang="en-US" dirty="0"/>
          </a:p>
        </p:txBody>
      </p:sp>
      <p:sp>
        <p:nvSpPr>
          <p:cNvPr id="3" name="Title 2"/>
          <p:cNvSpPr>
            <a:spLocks noGrp="1"/>
          </p:cNvSpPr>
          <p:nvPr>
            <p:ph type="title"/>
          </p:nvPr>
        </p:nvSpPr>
        <p:spPr/>
        <p:txBody>
          <a:bodyPr/>
          <a:lstStyle/>
          <a:p>
            <a:r>
              <a:rPr lang="en-US" dirty="0">
                <a:solidFill>
                  <a:schemeClr val="tx1"/>
                </a:solidFill>
              </a:rPr>
              <a:t>Optional Feature – Service Benefitting Rooms</a:t>
            </a:r>
          </a:p>
        </p:txBody>
      </p:sp>
      <p:pic>
        <p:nvPicPr>
          <p:cNvPr id="4" name="Picture 3"/>
          <p:cNvPicPr>
            <a:picLocks noChangeAspect="1"/>
          </p:cNvPicPr>
          <p:nvPr/>
        </p:nvPicPr>
        <p:blipFill>
          <a:blip r:embed="rId2"/>
          <a:stretch>
            <a:fillRect/>
          </a:stretch>
        </p:blipFill>
        <p:spPr>
          <a:xfrm>
            <a:off x="493889" y="5377454"/>
            <a:ext cx="652329" cy="573074"/>
          </a:xfrm>
          <a:prstGeom prst="rect">
            <a:avLst/>
          </a:prstGeom>
        </p:spPr>
      </p:pic>
      <p:sp>
        <p:nvSpPr>
          <p:cNvPr id="6" name="TextBox 5"/>
          <p:cNvSpPr txBox="1"/>
          <p:nvPr/>
        </p:nvSpPr>
        <p:spPr>
          <a:xfrm>
            <a:off x="442129" y="5980127"/>
            <a:ext cx="4240708" cy="323063"/>
          </a:xfrm>
          <a:prstGeom prst="rect">
            <a:avLst/>
          </a:prstGeom>
          <a:noFill/>
        </p:spPr>
        <p:txBody>
          <a:bodyPr wrap="square" rtlCol="0">
            <a:spAutoFit/>
          </a:bodyPr>
          <a:lstStyle/>
          <a:p>
            <a:r>
              <a:rPr lang="en-US" sz="1500" dirty="0">
                <a:latin typeface="Arial" panose="020B0604020202020204" pitchFamily="34" charset="0"/>
                <a:cs typeface="Arial" panose="020B0604020202020204" pitchFamily="34" charset="0"/>
              </a:rPr>
              <a:t>Service Room with at least one benefitting room</a:t>
            </a:r>
          </a:p>
        </p:txBody>
      </p:sp>
      <p:pic>
        <p:nvPicPr>
          <p:cNvPr id="7" name="Picture 6"/>
          <p:cNvPicPr>
            <a:picLocks noChangeAspect="1"/>
          </p:cNvPicPr>
          <p:nvPr/>
        </p:nvPicPr>
        <p:blipFill>
          <a:blip r:embed="rId3"/>
          <a:stretch>
            <a:fillRect/>
          </a:stretch>
        </p:blipFill>
        <p:spPr>
          <a:xfrm>
            <a:off x="5053834" y="5413150"/>
            <a:ext cx="615749" cy="566977"/>
          </a:xfrm>
          <a:prstGeom prst="rect">
            <a:avLst/>
          </a:prstGeom>
        </p:spPr>
      </p:pic>
      <p:sp>
        <p:nvSpPr>
          <p:cNvPr id="8" name="TextBox 7"/>
          <p:cNvSpPr txBox="1"/>
          <p:nvPr/>
        </p:nvSpPr>
        <p:spPr>
          <a:xfrm>
            <a:off x="5669583" y="5950528"/>
            <a:ext cx="2604655"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Service Room Eligible</a:t>
            </a:r>
          </a:p>
        </p:txBody>
      </p:sp>
      <p:sp>
        <p:nvSpPr>
          <p:cNvPr id="10" name="TextBox 9"/>
          <p:cNvSpPr txBox="1"/>
          <p:nvPr/>
        </p:nvSpPr>
        <p:spPr>
          <a:xfrm>
            <a:off x="8519311" y="6337537"/>
            <a:ext cx="451667" cy="307777"/>
          </a:xfrm>
          <a:prstGeom prst="rect">
            <a:avLst/>
          </a:prstGeom>
          <a:noFill/>
        </p:spPr>
        <p:txBody>
          <a:bodyPr wrap="square" rtlCol="0">
            <a:spAutoFit/>
          </a:bodyPr>
          <a:lstStyle/>
          <a:p>
            <a:r>
              <a:rPr lang="en-US" sz="1400" dirty="0"/>
              <a:t>23</a:t>
            </a:r>
          </a:p>
        </p:txBody>
      </p:sp>
    </p:spTree>
    <p:extLst>
      <p:ext uri="{BB962C8B-B14F-4D97-AF65-F5344CB8AC3E}">
        <p14:creationId xmlns:p14="http://schemas.microsoft.com/office/powerpoint/2010/main" val="2153671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marL="0" indent="0">
              <a:buNone/>
            </a:pPr>
            <a:r>
              <a:rPr lang="en-US" dirty="0">
                <a:solidFill>
                  <a:schemeClr val="tx1"/>
                </a:solidFill>
              </a:rPr>
              <a:t>A room is eligible as a Service Room if all of the following criteria are met:</a:t>
            </a:r>
          </a:p>
          <a:p>
            <a:pPr marL="0" indent="0">
              <a:buNone/>
            </a:pPr>
            <a:r>
              <a:rPr lang="en-US" dirty="0">
                <a:solidFill>
                  <a:schemeClr val="tx1"/>
                </a:solidFill>
              </a:rPr>
              <a:t>1.   No Recharge Center is assigned to the room</a:t>
            </a:r>
          </a:p>
          <a:p>
            <a:pPr marL="514350" indent="-514350">
              <a:buAutoNum type="arabicPeriod" startAt="2"/>
            </a:pPr>
            <a:r>
              <a:rPr lang="en-US" dirty="0">
                <a:solidFill>
                  <a:schemeClr val="tx1"/>
                </a:solidFill>
              </a:rPr>
              <a:t>Room is not a ‘Benefitting Room to another ‘Service Room’</a:t>
            </a:r>
          </a:p>
          <a:p>
            <a:pPr marL="514350" indent="-514350">
              <a:buAutoNum type="arabicPeriod" startAt="2"/>
            </a:pPr>
            <a:r>
              <a:rPr lang="en-US" dirty="0">
                <a:solidFill>
                  <a:schemeClr val="tx1"/>
                </a:solidFill>
              </a:rPr>
              <a:t>Room Type is one of the following:</a:t>
            </a:r>
          </a:p>
          <a:p>
            <a:pPr lvl="1"/>
            <a:r>
              <a:rPr lang="en-US" dirty="0">
                <a:solidFill>
                  <a:schemeClr val="tx1"/>
                </a:solidFill>
              </a:rPr>
              <a:t>115, 125</a:t>
            </a:r>
          </a:p>
          <a:p>
            <a:pPr lvl="1"/>
            <a:r>
              <a:rPr lang="en-US" dirty="0">
                <a:solidFill>
                  <a:schemeClr val="tx1"/>
                </a:solidFill>
              </a:rPr>
              <a:t>215, 225, 235, 253, 254, 255, 256, 257, 258, 259, 260</a:t>
            </a:r>
          </a:p>
          <a:p>
            <a:pPr lvl="1"/>
            <a:r>
              <a:rPr lang="en-US" dirty="0">
                <a:solidFill>
                  <a:schemeClr val="tx1"/>
                </a:solidFill>
              </a:rPr>
              <a:t>315, 325, 335, 345, 355</a:t>
            </a:r>
          </a:p>
          <a:p>
            <a:pPr lvl="1"/>
            <a:r>
              <a:rPr lang="en-US" dirty="0">
                <a:solidFill>
                  <a:schemeClr val="tx1"/>
                </a:solidFill>
              </a:rPr>
              <a:t>455</a:t>
            </a:r>
          </a:p>
          <a:p>
            <a:pPr lvl="1"/>
            <a:r>
              <a:rPr lang="en-US" dirty="0">
                <a:solidFill>
                  <a:schemeClr val="tx1"/>
                </a:solidFill>
              </a:rPr>
              <a:t>515, 525, 535, 555, 575, 579, 585</a:t>
            </a:r>
          </a:p>
          <a:p>
            <a:pPr lvl="1"/>
            <a:r>
              <a:rPr lang="en-US" dirty="0">
                <a:solidFill>
                  <a:schemeClr val="tx1"/>
                </a:solidFill>
              </a:rPr>
              <a:t>615, 625, 635, 645, 655, 665, 675, 685</a:t>
            </a:r>
          </a:p>
          <a:p>
            <a:pPr lvl="1"/>
            <a:r>
              <a:rPr lang="en-US" dirty="0">
                <a:solidFill>
                  <a:schemeClr val="tx1"/>
                </a:solidFill>
              </a:rPr>
              <a:t>715, 725, 735, 745, 750, 765</a:t>
            </a:r>
          </a:p>
          <a:p>
            <a:pPr lvl="1"/>
            <a:r>
              <a:rPr lang="en-US" dirty="0">
                <a:solidFill>
                  <a:schemeClr val="tx1"/>
                </a:solidFill>
              </a:rPr>
              <a:t>815, 835, 845, 855, 885, 895</a:t>
            </a:r>
          </a:p>
          <a:p>
            <a:pPr lvl="1"/>
            <a:r>
              <a:rPr lang="en-US" dirty="0">
                <a:solidFill>
                  <a:schemeClr val="tx1"/>
                </a:solidFill>
              </a:rPr>
              <a:t>935, 955</a:t>
            </a:r>
          </a:p>
          <a:p>
            <a:endParaRPr lang="en-US" dirty="0"/>
          </a:p>
        </p:txBody>
      </p:sp>
      <p:sp>
        <p:nvSpPr>
          <p:cNvPr id="3" name="Title 2"/>
          <p:cNvSpPr>
            <a:spLocks noGrp="1"/>
          </p:cNvSpPr>
          <p:nvPr>
            <p:ph type="title"/>
          </p:nvPr>
        </p:nvSpPr>
        <p:spPr/>
        <p:txBody>
          <a:bodyPr/>
          <a:lstStyle/>
          <a:p>
            <a:r>
              <a:rPr lang="en-US" dirty="0">
                <a:solidFill>
                  <a:schemeClr val="tx1"/>
                </a:solidFill>
              </a:rPr>
              <a:t>Service Room Eligibility</a:t>
            </a:r>
          </a:p>
        </p:txBody>
      </p:sp>
      <p:pic>
        <p:nvPicPr>
          <p:cNvPr id="4" name="Picture 3"/>
          <p:cNvPicPr>
            <a:picLocks noChangeAspect="1"/>
          </p:cNvPicPr>
          <p:nvPr/>
        </p:nvPicPr>
        <p:blipFill>
          <a:blip r:embed="rId2"/>
          <a:stretch>
            <a:fillRect/>
          </a:stretch>
        </p:blipFill>
        <p:spPr>
          <a:xfrm>
            <a:off x="5691143" y="850661"/>
            <a:ext cx="615749" cy="566977"/>
          </a:xfrm>
          <a:prstGeom prst="rect">
            <a:avLst/>
          </a:prstGeom>
        </p:spPr>
      </p:pic>
      <p:sp>
        <p:nvSpPr>
          <p:cNvPr id="6" name="TextBox 5"/>
          <p:cNvSpPr txBox="1"/>
          <p:nvPr/>
        </p:nvSpPr>
        <p:spPr>
          <a:xfrm>
            <a:off x="8519311" y="6337537"/>
            <a:ext cx="451667" cy="307777"/>
          </a:xfrm>
          <a:prstGeom prst="rect">
            <a:avLst/>
          </a:prstGeom>
          <a:noFill/>
        </p:spPr>
        <p:txBody>
          <a:bodyPr wrap="square" rtlCol="0">
            <a:spAutoFit/>
          </a:bodyPr>
          <a:lstStyle/>
          <a:p>
            <a:r>
              <a:rPr lang="en-US" sz="1400" dirty="0"/>
              <a:t>24</a:t>
            </a:r>
          </a:p>
        </p:txBody>
      </p:sp>
    </p:spTree>
    <p:extLst>
      <p:ext uri="{BB962C8B-B14F-4D97-AF65-F5344CB8AC3E}">
        <p14:creationId xmlns:p14="http://schemas.microsoft.com/office/powerpoint/2010/main" val="273839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3889" y="950615"/>
            <a:ext cx="8142111" cy="5427608"/>
          </a:xfrm>
        </p:spPr>
        <p:txBody>
          <a:bodyPr>
            <a:normAutofit fontScale="77500" lnSpcReduction="20000"/>
          </a:bodyPr>
          <a:lstStyle/>
          <a:p>
            <a:pPr marL="0" lvl="0" indent="0">
              <a:spcBef>
                <a:spcPts val="0"/>
              </a:spcBef>
              <a:buNone/>
            </a:pPr>
            <a:endParaRPr lang="en-US" sz="1800" dirty="0">
              <a:solidFill>
                <a:prstClr val="black"/>
              </a:solidFill>
              <a:latin typeface="Rockwell"/>
              <a:ea typeface="+mn-ea"/>
              <a:cs typeface="+mn-cs"/>
            </a:endParaRPr>
          </a:p>
          <a:p>
            <a:pPr marL="0" lvl="0" indent="0">
              <a:spcBef>
                <a:spcPts val="0"/>
              </a:spcBef>
              <a:buNone/>
            </a:pPr>
            <a:r>
              <a:rPr lang="en-US" sz="2000" dirty="0">
                <a:solidFill>
                  <a:srgbClr val="800000"/>
                </a:solidFill>
                <a:latin typeface="Times New Roman" panose="02020603050405020304" pitchFamily="18" charset="0"/>
                <a:ea typeface="+mn-ea"/>
                <a:cs typeface="Times New Roman" panose="02020603050405020304" pitchFamily="18" charset="0"/>
              </a:rPr>
              <a:t>Danforth Campus</a:t>
            </a:r>
            <a:r>
              <a:rPr lang="en-US" sz="2000" dirty="0">
                <a:solidFill>
                  <a:prstClr val="black"/>
                </a:solidFill>
                <a:latin typeface="Times New Roman" panose="02020603050405020304" pitchFamily="18" charset="0"/>
                <a:ea typeface="+mn-ea"/>
                <a:cs typeface="Times New Roman" panose="02020603050405020304" pitchFamily="18" charset="0"/>
              </a:rPr>
              <a:t>:</a:t>
            </a:r>
          </a:p>
          <a:p>
            <a:pPr marL="0" lvl="0" indent="0">
              <a:spcBef>
                <a:spcPts val="0"/>
              </a:spcBef>
              <a:buNone/>
            </a:pPr>
            <a:r>
              <a:rPr lang="en-US" sz="2000" dirty="0">
                <a:solidFill>
                  <a:prstClr val="black"/>
                </a:solidFill>
                <a:latin typeface="Times New Roman" panose="02020603050405020304" pitchFamily="18" charset="0"/>
                <a:ea typeface="+mn-ea"/>
                <a:cs typeface="Times New Roman" panose="02020603050405020304" pitchFamily="18" charset="0"/>
              </a:rPr>
              <a:t>Erin Sweetman</a:t>
            </a:r>
          </a:p>
          <a:p>
            <a:pPr marL="0" lvl="0" indent="0">
              <a:spcBef>
                <a:spcPts val="0"/>
              </a:spcBef>
              <a:buNone/>
            </a:pPr>
            <a:r>
              <a:rPr lang="en-US" sz="2000" dirty="0">
                <a:solidFill>
                  <a:prstClr val="black"/>
                </a:solidFill>
                <a:latin typeface="Times New Roman" panose="02020603050405020304" pitchFamily="18" charset="0"/>
                <a:ea typeface="+mn-ea"/>
                <a:cs typeface="Times New Roman" panose="02020603050405020304" pitchFamily="18" charset="0"/>
              </a:rPr>
              <a:t>Space Utilization Coordinator</a:t>
            </a:r>
          </a:p>
          <a:p>
            <a:pPr marL="0" lvl="0" indent="0">
              <a:spcBef>
                <a:spcPts val="0"/>
              </a:spcBef>
              <a:buNone/>
            </a:pPr>
            <a:r>
              <a:rPr lang="en-US" sz="2000" dirty="0">
                <a:solidFill>
                  <a:prstClr val="black"/>
                </a:solidFill>
                <a:latin typeface="Times New Roman" panose="02020603050405020304" pitchFamily="18" charset="0"/>
                <a:ea typeface="+mn-ea"/>
                <a:cs typeface="Times New Roman" panose="02020603050405020304" pitchFamily="18" charset="0"/>
              </a:rPr>
              <a:t>s.erin@wustl.edu</a:t>
            </a:r>
          </a:p>
          <a:p>
            <a:pPr marL="0" lvl="0" indent="0">
              <a:spcBef>
                <a:spcPts val="0"/>
              </a:spcBef>
              <a:buNone/>
            </a:pPr>
            <a:endParaRPr lang="en-US" sz="2000" dirty="0">
              <a:solidFill>
                <a:prstClr val="black"/>
              </a:solidFill>
              <a:latin typeface="Times New Roman" panose="02020603050405020304" pitchFamily="18" charset="0"/>
              <a:ea typeface="+mn-ea"/>
              <a:cs typeface="Times New Roman" panose="02020603050405020304" pitchFamily="18" charset="0"/>
            </a:endParaRPr>
          </a:p>
          <a:p>
            <a:pPr marL="0" lvl="0" indent="0">
              <a:spcBef>
                <a:spcPts val="0"/>
              </a:spcBef>
              <a:buNone/>
            </a:pPr>
            <a:r>
              <a:rPr lang="en-US" sz="2000" dirty="0">
                <a:solidFill>
                  <a:prstClr val="black"/>
                </a:solidFill>
                <a:latin typeface="Times New Roman" panose="02020603050405020304" pitchFamily="18" charset="0"/>
                <a:ea typeface="+mn-ea"/>
                <a:cs typeface="Times New Roman" panose="02020603050405020304" pitchFamily="18" charset="0"/>
              </a:rPr>
              <a:t>Jenn Lankford</a:t>
            </a:r>
          </a:p>
          <a:p>
            <a:pPr marL="0" lvl="0" indent="0">
              <a:spcBef>
                <a:spcPts val="0"/>
              </a:spcBef>
              <a:buNone/>
            </a:pPr>
            <a:r>
              <a:rPr lang="en-US" sz="2000" dirty="0">
                <a:solidFill>
                  <a:prstClr val="black"/>
                </a:solidFill>
                <a:latin typeface="Times New Roman" panose="02020603050405020304" pitchFamily="18" charset="0"/>
                <a:ea typeface="+mn-ea"/>
                <a:cs typeface="Times New Roman" panose="02020603050405020304" pitchFamily="18" charset="0"/>
              </a:rPr>
              <a:t>Senior Indirect Cost Analyst</a:t>
            </a:r>
          </a:p>
          <a:p>
            <a:pPr marL="0" lvl="0" indent="0">
              <a:spcBef>
                <a:spcPts val="0"/>
              </a:spcBef>
              <a:buNone/>
            </a:pPr>
            <a:r>
              <a:rPr lang="en-US" sz="2000" dirty="0">
                <a:solidFill>
                  <a:prstClr val="black"/>
                </a:solidFill>
                <a:latin typeface="Times New Roman" panose="02020603050405020304" pitchFamily="18" charset="0"/>
                <a:ea typeface="+mn-ea"/>
                <a:cs typeface="Times New Roman" panose="02020603050405020304" pitchFamily="18" charset="0"/>
              </a:rPr>
              <a:t>Tel. 314-935-5713</a:t>
            </a:r>
          </a:p>
          <a:p>
            <a:pPr marL="0" lvl="0" indent="0">
              <a:spcBef>
                <a:spcPts val="0"/>
              </a:spcBef>
              <a:buNone/>
            </a:pPr>
            <a:r>
              <a:rPr lang="en-US" sz="2000" dirty="0">
                <a:solidFill>
                  <a:prstClr val="black"/>
                </a:solidFill>
                <a:latin typeface="Times New Roman" panose="02020603050405020304" pitchFamily="18" charset="0"/>
                <a:ea typeface="+mn-ea"/>
                <a:cs typeface="Times New Roman" panose="02020603050405020304" pitchFamily="18" charset="0"/>
              </a:rPr>
              <a:t>jennifer.lankford@wustl.edu</a:t>
            </a:r>
          </a:p>
          <a:p>
            <a:pPr marL="0" lvl="0" indent="0">
              <a:spcBef>
                <a:spcPts val="0"/>
              </a:spcBef>
              <a:buNone/>
            </a:pPr>
            <a:endParaRPr lang="en-US" sz="2000" dirty="0">
              <a:solidFill>
                <a:prstClr val="black"/>
              </a:solidFill>
              <a:latin typeface="Times New Roman" panose="02020603050405020304" pitchFamily="18" charset="0"/>
              <a:ea typeface="+mn-ea"/>
              <a:cs typeface="Times New Roman" panose="02020603050405020304" pitchFamily="18" charset="0"/>
            </a:endParaRPr>
          </a:p>
          <a:p>
            <a:pPr marL="0" lvl="0" indent="0">
              <a:spcBef>
                <a:spcPts val="0"/>
              </a:spcBef>
              <a:buNone/>
            </a:pPr>
            <a:r>
              <a:rPr lang="en-US" sz="2000" dirty="0">
                <a:solidFill>
                  <a:prstClr val="black"/>
                </a:solidFill>
                <a:latin typeface="Times New Roman" panose="02020603050405020304" pitchFamily="18" charset="0"/>
                <a:ea typeface="+mn-ea"/>
                <a:cs typeface="Times New Roman" panose="02020603050405020304" pitchFamily="18" charset="0"/>
              </a:rPr>
              <a:t>Scott Masterson</a:t>
            </a:r>
          </a:p>
          <a:p>
            <a:pPr marL="0" lvl="0" indent="0">
              <a:spcBef>
                <a:spcPts val="0"/>
              </a:spcBef>
              <a:buNone/>
            </a:pPr>
            <a:r>
              <a:rPr lang="en-US" sz="2000" dirty="0">
                <a:solidFill>
                  <a:prstClr val="black"/>
                </a:solidFill>
                <a:latin typeface="Times New Roman" panose="02020603050405020304" pitchFamily="18" charset="0"/>
                <a:ea typeface="+mn-ea"/>
                <a:cs typeface="Times New Roman" panose="02020603050405020304" pitchFamily="18" charset="0"/>
              </a:rPr>
              <a:t>Manager of Cost Analysis</a:t>
            </a:r>
          </a:p>
          <a:p>
            <a:pPr marL="0" lvl="0" indent="0">
              <a:spcBef>
                <a:spcPts val="0"/>
              </a:spcBef>
              <a:buNone/>
            </a:pPr>
            <a:r>
              <a:rPr lang="en-US" sz="2000" dirty="0">
                <a:solidFill>
                  <a:prstClr val="black"/>
                </a:solidFill>
                <a:latin typeface="Times New Roman" panose="02020603050405020304" pitchFamily="18" charset="0"/>
                <a:ea typeface="+mn-ea"/>
                <a:cs typeface="Times New Roman" panose="02020603050405020304" pitchFamily="18" charset="0"/>
              </a:rPr>
              <a:t>Tel. 314-935-4309</a:t>
            </a:r>
          </a:p>
          <a:p>
            <a:pPr marL="0" lvl="0" indent="0">
              <a:spcBef>
                <a:spcPts val="0"/>
              </a:spcBef>
              <a:buNone/>
            </a:pPr>
            <a:r>
              <a:rPr lang="en-US" sz="2000" dirty="0">
                <a:solidFill>
                  <a:prstClr val="black"/>
                </a:solidFill>
                <a:latin typeface="Times New Roman" panose="02020603050405020304" pitchFamily="18" charset="0"/>
                <a:ea typeface="+mn-ea"/>
                <a:cs typeface="Times New Roman" panose="02020603050405020304" pitchFamily="18" charset="0"/>
              </a:rPr>
              <a:t>masterson@wustl.edu</a:t>
            </a:r>
          </a:p>
          <a:p>
            <a:pPr marL="0" lvl="0" indent="0">
              <a:spcBef>
                <a:spcPts val="0"/>
              </a:spcBef>
              <a:buNone/>
            </a:pPr>
            <a:endParaRPr lang="en-US" sz="2000" dirty="0">
              <a:solidFill>
                <a:prstClr val="black"/>
              </a:solidFill>
              <a:latin typeface="Times New Roman" panose="02020603050405020304" pitchFamily="18" charset="0"/>
              <a:ea typeface="+mn-ea"/>
              <a:cs typeface="Times New Roman" panose="02020603050405020304" pitchFamily="18" charset="0"/>
            </a:endParaRPr>
          </a:p>
          <a:p>
            <a:pPr marL="0" lvl="0" indent="0">
              <a:spcBef>
                <a:spcPts val="0"/>
              </a:spcBef>
              <a:buNone/>
            </a:pPr>
            <a:r>
              <a:rPr lang="en-US" sz="2000" dirty="0">
                <a:solidFill>
                  <a:srgbClr val="800000"/>
                </a:solidFill>
                <a:latin typeface="Times New Roman" panose="02020603050405020304" pitchFamily="18" charset="0"/>
                <a:ea typeface="+mn-ea"/>
                <a:cs typeface="Times New Roman" panose="02020603050405020304" pitchFamily="18" charset="0"/>
              </a:rPr>
              <a:t>Medical School Campus</a:t>
            </a:r>
            <a:r>
              <a:rPr lang="en-US" sz="2000" dirty="0">
                <a:solidFill>
                  <a:prstClr val="black"/>
                </a:solidFill>
                <a:latin typeface="Times New Roman" panose="02020603050405020304" pitchFamily="18" charset="0"/>
                <a:ea typeface="+mn-ea"/>
                <a:cs typeface="Times New Roman" panose="02020603050405020304" pitchFamily="18" charset="0"/>
              </a:rPr>
              <a:t>:</a:t>
            </a:r>
          </a:p>
          <a:p>
            <a:pPr marL="0" lvl="0" indent="0">
              <a:spcBef>
                <a:spcPts val="0"/>
              </a:spcBef>
              <a:buNone/>
            </a:pPr>
            <a:r>
              <a:rPr lang="en-US" sz="2000" dirty="0">
                <a:solidFill>
                  <a:prstClr val="black"/>
                </a:solidFill>
                <a:latin typeface="Times New Roman" panose="02020603050405020304" pitchFamily="18" charset="0"/>
                <a:ea typeface="+mn-ea"/>
                <a:cs typeface="Times New Roman" panose="02020603050405020304" pitchFamily="18" charset="0"/>
              </a:rPr>
              <a:t>Cheryl Kilwin</a:t>
            </a:r>
          </a:p>
          <a:p>
            <a:pPr marL="0" lvl="0" indent="0">
              <a:spcBef>
                <a:spcPts val="0"/>
              </a:spcBef>
              <a:buNone/>
            </a:pPr>
            <a:r>
              <a:rPr lang="en-US" sz="2000" dirty="0">
                <a:solidFill>
                  <a:prstClr val="black"/>
                </a:solidFill>
                <a:latin typeface="Times New Roman" panose="02020603050405020304" pitchFamily="18" charset="0"/>
                <a:ea typeface="+mn-ea"/>
                <a:cs typeface="Times New Roman" panose="02020603050405020304" pitchFamily="18" charset="0"/>
              </a:rPr>
              <a:t>Planner II</a:t>
            </a:r>
          </a:p>
          <a:p>
            <a:pPr marL="0" lvl="0" indent="0">
              <a:spcBef>
                <a:spcPts val="0"/>
              </a:spcBef>
              <a:buNone/>
            </a:pPr>
            <a:r>
              <a:rPr lang="en-US" sz="2000" dirty="0">
                <a:solidFill>
                  <a:prstClr val="black"/>
                </a:solidFill>
                <a:latin typeface="Times New Roman" panose="02020603050405020304" pitchFamily="18" charset="0"/>
                <a:ea typeface="+mn-ea"/>
                <a:cs typeface="Times New Roman" panose="02020603050405020304" pitchFamily="18" charset="0"/>
              </a:rPr>
              <a:t>Tel. 314-362-8317</a:t>
            </a:r>
          </a:p>
          <a:p>
            <a:pPr marL="0" lvl="0" indent="0">
              <a:spcBef>
                <a:spcPts val="0"/>
              </a:spcBef>
              <a:buNone/>
            </a:pPr>
            <a:r>
              <a:rPr lang="en-US" sz="2000" dirty="0">
                <a:solidFill>
                  <a:prstClr val="black"/>
                </a:solidFill>
                <a:latin typeface="Times New Roman" panose="02020603050405020304" pitchFamily="18" charset="0"/>
                <a:ea typeface="+mn-ea"/>
                <a:cs typeface="Times New Roman" panose="02020603050405020304" pitchFamily="18" charset="0"/>
              </a:rPr>
              <a:t>kilwinc@wustl.edu</a:t>
            </a:r>
          </a:p>
          <a:p>
            <a:pPr marL="0" lvl="0" indent="0">
              <a:spcBef>
                <a:spcPts val="0"/>
              </a:spcBef>
              <a:buNone/>
            </a:pPr>
            <a:endParaRPr lang="en-US" sz="2000" dirty="0">
              <a:solidFill>
                <a:prstClr val="black"/>
              </a:solidFill>
              <a:latin typeface="Times New Roman" panose="02020603050405020304" pitchFamily="18" charset="0"/>
              <a:ea typeface="+mn-ea"/>
              <a:cs typeface="Times New Roman" panose="02020603050405020304" pitchFamily="18" charset="0"/>
            </a:endParaRPr>
          </a:p>
          <a:p>
            <a:pPr marL="0" lvl="0" indent="0">
              <a:spcBef>
                <a:spcPts val="0"/>
              </a:spcBef>
              <a:buNone/>
            </a:pPr>
            <a:r>
              <a:rPr lang="en-US" sz="2000" dirty="0">
                <a:solidFill>
                  <a:prstClr val="black"/>
                </a:solidFill>
                <a:latin typeface="Times New Roman" panose="02020603050405020304" pitchFamily="18" charset="0"/>
                <a:ea typeface="+mn-ea"/>
                <a:cs typeface="Times New Roman" panose="02020603050405020304" pitchFamily="18" charset="0"/>
              </a:rPr>
              <a:t>Terrell Davis</a:t>
            </a:r>
          </a:p>
          <a:p>
            <a:pPr marL="0" lvl="0" indent="0">
              <a:spcBef>
                <a:spcPts val="0"/>
              </a:spcBef>
              <a:buNone/>
            </a:pPr>
            <a:r>
              <a:rPr lang="en-US" sz="2000" dirty="0">
                <a:solidFill>
                  <a:prstClr val="black"/>
                </a:solidFill>
                <a:latin typeface="Times New Roman" panose="02020603050405020304" pitchFamily="18" charset="0"/>
                <a:ea typeface="+mn-ea"/>
                <a:cs typeface="Times New Roman" panose="02020603050405020304" pitchFamily="18" charset="0"/>
              </a:rPr>
              <a:t>Relocation Space Coordinator</a:t>
            </a:r>
          </a:p>
          <a:p>
            <a:pPr marL="0" lvl="0" indent="0">
              <a:spcBef>
                <a:spcPts val="0"/>
              </a:spcBef>
              <a:buNone/>
            </a:pPr>
            <a:r>
              <a:rPr lang="en-US" sz="2000" dirty="0">
                <a:solidFill>
                  <a:prstClr val="black"/>
                </a:solidFill>
                <a:latin typeface="Times New Roman" panose="02020603050405020304" pitchFamily="18" charset="0"/>
                <a:ea typeface="+mn-ea"/>
                <a:cs typeface="Times New Roman" panose="02020603050405020304" pitchFamily="18" charset="0"/>
              </a:rPr>
              <a:t>Tel. 314-362-8146</a:t>
            </a:r>
          </a:p>
          <a:p>
            <a:pPr marL="0" lvl="0" indent="0">
              <a:spcBef>
                <a:spcPts val="0"/>
              </a:spcBef>
              <a:buNone/>
            </a:pPr>
            <a:r>
              <a:rPr lang="en-US" sz="2000" dirty="0">
                <a:solidFill>
                  <a:prstClr val="black"/>
                </a:solidFill>
                <a:latin typeface="Times New Roman" panose="02020603050405020304" pitchFamily="18" charset="0"/>
                <a:ea typeface="+mn-ea"/>
                <a:cs typeface="Times New Roman" panose="02020603050405020304" pitchFamily="18" charset="0"/>
              </a:rPr>
              <a:t>davis.terrell@wustl.edu</a:t>
            </a:r>
          </a:p>
          <a:p>
            <a:endParaRPr lang="en-US" dirty="0"/>
          </a:p>
        </p:txBody>
      </p:sp>
      <p:sp>
        <p:nvSpPr>
          <p:cNvPr id="3" name="Title 2"/>
          <p:cNvSpPr>
            <a:spLocks noGrp="1"/>
          </p:cNvSpPr>
          <p:nvPr>
            <p:ph type="title"/>
          </p:nvPr>
        </p:nvSpPr>
        <p:spPr>
          <a:xfrm>
            <a:off x="467202" y="796704"/>
            <a:ext cx="7237465" cy="253497"/>
          </a:xfrm>
        </p:spPr>
        <p:txBody>
          <a:bodyPr>
            <a:normAutofit fontScale="90000"/>
          </a:bodyPr>
          <a:lstStyle/>
          <a:p>
            <a:r>
              <a:rPr lang="en-US" dirty="0">
                <a:solidFill>
                  <a:schemeClr val="tx1"/>
                </a:solidFill>
              </a:rPr>
              <a:t>The FY24 Space Team Members:</a:t>
            </a:r>
            <a:br>
              <a:rPr lang="en-US" dirty="0"/>
            </a:br>
            <a:endParaRPr lang="en-US" dirty="0"/>
          </a:p>
        </p:txBody>
      </p:sp>
      <p:pic>
        <p:nvPicPr>
          <p:cNvPr id="4" name="Picture 3"/>
          <p:cNvPicPr>
            <a:picLocks noChangeAspect="1"/>
          </p:cNvPicPr>
          <p:nvPr/>
        </p:nvPicPr>
        <p:blipFill>
          <a:blip r:embed="rId2"/>
          <a:stretch>
            <a:fillRect/>
          </a:stretch>
        </p:blipFill>
        <p:spPr>
          <a:xfrm>
            <a:off x="3482721" y="1704471"/>
            <a:ext cx="4804064" cy="3609145"/>
          </a:xfrm>
          <a:prstGeom prst="rect">
            <a:avLst/>
          </a:prstGeom>
        </p:spPr>
      </p:pic>
    </p:spTree>
    <p:extLst>
      <p:ext uri="{BB962C8B-B14F-4D97-AF65-F5344CB8AC3E}">
        <p14:creationId xmlns:p14="http://schemas.microsoft.com/office/powerpoint/2010/main" val="828943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3889" y="1417638"/>
            <a:ext cx="8142111" cy="4960584"/>
          </a:xfrm>
        </p:spPr>
        <p:txBody>
          <a:bodyPr>
            <a:normAutofit/>
          </a:bodyPr>
          <a:lstStyle/>
          <a:p>
            <a:pPr marL="0" indent="0">
              <a:buNone/>
            </a:pPr>
            <a:r>
              <a:rPr lang="en-US" sz="2300" b="1" dirty="0">
                <a:solidFill>
                  <a:srgbClr val="C00000"/>
                </a:solidFill>
                <a:latin typeface="Arial" panose="020B0604020202020204" pitchFamily="34" charset="0"/>
                <a:cs typeface="Arial" panose="020B0604020202020204" pitchFamily="34" charset="0"/>
              </a:rPr>
              <a:t>DO NOT USE </a:t>
            </a:r>
            <a:r>
              <a:rPr lang="en-US" sz="2300" b="1" dirty="0">
                <a:solidFill>
                  <a:schemeClr val="tx1"/>
                </a:solidFill>
                <a:latin typeface="Arial" panose="020B0604020202020204" pitchFamily="34" charset="0"/>
                <a:cs typeface="Arial" panose="020B0604020202020204" pitchFamily="34" charset="0"/>
              </a:rPr>
              <a:t>Service Room Feature if either of the following apply:</a:t>
            </a:r>
          </a:p>
          <a:p>
            <a:endParaRPr lang="en-US" sz="1500" dirty="0">
              <a:latin typeface="Arial" panose="020B0604020202020204" pitchFamily="34" charset="0"/>
              <a:cs typeface="Arial" panose="020B0604020202020204" pitchFamily="34" charset="0"/>
            </a:endParaRPr>
          </a:p>
          <a:p>
            <a:pPr marL="400050"/>
            <a:r>
              <a:rPr lang="en-US" sz="2200" dirty="0">
                <a:solidFill>
                  <a:schemeClr val="tx1"/>
                </a:solidFill>
                <a:latin typeface="Arial" panose="020B0604020202020204" pitchFamily="34" charset="0"/>
                <a:cs typeface="Arial" panose="020B0604020202020204" pitchFamily="34" charset="0"/>
              </a:rPr>
              <a:t>You do </a:t>
            </a:r>
            <a:r>
              <a:rPr lang="en-US" sz="2200" u="sng" dirty="0">
                <a:solidFill>
                  <a:srgbClr val="A51417"/>
                </a:solidFill>
                <a:latin typeface="Arial" panose="020B0604020202020204" pitchFamily="34" charset="0"/>
                <a:cs typeface="Arial" panose="020B0604020202020204" pitchFamily="34" charset="0"/>
              </a:rPr>
              <a:t>not</a:t>
            </a:r>
            <a:r>
              <a:rPr lang="en-US" sz="2200" dirty="0">
                <a:solidFill>
                  <a:schemeClr val="tx1"/>
                </a:solidFill>
                <a:latin typeface="Arial" panose="020B0604020202020204" pitchFamily="34" charset="0"/>
                <a:cs typeface="Arial" panose="020B0604020202020204" pitchFamily="34" charset="0"/>
              </a:rPr>
              <a:t> want ‘Service Room’ Split based on the </a:t>
            </a:r>
            <a:r>
              <a:rPr lang="en-US" sz="2200" u="sng" dirty="0">
                <a:solidFill>
                  <a:srgbClr val="A51417"/>
                </a:solidFill>
                <a:latin typeface="Arial" panose="020B0604020202020204" pitchFamily="34" charset="0"/>
                <a:cs typeface="Arial" panose="020B0604020202020204" pitchFamily="34" charset="0"/>
              </a:rPr>
              <a:t>weighted average </a:t>
            </a:r>
            <a:r>
              <a:rPr lang="en-US" sz="2200" dirty="0">
                <a:solidFill>
                  <a:schemeClr val="tx1"/>
                </a:solidFill>
                <a:latin typeface="Arial" panose="020B0604020202020204" pitchFamily="34" charset="0"/>
                <a:cs typeface="Arial" panose="020B0604020202020204" pitchFamily="34" charset="0"/>
              </a:rPr>
              <a:t>of total ASF of the ‘Benefiting Rooms’ assigned</a:t>
            </a:r>
          </a:p>
          <a:p>
            <a:pPr lvl="2"/>
            <a:r>
              <a:rPr lang="en-US" sz="1800" dirty="0">
                <a:solidFill>
                  <a:schemeClr val="tx1"/>
                </a:solidFill>
                <a:latin typeface="Arial" panose="020B0604020202020204" pitchFamily="34" charset="0"/>
                <a:cs typeface="Arial" panose="020B0604020202020204" pitchFamily="34" charset="0"/>
              </a:rPr>
              <a:t>Instead, manually create room splits by Responsible Party, Department, Recharge Center and % of Space as you would any other room</a:t>
            </a:r>
          </a:p>
          <a:p>
            <a:pPr marL="914400" lvl="2" indent="0">
              <a:buNone/>
            </a:pPr>
            <a:endParaRPr lang="en-US" sz="1800" dirty="0">
              <a:solidFill>
                <a:schemeClr val="tx1"/>
              </a:solidFill>
              <a:latin typeface="Arial" panose="020B0604020202020204" pitchFamily="34" charset="0"/>
              <a:cs typeface="Arial" panose="020B0604020202020204" pitchFamily="34" charset="0"/>
            </a:endParaRPr>
          </a:p>
          <a:p>
            <a:r>
              <a:rPr lang="en-US" sz="1800" dirty="0">
                <a:solidFill>
                  <a:schemeClr val="tx1"/>
                </a:solidFill>
                <a:latin typeface="Arial" panose="020B0604020202020204" pitchFamily="34" charset="0"/>
                <a:cs typeface="Arial" panose="020B0604020202020204" pitchFamily="34" charset="0"/>
              </a:rPr>
              <a:t>You have a Benefiting room with Inactive Space</a:t>
            </a:r>
          </a:p>
          <a:p>
            <a:pPr marL="0" indent="0">
              <a:buNone/>
            </a:pPr>
            <a:r>
              <a:rPr lang="en-US" sz="1800" dirty="0">
                <a:solidFill>
                  <a:schemeClr val="tx1"/>
                </a:solidFill>
                <a:latin typeface="Arial" panose="020B0604020202020204" pitchFamily="34" charset="0"/>
                <a:cs typeface="Arial" panose="020B0604020202020204" pitchFamily="34" charset="0"/>
              </a:rPr>
              <a:t>		(IDC Function Code 93)</a:t>
            </a:r>
          </a:p>
          <a:p>
            <a:endParaRPr lang="en-US" dirty="0"/>
          </a:p>
        </p:txBody>
      </p:sp>
      <p:sp>
        <p:nvSpPr>
          <p:cNvPr id="3" name="Title 2"/>
          <p:cNvSpPr>
            <a:spLocks noGrp="1"/>
          </p:cNvSpPr>
          <p:nvPr>
            <p:ph type="title"/>
          </p:nvPr>
        </p:nvSpPr>
        <p:spPr>
          <a:xfrm>
            <a:off x="226338" y="437444"/>
            <a:ext cx="7478330" cy="980194"/>
          </a:xfrm>
        </p:spPr>
        <p:txBody>
          <a:bodyPr/>
          <a:lstStyle/>
          <a:p>
            <a:r>
              <a:rPr lang="en-US" dirty="0">
                <a:solidFill>
                  <a:schemeClr val="tx1"/>
                </a:solidFill>
              </a:rPr>
              <a:t>Service Rooms: when NOT to Use</a:t>
            </a:r>
          </a:p>
        </p:txBody>
      </p:sp>
      <p:sp>
        <p:nvSpPr>
          <p:cNvPr id="5" name="TextBox 4"/>
          <p:cNvSpPr txBox="1"/>
          <p:nvPr/>
        </p:nvSpPr>
        <p:spPr>
          <a:xfrm>
            <a:off x="8519311" y="6337537"/>
            <a:ext cx="451667" cy="307777"/>
          </a:xfrm>
          <a:prstGeom prst="rect">
            <a:avLst/>
          </a:prstGeom>
          <a:noFill/>
        </p:spPr>
        <p:txBody>
          <a:bodyPr wrap="square" rtlCol="0">
            <a:spAutoFit/>
          </a:bodyPr>
          <a:lstStyle/>
          <a:p>
            <a:r>
              <a:rPr lang="en-US" sz="1400" dirty="0"/>
              <a:t>25</a:t>
            </a:r>
          </a:p>
        </p:txBody>
      </p:sp>
    </p:spTree>
    <p:extLst>
      <p:ext uri="{BB962C8B-B14F-4D97-AF65-F5344CB8AC3E}">
        <p14:creationId xmlns:p14="http://schemas.microsoft.com/office/powerpoint/2010/main" val="2669360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203" y="1288473"/>
            <a:ext cx="8168798" cy="5089749"/>
          </a:xfrm>
        </p:spPr>
        <p:txBody>
          <a:bodyPr/>
          <a:lstStyle/>
          <a:p>
            <a:pPr marL="0" lvl="0" indent="0">
              <a:spcBef>
                <a:spcPts val="0"/>
              </a:spcBef>
              <a:buNone/>
            </a:pPr>
            <a:r>
              <a:rPr lang="en-US" sz="1800" dirty="0">
                <a:solidFill>
                  <a:srgbClr val="A51417"/>
                </a:solidFill>
                <a:latin typeface="Calibri Light" panose="020F0302020204030204"/>
                <a:ea typeface="+mn-ea"/>
                <a:cs typeface="+mn-cs"/>
              </a:rPr>
              <a:t>*</a:t>
            </a:r>
            <a:r>
              <a:rPr lang="en-US" sz="1800" dirty="0">
                <a:solidFill>
                  <a:srgbClr val="A51417"/>
                </a:solidFill>
                <a:latin typeface="Arial" panose="020B0604020202020204" pitchFamily="34" charset="0"/>
                <a:ea typeface="+mn-ea"/>
                <a:cs typeface="Arial" panose="020B0604020202020204" pitchFamily="34" charset="0"/>
              </a:rPr>
              <a:t>During </a:t>
            </a:r>
            <a:r>
              <a:rPr lang="en-US" sz="1800" u="sng" dirty="0">
                <a:solidFill>
                  <a:srgbClr val="A51417"/>
                </a:solidFill>
                <a:latin typeface="Arial" panose="020B0604020202020204" pitchFamily="34" charset="0"/>
                <a:ea typeface="+mn-ea"/>
                <a:cs typeface="Arial" panose="020B0604020202020204" pitchFamily="34" charset="0"/>
              </a:rPr>
              <a:t>Planning</a:t>
            </a:r>
            <a:r>
              <a:rPr lang="en-US" sz="1800" dirty="0">
                <a:solidFill>
                  <a:srgbClr val="A51417"/>
                </a:solidFill>
                <a:latin typeface="Arial" panose="020B0604020202020204" pitchFamily="34" charset="0"/>
                <a:ea typeface="+mn-ea"/>
                <a:cs typeface="Arial" panose="020B0604020202020204" pitchFamily="34" charset="0"/>
              </a:rPr>
              <a:t> Survey, create the service-benefiting relationships.  </a:t>
            </a:r>
            <a:r>
              <a:rPr lang="en-US" sz="1800" dirty="0">
                <a:solidFill>
                  <a:prstClr val="black"/>
                </a:solidFill>
                <a:latin typeface="Arial" panose="020B0604020202020204" pitchFamily="34" charset="0"/>
                <a:ea typeface="+mn-ea"/>
                <a:cs typeface="Arial" panose="020B0604020202020204" pitchFamily="34" charset="0"/>
              </a:rPr>
              <a:t>Night time </a:t>
            </a:r>
            <a:r>
              <a:rPr lang="en-US" sz="1800" dirty="0">
                <a:solidFill>
                  <a:schemeClr val="tx1"/>
                </a:solidFill>
                <a:latin typeface="Arial" panose="020B0604020202020204" pitchFamily="34" charset="0"/>
                <a:ea typeface="+mn-ea"/>
                <a:cs typeface="Arial" panose="020B0604020202020204" pitchFamily="34" charset="0"/>
              </a:rPr>
              <a:t>process runs during </a:t>
            </a:r>
            <a:r>
              <a:rPr lang="en-US" sz="1800" u="sng" dirty="0">
                <a:solidFill>
                  <a:schemeClr val="tx1"/>
                </a:solidFill>
                <a:latin typeface="Arial" panose="020B0604020202020204" pitchFamily="34" charset="0"/>
                <a:ea typeface="+mn-ea"/>
                <a:cs typeface="Arial" panose="020B0604020202020204" pitchFamily="34" charset="0"/>
              </a:rPr>
              <a:t>Annual</a:t>
            </a:r>
            <a:r>
              <a:rPr lang="en-US" sz="1800" dirty="0">
                <a:solidFill>
                  <a:schemeClr val="tx1"/>
                </a:solidFill>
                <a:latin typeface="Arial" panose="020B0604020202020204" pitchFamily="34" charset="0"/>
                <a:ea typeface="+mn-ea"/>
                <a:cs typeface="Arial" panose="020B0604020202020204" pitchFamily="34" charset="0"/>
              </a:rPr>
              <a:t> Survey and creates Service Room splits once </a:t>
            </a:r>
            <a:r>
              <a:rPr lang="en-US" sz="1800" u="sng" dirty="0">
                <a:solidFill>
                  <a:schemeClr val="tx1"/>
                </a:solidFill>
                <a:latin typeface="Arial" panose="020B0604020202020204" pitchFamily="34" charset="0"/>
                <a:ea typeface="+mn-ea"/>
                <a:cs typeface="Arial" panose="020B0604020202020204" pitchFamily="34" charset="0"/>
              </a:rPr>
              <a:t>all</a:t>
            </a:r>
            <a:r>
              <a:rPr lang="en-US" sz="1800" dirty="0">
                <a:solidFill>
                  <a:schemeClr val="tx1"/>
                </a:solidFill>
                <a:latin typeface="Arial" panose="020B0604020202020204" pitchFamily="34" charset="0"/>
                <a:ea typeface="+mn-ea"/>
                <a:cs typeface="Arial" panose="020B0604020202020204" pitchFamily="34" charset="0"/>
              </a:rPr>
              <a:t> Benefiting Rooms are Marked Completed in the </a:t>
            </a:r>
            <a:r>
              <a:rPr lang="en-US" sz="1800" u="sng" dirty="0">
                <a:solidFill>
                  <a:schemeClr val="tx1"/>
                </a:solidFill>
                <a:latin typeface="Arial" panose="020B0604020202020204" pitchFamily="34" charset="0"/>
                <a:ea typeface="+mn-ea"/>
                <a:cs typeface="Arial" panose="020B0604020202020204" pitchFamily="34" charset="0"/>
              </a:rPr>
              <a:t>Annual</a:t>
            </a:r>
            <a:r>
              <a:rPr lang="en-US" sz="1800" dirty="0">
                <a:solidFill>
                  <a:schemeClr val="tx1"/>
                </a:solidFill>
                <a:latin typeface="Arial" panose="020B0604020202020204" pitchFamily="34" charset="0"/>
                <a:ea typeface="+mn-ea"/>
                <a:cs typeface="Arial" panose="020B0604020202020204" pitchFamily="34" charset="0"/>
              </a:rPr>
              <a:t> Survey.  </a:t>
            </a:r>
          </a:p>
          <a:p>
            <a:endParaRPr lang="en-US" dirty="0"/>
          </a:p>
        </p:txBody>
      </p:sp>
      <p:sp>
        <p:nvSpPr>
          <p:cNvPr id="3" name="Title 2"/>
          <p:cNvSpPr>
            <a:spLocks noGrp="1"/>
          </p:cNvSpPr>
          <p:nvPr>
            <p:ph type="title"/>
          </p:nvPr>
        </p:nvSpPr>
        <p:spPr>
          <a:xfrm>
            <a:off x="226338" y="437444"/>
            <a:ext cx="7478330" cy="980194"/>
          </a:xfrm>
        </p:spPr>
        <p:txBody>
          <a:bodyPr/>
          <a:lstStyle/>
          <a:p>
            <a:r>
              <a:rPr lang="en-US" dirty="0">
                <a:solidFill>
                  <a:schemeClr val="tx1"/>
                </a:solidFill>
              </a:rPr>
              <a:t>Service Room Continued</a:t>
            </a:r>
          </a:p>
        </p:txBody>
      </p:sp>
      <p:sp>
        <p:nvSpPr>
          <p:cNvPr id="6" name="TextBox 5"/>
          <p:cNvSpPr txBox="1"/>
          <p:nvPr/>
        </p:nvSpPr>
        <p:spPr>
          <a:xfrm>
            <a:off x="467202" y="2161309"/>
            <a:ext cx="5102325" cy="623455"/>
          </a:xfrm>
          <a:prstGeom prst="rect">
            <a:avLst/>
          </a:prstGeom>
          <a:noFill/>
          <a:ln>
            <a:solidFill>
              <a:schemeClr val="tx1"/>
            </a:solidFill>
          </a:ln>
        </p:spPr>
        <p:txBody>
          <a:bodyPr wrap="square" rtlCol="0">
            <a:spAutoFit/>
          </a:bodyPr>
          <a:lstStyle/>
          <a:p>
            <a:pPr lvl="0"/>
            <a:r>
              <a:rPr lang="en-US" b="1" dirty="0">
                <a:solidFill>
                  <a:prstClr val="black"/>
                </a:solidFill>
                <a:latin typeface="Calibri Light" panose="020F0302020204030204"/>
              </a:rPr>
              <a:t>Benefiting Room 1  		250 ASF</a:t>
            </a:r>
          </a:p>
          <a:p>
            <a:pPr lvl="0"/>
            <a:r>
              <a:rPr lang="en-US" sz="1600" dirty="0">
                <a:solidFill>
                  <a:prstClr val="black"/>
                </a:solidFill>
                <a:latin typeface="Calibri Light" panose="020F0302020204030204"/>
              </a:rPr>
              <a:t>Split 1 	250 ASF	IDC 82  100%	CH1234	   Curie</a:t>
            </a:r>
          </a:p>
        </p:txBody>
      </p:sp>
      <p:sp>
        <p:nvSpPr>
          <p:cNvPr id="8" name="TextBox 7"/>
          <p:cNvSpPr txBox="1"/>
          <p:nvPr/>
        </p:nvSpPr>
        <p:spPr>
          <a:xfrm>
            <a:off x="467202" y="2832154"/>
            <a:ext cx="5102324" cy="861774"/>
          </a:xfrm>
          <a:prstGeom prst="rect">
            <a:avLst/>
          </a:prstGeom>
          <a:noFill/>
          <a:ln>
            <a:solidFill>
              <a:schemeClr val="tx1"/>
            </a:solidFill>
          </a:ln>
        </p:spPr>
        <p:txBody>
          <a:bodyPr wrap="square" rtlCol="0">
            <a:spAutoFit/>
          </a:bodyPr>
          <a:lstStyle/>
          <a:p>
            <a:pPr lvl="0"/>
            <a:r>
              <a:rPr lang="en-US" b="1" dirty="0">
                <a:solidFill>
                  <a:prstClr val="black"/>
                </a:solidFill>
                <a:latin typeface="Calibri Light" panose="020F0302020204030204"/>
              </a:rPr>
              <a:t>Benefiting Room 2 		500 ASF</a:t>
            </a:r>
          </a:p>
          <a:p>
            <a:pPr lvl="0"/>
            <a:r>
              <a:rPr lang="en-US" sz="1600" dirty="0">
                <a:solidFill>
                  <a:prstClr val="black"/>
                </a:solidFill>
                <a:latin typeface="Calibri Light" panose="020F0302020204030204"/>
              </a:rPr>
              <a:t>Split 1	250 ASF	IDC 84   100%	CH4567	   Curie </a:t>
            </a:r>
          </a:p>
          <a:p>
            <a:pPr lvl="0"/>
            <a:r>
              <a:rPr lang="en-US" sz="1600" dirty="0">
                <a:solidFill>
                  <a:prstClr val="black"/>
                </a:solidFill>
                <a:latin typeface="Calibri Light" panose="020F0302020204030204"/>
              </a:rPr>
              <a:t>Split 2	250 ASF	IDC 83   100%	CH3999	   Einstein</a:t>
            </a:r>
            <a:endParaRPr lang="en-US" dirty="0"/>
          </a:p>
        </p:txBody>
      </p:sp>
      <p:sp>
        <p:nvSpPr>
          <p:cNvPr id="9" name="TextBox 8"/>
          <p:cNvSpPr txBox="1"/>
          <p:nvPr/>
        </p:nvSpPr>
        <p:spPr>
          <a:xfrm>
            <a:off x="467203" y="3646538"/>
            <a:ext cx="5102324" cy="892552"/>
          </a:xfrm>
          <a:prstGeom prst="rect">
            <a:avLst/>
          </a:prstGeom>
          <a:noFill/>
          <a:ln>
            <a:solidFill>
              <a:schemeClr val="tx1"/>
            </a:solidFill>
          </a:ln>
        </p:spPr>
        <p:txBody>
          <a:bodyPr wrap="square" rtlCol="0">
            <a:spAutoFit/>
          </a:bodyPr>
          <a:lstStyle/>
          <a:p>
            <a:pPr lvl="0"/>
            <a:r>
              <a:rPr lang="en-US" b="1" dirty="0">
                <a:solidFill>
                  <a:prstClr val="black"/>
                </a:solidFill>
                <a:latin typeface="Calibri Light" panose="020F0302020204030204"/>
              </a:rPr>
              <a:t>Benefiting Room 3 		250 ASF</a:t>
            </a:r>
          </a:p>
          <a:p>
            <a:pPr lvl="0"/>
            <a:r>
              <a:rPr lang="en-US" sz="1600" dirty="0">
                <a:solidFill>
                  <a:prstClr val="black"/>
                </a:solidFill>
                <a:latin typeface="Calibri Light" panose="020F0302020204030204"/>
              </a:rPr>
              <a:t>Split 1 </a:t>
            </a:r>
            <a:r>
              <a:rPr lang="en-US" sz="1600" dirty="0" err="1">
                <a:solidFill>
                  <a:srgbClr val="FF0000"/>
                </a:solidFill>
                <a:latin typeface="Calibri Light" panose="020F0302020204030204"/>
              </a:rPr>
              <a:t>RCtr</a:t>
            </a:r>
            <a:r>
              <a:rPr lang="en-US" sz="1600" dirty="0">
                <a:solidFill>
                  <a:prstClr val="black"/>
                </a:solidFill>
                <a:latin typeface="Calibri Light" panose="020F0302020204030204"/>
              </a:rPr>
              <a:t> 100 ASF	IDC 85  100%	CH2478    Salk</a:t>
            </a:r>
          </a:p>
          <a:p>
            <a:pPr lvl="0"/>
            <a:r>
              <a:rPr lang="en-US" sz="1600" dirty="0">
                <a:solidFill>
                  <a:prstClr val="black"/>
                </a:solidFill>
                <a:latin typeface="Calibri Light" panose="020F0302020204030204"/>
              </a:rPr>
              <a:t>Split 2    	 150 ASF</a:t>
            </a:r>
            <a:r>
              <a:rPr lang="en-US" dirty="0">
                <a:solidFill>
                  <a:prstClr val="black"/>
                </a:solidFill>
                <a:latin typeface="Calibri Light" panose="020F0302020204030204"/>
              </a:rPr>
              <a:t>	</a:t>
            </a:r>
            <a:r>
              <a:rPr lang="en-US" sz="1600" dirty="0">
                <a:solidFill>
                  <a:prstClr val="black"/>
                </a:solidFill>
                <a:latin typeface="Calibri Light" panose="020F0302020204030204"/>
              </a:rPr>
              <a:t>IDC 81  100%  	CH2478    Salk</a:t>
            </a:r>
            <a:r>
              <a:rPr lang="en-US" dirty="0">
                <a:solidFill>
                  <a:prstClr val="black"/>
                </a:solidFill>
                <a:latin typeface="Calibri Light" panose="020F0302020204030204"/>
              </a:rPr>
              <a:t>	</a:t>
            </a:r>
          </a:p>
        </p:txBody>
      </p:sp>
      <p:sp>
        <p:nvSpPr>
          <p:cNvPr id="10" name="Rectangle 9"/>
          <p:cNvSpPr/>
          <p:nvPr/>
        </p:nvSpPr>
        <p:spPr>
          <a:xfrm>
            <a:off x="5832764" y="2288792"/>
            <a:ext cx="2803237" cy="1357746"/>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lvl="0"/>
            <a:r>
              <a:rPr lang="en-US" dirty="0">
                <a:solidFill>
                  <a:prstClr val="black">
                    <a:lumMod val="50000"/>
                  </a:prstClr>
                </a:solidFill>
                <a:latin typeface="Calibri Light" panose="020F0302020204030204"/>
              </a:rPr>
              <a:t>System will split service room based on total ASF average by CH/</a:t>
            </a:r>
            <a:r>
              <a:rPr lang="en-US" dirty="0" err="1">
                <a:solidFill>
                  <a:prstClr val="black">
                    <a:lumMod val="50000"/>
                  </a:prstClr>
                </a:solidFill>
                <a:latin typeface="Calibri Light" panose="020F0302020204030204"/>
              </a:rPr>
              <a:t>Resp</a:t>
            </a:r>
            <a:r>
              <a:rPr lang="en-US" dirty="0">
                <a:solidFill>
                  <a:prstClr val="black">
                    <a:lumMod val="50000"/>
                  </a:prstClr>
                </a:solidFill>
                <a:latin typeface="Calibri Light" panose="020F0302020204030204"/>
              </a:rPr>
              <a:t> Party/ Recharge of attached benefiting room(s)</a:t>
            </a:r>
          </a:p>
        </p:txBody>
      </p:sp>
      <p:pic>
        <p:nvPicPr>
          <p:cNvPr id="11" name="Picture 10"/>
          <p:cNvPicPr>
            <a:picLocks noChangeAspect="1"/>
          </p:cNvPicPr>
          <p:nvPr/>
        </p:nvPicPr>
        <p:blipFill>
          <a:blip r:embed="rId3"/>
          <a:stretch>
            <a:fillRect/>
          </a:stretch>
        </p:blipFill>
        <p:spPr>
          <a:xfrm>
            <a:off x="6935109" y="3646538"/>
            <a:ext cx="355501" cy="1176384"/>
          </a:xfrm>
          <a:prstGeom prst="rect">
            <a:avLst/>
          </a:prstGeom>
        </p:spPr>
      </p:pic>
      <p:sp>
        <p:nvSpPr>
          <p:cNvPr id="12" name="TextBox 11"/>
          <p:cNvSpPr txBox="1"/>
          <p:nvPr/>
        </p:nvSpPr>
        <p:spPr>
          <a:xfrm>
            <a:off x="3255819" y="4693757"/>
            <a:ext cx="5743618" cy="1600438"/>
          </a:xfrm>
          <a:prstGeom prst="rect">
            <a:avLst/>
          </a:prstGeom>
          <a:noFill/>
        </p:spPr>
        <p:txBody>
          <a:bodyPr wrap="square" rtlCol="0">
            <a:spAutoFit/>
          </a:bodyPr>
          <a:lstStyle/>
          <a:p>
            <a:pPr lvl="0"/>
            <a:r>
              <a:rPr lang="en-US" b="1" dirty="0">
                <a:solidFill>
                  <a:prstClr val="black"/>
                </a:solidFill>
                <a:latin typeface="Calibri Light" panose="020F0302020204030204"/>
              </a:rPr>
              <a:t>Service Room Splits that Appear after Night Time Process	</a:t>
            </a:r>
          </a:p>
          <a:p>
            <a:pPr lvl="0"/>
            <a:r>
              <a:rPr lang="en-US" sz="1600" dirty="0">
                <a:solidFill>
                  <a:prstClr val="black"/>
                </a:solidFill>
                <a:latin typeface="Calibri Light" panose="020F0302020204030204"/>
              </a:rPr>
              <a:t>Split 1    25% Space 		IDC 82  100%	CH1234	   Curie</a:t>
            </a:r>
          </a:p>
          <a:p>
            <a:pPr lvl="0"/>
            <a:r>
              <a:rPr lang="en-US" sz="1600" dirty="0">
                <a:solidFill>
                  <a:prstClr val="black"/>
                </a:solidFill>
                <a:latin typeface="Calibri Light" panose="020F0302020204030204"/>
              </a:rPr>
              <a:t>Split 2    25% Space		IDC 84  100%	CH4567	   Curie</a:t>
            </a:r>
          </a:p>
          <a:p>
            <a:pPr lvl="0"/>
            <a:r>
              <a:rPr lang="en-US" sz="1600" dirty="0">
                <a:solidFill>
                  <a:prstClr val="black"/>
                </a:solidFill>
                <a:latin typeface="Calibri Light" panose="020F0302020204030204"/>
              </a:rPr>
              <a:t>Split 3    25% Space		IDC 83  100%	CH3999	   Einstein</a:t>
            </a:r>
          </a:p>
          <a:p>
            <a:pPr lvl="0"/>
            <a:r>
              <a:rPr lang="en-US" sz="1600" dirty="0">
                <a:solidFill>
                  <a:prstClr val="black"/>
                </a:solidFill>
                <a:latin typeface="Calibri Light" panose="020F0302020204030204"/>
              </a:rPr>
              <a:t>Split 4    10% Space     </a:t>
            </a:r>
            <a:r>
              <a:rPr lang="en-US" sz="1600" dirty="0" err="1">
                <a:solidFill>
                  <a:srgbClr val="FF0000"/>
                </a:solidFill>
                <a:latin typeface="Calibri Light" panose="020F0302020204030204"/>
              </a:rPr>
              <a:t>RCtr</a:t>
            </a:r>
            <a:r>
              <a:rPr lang="en-US" sz="1600" dirty="0">
                <a:solidFill>
                  <a:prstClr val="black"/>
                </a:solidFill>
                <a:latin typeface="Calibri Light" panose="020F0302020204030204"/>
              </a:rPr>
              <a:t>	IDC 85  100%	CH2478	   Salk</a:t>
            </a:r>
          </a:p>
          <a:p>
            <a:pPr lvl="0"/>
            <a:r>
              <a:rPr lang="en-US" sz="1600" dirty="0">
                <a:solidFill>
                  <a:prstClr val="black"/>
                </a:solidFill>
                <a:latin typeface="Calibri Light" panose="020F0302020204030204"/>
              </a:rPr>
              <a:t>Split 5    15% Space		IDC 81  100%	CH2478	   Salk</a:t>
            </a:r>
          </a:p>
        </p:txBody>
      </p:sp>
      <p:pic>
        <p:nvPicPr>
          <p:cNvPr id="13" name="Picture 12"/>
          <p:cNvPicPr>
            <a:picLocks noChangeAspect="1"/>
          </p:cNvPicPr>
          <p:nvPr/>
        </p:nvPicPr>
        <p:blipFill>
          <a:blip r:embed="rId4"/>
          <a:stretch>
            <a:fillRect/>
          </a:stretch>
        </p:blipFill>
        <p:spPr>
          <a:xfrm>
            <a:off x="5903542" y="575214"/>
            <a:ext cx="753661" cy="663940"/>
          </a:xfrm>
          <a:prstGeom prst="rect">
            <a:avLst/>
          </a:prstGeom>
        </p:spPr>
      </p:pic>
      <p:sp>
        <p:nvSpPr>
          <p:cNvPr id="4" name="Rectangle 3"/>
          <p:cNvSpPr/>
          <p:nvPr/>
        </p:nvSpPr>
        <p:spPr>
          <a:xfrm>
            <a:off x="103767" y="4559282"/>
            <a:ext cx="3032634" cy="2062077"/>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During </a:t>
            </a:r>
            <a:r>
              <a:rPr lang="en-US" dirty="0">
                <a:solidFill>
                  <a:srgbClr val="A51417"/>
                </a:solidFill>
              </a:rPr>
              <a:t>Planning</a:t>
            </a:r>
            <a:r>
              <a:rPr lang="en-US" dirty="0">
                <a:solidFill>
                  <a:schemeClr val="tx1"/>
                </a:solidFill>
              </a:rPr>
              <a:t> – Service Room runs at the beginning of the month.</a:t>
            </a:r>
          </a:p>
          <a:p>
            <a:pPr algn="ctr"/>
            <a:r>
              <a:rPr lang="en-US" dirty="0">
                <a:solidFill>
                  <a:schemeClr val="tx1"/>
                </a:solidFill>
              </a:rPr>
              <a:t>During </a:t>
            </a:r>
            <a:r>
              <a:rPr lang="en-US" dirty="0">
                <a:solidFill>
                  <a:srgbClr val="A51417"/>
                </a:solidFill>
              </a:rPr>
              <a:t>Annual</a:t>
            </a:r>
            <a:r>
              <a:rPr lang="en-US" dirty="0">
                <a:solidFill>
                  <a:schemeClr val="tx1"/>
                </a:solidFill>
              </a:rPr>
              <a:t> – The Service Room process runs nightly.</a:t>
            </a:r>
          </a:p>
        </p:txBody>
      </p:sp>
      <p:sp>
        <p:nvSpPr>
          <p:cNvPr id="15" name="TextBox 14"/>
          <p:cNvSpPr txBox="1"/>
          <p:nvPr/>
        </p:nvSpPr>
        <p:spPr>
          <a:xfrm>
            <a:off x="8519311" y="6337537"/>
            <a:ext cx="451667" cy="307777"/>
          </a:xfrm>
          <a:prstGeom prst="rect">
            <a:avLst/>
          </a:prstGeom>
          <a:noFill/>
        </p:spPr>
        <p:txBody>
          <a:bodyPr wrap="square" rtlCol="0">
            <a:spAutoFit/>
          </a:bodyPr>
          <a:lstStyle/>
          <a:p>
            <a:r>
              <a:rPr lang="en-US" sz="1400" dirty="0"/>
              <a:t>26</a:t>
            </a:r>
          </a:p>
        </p:txBody>
      </p:sp>
    </p:spTree>
    <p:extLst>
      <p:ext uri="{BB962C8B-B14F-4D97-AF65-F5344CB8AC3E}">
        <p14:creationId xmlns:p14="http://schemas.microsoft.com/office/powerpoint/2010/main" val="313986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1771" y="1235685"/>
            <a:ext cx="8404230" cy="4778022"/>
          </a:xfrm>
        </p:spPr>
        <p:txBody>
          <a:bodyPr/>
          <a:lstStyle/>
          <a:p>
            <a:r>
              <a:rPr lang="en-US" sz="2000" dirty="0">
                <a:solidFill>
                  <a:schemeClr val="tx1"/>
                </a:solidFill>
                <a:latin typeface="Times New Roman" panose="02020603050405020304" pitchFamily="18" charset="0"/>
                <a:cs typeface="Times New Roman" panose="02020603050405020304" pitchFamily="18" charset="0"/>
              </a:rPr>
              <a:t>Examples on how to set up this optional feature will be provided to surveyors.</a:t>
            </a:r>
          </a:p>
          <a:p>
            <a:r>
              <a:rPr lang="en-US" sz="2000" dirty="0">
                <a:solidFill>
                  <a:schemeClr val="tx1"/>
                </a:solidFill>
                <a:latin typeface="Times New Roman" panose="02020603050405020304" pitchFamily="18" charset="0"/>
                <a:cs typeface="Times New Roman" panose="02020603050405020304" pitchFamily="18" charset="0"/>
              </a:rPr>
              <a:t>This feature is not required.  If your department chooses not to use, that is OK.</a:t>
            </a:r>
          </a:p>
        </p:txBody>
      </p:sp>
      <p:sp>
        <p:nvSpPr>
          <p:cNvPr id="3" name="Title 2"/>
          <p:cNvSpPr>
            <a:spLocks noGrp="1"/>
          </p:cNvSpPr>
          <p:nvPr>
            <p:ph type="title"/>
          </p:nvPr>
        </p:nvSpPr>
        <p:spPr>
          <a:xfrm>
            <a:off x="231770" y="437444"/>
            <a:ext cx="7472898" cy="980194"/>
          </a:xfrm>
        </p:spPr>
        <p:txBody>
          <a:bodyPr/>
          <a:lstStyle/>
          <a:p>
            <a:r>
              <a:rPr lang="en-US" dirty="0">
                <a:solidFill>
                  <a:schemeClr val="tx1"/>
                </a:solidFill>
              </a:rPr>
              <a:t>Service Benefitting Rooms Continued</a:t>
            </a:r>
          </a:p>
        </p:txBody>
      </p:sp>
      <p:sp>
        <p:nvSpPr>
          <p:cNvPr id="6" name="TextBox 5"/>
          <p:cNvSpPr txBox="1"/>
          <p:nvPr/>
        </p:nvSpPr>
        <p:spPr>
          <a:xfrm>
            <a:off x="8519311" y="6337537"/>
            <a:ext cx="451667" cy="307777"/>
          </a:xfrm>
          <a:prstGeom prst="rect">
            <a:avLst/>
          </a:prstGeom>
          <a:noFill/>
        </p:spPr>
        <p:txBody>
          <a:bodyPr wrap="square" rtlCol="0">
            <a:spAutoFit/>
          </a:bodyPr>
          <a:lstStyle/>
          <a:p>
            <a:r>
              <a:rPr lang="en-US" sz="1400" dirty="0"/>
              <a:t>27</a:t>
            </a:r>
          </a:p>
        </p:txBody>
      </p:sp>
      <p:pic>
        <p:nvPicPr>
          <p:cNvPr id="4" name="Picture 3"/>
          <p:cNvPicPr>
            <a:picLocks noChangeAspect="1"/>
          </p:cNvPicPr>
          <p:nvPr/>
        </p:nvPicPr>
        <p:blipFill>
          <a:blip r:embed="rId2"/>
          <a:stretch>
            <a:fillRect/>
          </a:stretch>
        </p:blipFill>
        <p:spPr>
          <a:xfrm>
            <a:off x="217283" y="2915216"/>
            <a:ext cx="8680837" cy="2839016"/>
          </a:xfrm>
          <a:prstGeom prst="rect">
            <a:avLst/>
          </a:prstGeom>
        </p:spPr>
      </p:pic>
    </p:spTree>
    <p:extLst>
      <p:ext uri="{BB962C8B-B14F-4D97-AF65-F5344CB8AC3E}">
        <p14:creationId xmlns:p14="http://schemas.microsoft.com/office/powerpoint/2010/main" val="3291069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8972" y="260854"/>
            <a:ext cx="7237465" cy="980194"/>
          </a:xfrm>
        </p:spPr>
        <p:txBody>
          <a:bodyPr/>
          <a:lstStyle/>
          <a:p>
            <a:r>
              <a:rPr lang="en-US" dirty="0">
                <a:solidFill>
                  <a:schemeClr val="tx1"/>
                </a:solidFill>
              </a:rPr>
              <a:t>One Last Tip for Planning</a:t>
            </a:r>
          </a:p>
        </p:txBody>
      </p:sp>
      <p:sp>
        <p:nvSpPr>
          <p:cNvPr id="8" name="TextBox 7"/>
          <p:cNvSpPr txBox="1"/>
          <p:nvPr/>
        </p:nvSpPr>
        <p:spPr>
          <a:xfrm>
            <a:off x="467202" y="4184073"/>
            <a:ext cx="8432354" cy="1938992"/>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During Planning – Rooms start in the available status.  After you make a chance and click “Mark Complete”, rooms will not change status, it will stay in </a:t>
            </a:r>
            <a:r>
              <a:rPr lang="en-US" sz="2400" u="sng" dirty="0">
                <a:solidFill>
                  <a:srgbClr val="A51417"/>
                </a:solidFill>
                <a:latin typeface="Times New Roman" panose="02020603050405020304" pitchFamily="18" charset="0"/>
                <a:cs typeface="Times New Roman" panose="02020603050405020304" pitchFamily="18" charset="0"/>
              </a:rPr>
              <a:t>Available</a:t>
            </a:r>
            <a:r>
              <a:rPr lang="en-US" sz="2400" dirty="0">
                <a:latin typeface="Times New Roman" panose="02020603050405020304" pitchFamily="18" charset="0"/>
                <a:cs typeface="Times New Roman" panose="02020603050405020304" pitchFamily="18" charset="0"/>
              </a:rPr>
              <a:t>. We understand this causes lots of confusion.  Click back on the room after changes are made, if the changes are correct, you can move on to the next room.</a:t>
            </a:r>
          </a:p>
        </p:txBody>
      </p:sp>
      <p:sp>
        <p:nvSpPr>
          <p:cNvPr id="7" name="TextBox 6"/>
          <p:cNvSpPr txBox="1"/>
          <p:nvPr/>
        </p:nvSpPr>
        <p:spPr>
          <a:xfrm>
            <a:off x="8519311" y="6337537"/>
            <a:ext cx="451667" cy="307777"/>
          </a:xfrm>
          <a:prstGeom prst="rect">
            <a:avLst/>
          </a:prstGeom>
          <a:noFill/>
        </p:spPr>
        <p:txBody>
          <a:bodyPr wrap="square" rtlCol="0">
            <a:spAutoFit/>
          </a:bodyPr>
          <a:lstStyle/>
          <a:p>
            <a:r>
              <a:rPr lang="en-US" sz="1400" dirty="0"/>
              <a:t>28</a:t>
            </a:r>
          </a:p>
        </p:txBody>
      </p:sp>
      <p:pic>
        <p:nvPicPr>
          <p:cNvPr id="5" name="Content Placeholder 4"/>
          <p:cNvPicPr>
            <a:picLocks noGrp="1" noChangeAspect="1"/>
          </p:cNvPicPr>
          <p:nvPr>
            <p:ph idx="1"/>
          </p:nvPr>
        </p:nvPicPr>
        <p:blipFill>
          <a:blip r:embed="rId2"/>
          <a:stretch>
            <a:fillRect/>
          </a:stretch>
        </p:blipFill>
        <p:spPr>
          <a:xfrm>
            <a:off x="467202" y="1061321"/>
            <a:ext cx="3750291" cy="3122752"/>
          </a:xfrm>
          <a:prstGeom prst="rect">
            <a:avLst/>
          </a:prstGeom>
        </p:spPr>
      </p:pic>
      <p:sp>
        <p:nvSpPr>
          <p:cNvPr id="9" name="Rectangle 8"/>
          <p:cNvSpPr/>
          <p:nvPr/>
        </p:nvSpPr>
        <p:spPr>
          <a:xfrm>
            <a:off x="467202" y="1910281"/>
            <a:ext cx="1044727" cy="2381062"/>
          </a:xfrm>
          <a:prstGeom prst="rect">
            <a:avLst/>
          </a:prstGeom>
          <a:no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0399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tx1"/>
                </a:solidFill>
              </a:rPr>
              <a:t>FY24 Planning Survey Reminders</a:t>
            </a:r>
          </a:p>
        </p:txBody>
      </p:sp>
      <p:sp>
        <p:nvSpPr>
          <p:cNvPr id="4" name="Content Placeholder 3"/>
          <p:cNvSpPr>
            <a:spLocks noGrp="1"/>
          </p:cNvSpPr>
          <p:nvPr>
            <p:ph idx="1"/>
          </p:nvPr>
        </p:nvSpPr>
        <p:spPr>
          <a:xfrm>
            <a:off x="493889" y="1417638"/>
            <a:ext cx="8142111" cy="4960584"/>
          </a:xfrm>
        </p:spPr>
        <p:txBody>
          <a:bodyPr>
            <a:normAutofit fontScale="92500"/>
          </a:bodyPr>
          <a:lstStyle/>
          <a:p>
            <a:r>
              <a:rPr lang="en-US" dirty="0">
                <a:solidFill>
                  <a:schemeClr val="tx1"/>
                </a:solidFill>
              </a:rPr>
              <a:t>Add Recharge Center Key to room split</a:t>
            </a:r>
          </a:p>
          <a:p>
            <a:r>
              <a:rPr lang="en-US" dirty="0">
                <a:solidFill>
                  <a:schemeClr val="tx1"/>
                </a:solidFill>
              </a:rPr>
              <a:t>Add Occupants to room splits</a:t>
            </a:r>
          </a:p>
          <a:p>
            <a:pPr lvl="1"/>
            <a:r>
              <a:rPr lang="en-US" dirty="0">
                <a:solidFill>
                  <a:schemeClr val="tx1"/>
                </a:solidFill>
              </a:rPr>
              <a:t>This will save you lots of work during the annual portion.</a:t>
            </a:r>
          </a:p>
          <a:p>
            <a:r>
              <a:rPr lang="en-US" dirty="0">
                <a:solidFill>
                  <a:schemeClr val="tx1"/>
                </a:solidFill>
              </a:rPr>
              <a:t>Edit any room splits that need updating</a:t>
            </a:r>
          </a:p>
          <a:p>
            <a:r>
              <a:rPr lang="en-US" dirty="0">
                <a:solidFill>
                  <a:schemeClr val="tx1"/>
                </a:solidFill>
              </a:rPr>
              <a:t>Create Service Benefitting Relationships (optional)</a:t>
            </a:r>
          </a:p>
          <a:p>
            <a:r>
              <a:rPr lang="en-US" dirty="0">
                <a:solidFill>
                  <a:schemeClr val="tx1"/>
                </a:solidFill>
              </a:rPr>
              <a:t>Ask questions if you don’t understand</a:t>
            </a:r>
          </a:p>
          <a:p>
            <a:r>
              <a:rPr lang="en-US" dirty="0">
                <a:solidFill>
                  <a:srgbClr val="A51417"/>
                </a:solidFill>
              </a:rPr>
              <a:t>Complete all room splits that are in Incomplete or Pending status by the end of planning on May 31st.  </a:t>
            </a:r>
            <a:r>
              <a:rPr lang="en-US" b="1" u="sng" dirty="0">
                <a:solidFill>
                  <a:schemeClr val="accent2">
                    <a:lumMod val="75000"/>
                  </a:schemeClr>
                </a:solidFill>
              </a:rPr>
              <a:t>You will lose all edits and will need to duplicate your work when FY25 Planning opens if this is not done by the deadline.</a:t>
            </a:r>
          </a:p>
          <a:p>
            <a:endParaRPr lang="en-US" dirty="0"/>
          </a:p>
        </p:txBody>
      </p:sp>
      <p:sp>
        <p:nvSpPr>
          <p:cNvPr id="6" name="TextBox 5"/>
          <p:cNvSpPr txBox="1"/>
          <p:nvPr/>
        </p:nvSpPr>
        <p:spPr>
          <a:xfrm>
            <a:off x="8519311" y="6337537"/>
            <a:ext cx="451667" cy="307777"/>
          </a:xfrm>
          <a:prstGeom prst="rect">
            <a:avLst/>
          </a:prstGeom>
          <a:noFill/>
        </p:spPr>
        <p:txBody>
          <a:bodyPr wrap="square" rtlCol="0">
            <a:spAutoFit/>
          </a:bodyPr>
          <a:lstStyle/>
          <a:p>
            <a:r>
              <a:rPr lang="en-US" sz="1400" dirty="0"/>
              <a:t>29</a:t>
            </a:r>
          </a:p>
        </p:txBody>
      </p:sp>
      <p:pic>
        <p:nvPicPr>
          <p:cNvPr id="7" name="Picture 6"/>
          <p:cNvPicPr>
            <a:picLocks noChangeAspect="1"/>
          </p:cNvPicPr>
          <p:nvPr/>
        </p:nvPicPr>
        <p:blipFill>
          <a:blip r:embed="rId2"/>
          <a:stretch>
            <a:fillRect/>
          </a:stretch>
        </p:blipFill>
        <p:spPr>
          <a:xfrm>
            <a:off x="5138077" y="5897406"/>
            <a:ext cx="1819275" cy="409575"/>
          </a:xfrm>
          <a:prstGeom prst="rect">
            <a:avLst/>
          </a:prstGeom>
        </p:spPr>
      </p:pic>
    </p:spTree>
    <p:extLst>
      <p:ext uri="{BB962C8B-B14F-4D97-AF65-F5344CB8AC3E}">
        <p14:creationId xmlns:p14="http://schemas.microsoft.com/office/powerpoint/2010/main" val="2160248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Appendix</a:t>
            </a:r>
          </a:p>
        </p:txBody>
      </p:sp>
      <p:sp>
        <p:nvSpPr>
          <p:cNvPr id="6" name="Text Placeholder 5"/>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1979534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defTabSz="685800"/>
            <a:fld id="{85B96A13-071A-44E0-BB85-962181570B37}" type="slidenum">
              <a:rPr lang="en-US">
                <a:solidFill>
                  <a:prstClr val="black">
                    <a:tint val="75000"/>
                  </a:prstClr>
                </a:solidFill>
                <a:latin typeface="Calibri" panose="020F0502020204030204"/>
              </a:rPr>
              <a:pPr defTabSz="685800"/>
              <a:t>26</a:t>
            </a:fld>
            <a:endParaRPr lang="en-US">
              <a:solidFill>
                <a:prstClr val="black">
                  <a:tint val="75000"/>
                </a:prstClr>
              </a:solidFill>
              <a:latin typeface="Calibri" panose="020F0502020204030204"/>
            </a:endParaRPr>
          </a:p>
        </p:txBody>
      </p:sp>
      <p:sp>
        <p:nvSpPr>
          <p:cNvPr id="7" name="Rectangle 6"/>
          <p:cNvSpPr/>
          <p:nvPr/>
        </p:nvSpPr>
        <p:spPr>
          <a:xfrm>
            <a:off x="0" y="0"/>
            <a:ext cx="380245" cy="685800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 name="Title 10"/>
          <p:cNvSpPr txBox="1">
            <a:spLocks/>
          </p:cNvSpPr>
          <p:nvPr/>
        </p:nvSpPr>
        <p:spPr>
          <a:xfrm>
            <a:off x="316065" y="857250"/>
            <a:ext cx="8827936" cy="816997"/>
          </a:xfrm>
          <a:prstGeom prst="rect">
            <a:avLst/>
          </a:prstGeom>
          <a:noFill/>
        </p:spPr>
        <p:txBody>
          <a:bodyPr vert="horz" lIns="68580" tIns="34290" rIns="68580" bIns="34290" rtlCol="0" anchor="ctr">
            <a:normAutofit/>
            <a:scene3d>
              <a:camera prst="orthographicFront"/>
              <a:lightRig rig="threePt" dir="t"/>
            </a:scene3d>
            <a:sp3d extrusionH="57150">
              <a:bevelT w="38100" h="38100"/>
              <a:bevelB w="38100" h="38100" prst="angle"/>
              <a:extrusionClr>
                <a:schemeClr val="tx1">
                  <a:lumMod val="50000"/>
                  <a:lumOff val="50000"/>
                </a:schemeClr>
              </a:extrusion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r>
              <a:rPr lang="en-US" sz="2600" dirty="0">
                <a:ln cap="sq" cmpd="dbl">
                  <a:solidFill>
                    <a:srgbClr val="44546A">
                      <a:lumMod val="75000"/>
                    </a:srgbClr>
                  </a:solidFill>
                  <a:bevel/>
                </a:ln>
                <a:solidFill>
                  <a:prstClr val="black"/>
                </a:solidFill>
                <a:latin typeface="Arial" panose="020B0604020202020204" pitchFamily="34" charset="0"/>
                <a:cs typeface="Arial" panose="020B0604020202020204" pitchFamily="34" charset="0"/>
              </a:rPr>
              <a:t>ManageSpace: FY24P Examples</a:t>
            </a:r>
          </a:p>
        </p:txBody>
      </p:sp>
      <p:graphicFrame>
        <p:nvGraphicFramePr>
          <p:cNvPr id="4" name="Table 3"/>
          <p:cNvGraphicFramePr>
            <a:graphicFrameLocks noGrp="1"/>
          </p:cNvGraphicFramePr>
          <p:nvPr>
            <p:extLst>
              <p:ext uri="{D42A27DB-BD31-4B8C-83A1-F6EECF244321}">
                <p14:modId xmlns:p14="http://schemas.microsoft.com/office/powerpoint/2010/main" val="1034086282"/>
              </p:ext>
            </p:extLst>
          </p:nvPr>
        </p:nvGraphicFramePr>
        <p:xfrm>
          <a:off x="603739" y="1742342"/>
          <a:ext cx="8214336" cy="4296318"/>
        </p:xfrm>
        <a:graphic>
          <a:graphicData uri="http://schemas.openxmlformats.org/drawingml/2006/table">
            <a:tbl>
              <a:tblPr firstRow="1" bandRow="1">
                <a:tableStyleId>{2D5ABB26-0587-4C30-8999-92F81FD0307C}</a:tableStyleId>
              </a:tblPr>
              <a:tblGrid>
                <a:gridCol w="4107168">
                  <a:extLst>
                    <a:ext uri="{9D8B030D-6E8A-4147-A177-3AD203B41FA5}">
                      <a16:colId xmlns:a16="http://schemas.microsoft.com/office/drawing/2014/main" val="20000"/>
                    </a:ext>
                  </a:extLst>
                </a:gridCol>
                <a:gridCol w="4107168">
                  <a:extLst>
                    <a:ext uri="{9D8B030D-6E8A-4147-A177-3AD203B41FA5}">
                      <a16:colId xmlns:a16="http://schemas.microsoft.com/office/drawing/2014/main" val="20001"/>
                    </a:ext>
                  </a:extLst>
                </a:gridCol>
              </a:tblGrid>
              <a:tr h="1549686">
                <a:tc>
                  <a:txBody>
                    <a:bodyPr/>
                    <a:lstStyle/>
                    <a:p>
                      <a:r>
                        <a:rPr lang="en-US" sz="1800" b="1" dirty="0"/>
                        <a:t>Example A – Request Room Update</a:t>
                      </a:r>
                    </a:p>
                    <a:p>
                      <a:pPr marL="800100" lvl="1" indent="-342900">
                        <a:buFont typeface="Wingdings" panose="05000000000000000000" pitchFamily="2" charset="2"/>
                        <a:buChar char="Ø"/>
                      </a:pPr>
                      <a:r>
                        <a:rPr lang="en-US" sz="1500" dirty="0"/>
                        <a:t>New Room Type, Assignee Dept, or Lab Quality Code needs changed</a:t>
                      </a:r>
                    </a:p>
                    <a:p>
                      <a:pPr marL="800100" lvl="1" indent="-342900">
                        <a:buFont typeface="Wingdings" panose="05000000000000000000" pitchFamily="2" charset="2"/>
                        <a:buChar char="Ø"/>
                      </a:pPr>
                      <a:r>
                        <a:rPr lang="en-US" sz="1500" dirty="0"/>
                        <a:t>Effective Date of the requested change</a:t>
                      </a:r>
                    </a:p>
                    <a:p>
                      <a:endParaRPr lang="en-US" sz="1800" dirty="0"/>
                    </a:p>
                  </a:txBody>
                  <a:tcPr marL="68580" marR="68580" marT="34290" marB="34290"/>
                </a:tc>
                <a:tc>
                  <a:txBody>
                    <a:bodyPr/>
                    <a:lstStyle/>
                    <a:p>
                      <a:r>
                        <a:rPr lang="en-US" sz="1800" b="1" dirty="0"/>
                        <a:t>Example B – Room Split Edit</a:t>
                      </a:r>
                    </a:p>
                    <a:p>
                      <a:pPr marL="800100" lvl="1" indent="-342900">
                        <a:buFont typeface="Wingdings" panose="05000000000000000000" pitchFamily="2" charset="2"/>
                        <a:buChar char="Ø"/>
                      </a:pPr>
                      <a:r>
                        <a:rPr lang="en-US" sz="1500" dirty="0"/>
                        <a:t>Using Date Effective</a:t>
                      </a:r>
                    </a:p>
                    <a:p>
                      <a:pPr marL="800100" lvl="1" indent="-342900">
                        <a:buFont typeface="Wingdings" panose="05000000000000000000" pitchFamily="2" charset="2"/>
                        <a:buChar char="Ø"/>
                      </a:pPr>
                      <a:r>
                        <a:rPr lang="en-US" sz="1500" dirty="0"/>
                        <a:t>Show History</a:t>
                      </a:r>
                    </a:p>
                    <a:p>
                      <a:pPr marL="800100" lvl="1" indent="-342900">
                        <a:buFont typeface="Wingdings" panose="05000000000000000000" pitchFamily="2" charset="2"/>
                        <a:buChar char="Ø"/>
                      </a:pPr>
                      <a:endParaRPr lang="en-US" sz="1500" dirty="0"/>
                    </a:p>
                    <a:p>
                      <a:endParaRPr lang="en-US" sz="1800" dirty="0"/>
                    </a:p>
                  </a:txBody>
                  <a:tcPr marL="68580" marR="68580" marT="34290" marB="34290"/>
                </a:tc>
                <a:extLst>
                  <a:ext uri="{0D108BD9-81ED-4DB2-BD59-A6C34878D82A}">
                    <a16:rowId xmlns:a16="http://schemas.microsoft.com/office/drawing/2014/main" val="10000"/>
                  </a:ext>
                </a:extLst>
              </a:tr>
              <a:tr h="1373316">
                <a:tc>
                  <a:txBody>
                    <a:bodyPr/>
                    <a:lstStyle/>
                    <a:p>
                      <a:r>
                        <a:rPr lang="en-US" sz="1800" b="1" dirty="0"/>
                        <a:t>Example</a:t>
                      </a:r>
                      <a:r>
                        <a:rPr lang="en-US" sz="1800" b="1" baseline="0" dirty="0"/>
                        <a:t> C – Room Split Deletion</a:t>
                      </a:r>
                    </a:p>
                    <a:p>
                      <a:pPr marL="742950" marR="0" lvl="3"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500" dirty="0"/>
                        <a:t>Using Date Effective</a:t>
                      </a:r>
                    </a:p>
                    <a:p>
                      <a:endParaRPr lang="en-US" sz="2400" dirty="0"/>
                    </a:p>
                  </a:txBody>
                  <a:tcPr marL="68580" marR="68580" marT="34290" marB="34290"/>
                </a:tc>
                <a:tc>
                  <a:txBody>
                    <a:bodyPr/>
                    <a:lstStyle/>
                    <a:p>
                      <a:r>
                        <a:rPr lang="en-US" sz="1800" b="1" dirty="0"/>
                        <a:t>Example D – Service Rooms</a:t>
                      </a:r>
                    </a:p>
                    <a:p>
                      <a:pPr marL="800100" lvl="1" indent="-342900">
                        <a:buFont typeface="Wingdings" panose="05000000000000000000" pitchFamily="2" charset="2"/>
                        <a:buChar char="Ø"/>
                      </a:pPr>
                      <a:r>
                        <a:rPr lang="en-US" sz="1500" dirty="0"/>
                        <a:t>Adding and deleting</a:t>
                      </a:r>
                      <a:r>
                        <a:rPr lang="en-US" sz="1500" baseline="0" dirty="0"/>
                        <a:t> service rooms</a:t>
                      </a:r>
                      <a:endParaRPr lang="en-US" sz="1500" dirty="0"/>
                    </a:p>
                    <a:p>
                      <a:endParaRPr lang="en-US" sz="1500" dirty="0"/>
                    </a:p>
                    <a:p>
                      <a:endParaRPr lang="en-US" sz="1800" dirty="0"/>
                    </a:p>
                  </a:txBody>
                  <a:tcPr marL="68580" marR="68580" marT="34290" marB="34290"/>
                </a:tc>
                <a:extLst>
                  <a:ext uri="{0D108BD9-81ED-4DB2-BD59-A6C34878D82A}">
                    <a16:rowId xmlns:a16="http://schemas.microsoft.com/office/drawing/2014/main" val="10001"/>
                  </a:ext>
                </a:extLst>
              </a:tr>
              <a:tr h="1373316">
                <a:tc>
                  <a:txBody>
                    <a:bodyPr/>
                    <a:lstStyle/>
                    <a:p>
                      <a:r>
                        <a:rPr lang="en-US" sz="1800" b="1" dirty="0"/>
                        <a:t>Example E – Recharge Center Activity</a:t>
                      </a:r>
                    </a:p>
                    <a:p>
                      <a:pPr marL="285750" marR="0" lvl="2"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500" dirty="0"/>
                        <a:t>Adding Recharge Key to a room split</a:t>
                      </a:r>
                    </a:p>
                    <a:p>
                      <a:endParaRPr lang="en-US" sz="1800" dirty="0"/>
                    </a:p>
                  </a:txBody>
                  <a:tcPr marL="68580" marR="68580" marT="34290" marB="34290"/>
                </a:tc>
                <a:tc>
                  <a:txBody>
                    <a:bodyPr/>
                    <a:lstStyle/>
                    <a:p>
                      <a:endParaRPr lang="en-US" sz="1800" dirty="0"/>
                    </a:p>
                  </a:txBody>
                  <a:tcPr marL="68580" marR="68580" marT="34290" marB="34290"/>
                </a:tc>
                <a:extLst>
                  <a:ext uri="{0D108BD9-81ED-4DB2-BD59-A6C34878D82A}">
                    <a16:rowId xmlns:a16="http://schemas.microsoft.com/office/drawing/2014/main" val="10002"/>
                  </a:ext>
                </a:extLst>
              </a:tr>
            </a:tbl>
          </a:graphicData>
        </a:graphic>
      </p:graphicFrame>
      <p:pic>
        <p:nvPicPr>
          <p:cNvPr id="2054" name="Picture 6" descr="C:\Users\chrpot\AppData\Local\Microsoft\Windows\Temporary Internet Files\Content.IE5\JEU6TCVZ\coher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0799" y="857250"/>
            <a:ext cx="1583201" cy="2093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69232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5B96A13-071A-44E0-BB85-962181570B37}" type="slidenum">
              <a:rPr lang="en-US" smtClean="0"/>
              <a:t>27</a:t>
            </a:fld>
            <a:endParaRPr lang="en-US"/>
          </a:p>
        </p:txBody>
      </p:sp>
      <p:sp>
        <p:nvSpPr>
          <p:cNvPr id="2" name="TextBox 1"/>
          <p:cNvSpPr txBox="1"/>
          <p:nvPr/>
        </p:nvSpPr>
        <p:spPr>
          <a:xfrm>
            <a:off x="272661" y="839230"/>
            <a:ext cx="6638925" cy="738664"/>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My Cost Center Hierarchy (CCH) Rollup List</a:t>
            </a:r>
            <a:r>
              <a:rPr lang="en-US" sz="1400" dirty="0">
                <a:latin typeface="Times New Roman" panose="02020603050405020304" pitchFamily="18" charset="0"/>
                <a:cs typeface="Times New Roman" panose="02020603050405020304" pitchFamily="18" charset="0"/>
                <a:sym typeface="Wingdings" panose="05000000000000000000" pitchFamily="2" charset="2"/>
              </a:rPr>
              <a:t> My Room List  Select Room</a:t>
            </a:r>
          </a:p>
          <a:p>
            <a:r>
              <a:rPr lang="en-US" sz="1400" dirty="0">
                <a:latin typeface="Times New Roman" panose="02020603050405020304" pitchFamily="18" charset="0"/>
                <a:cs typeface="Times New Roman" panose="02020603050405020304" pitchFamily="18" charset="0"/>
                <a:sym typeface="Wingdings" panose="05000000000000000000" pitchFamily="2" charset="2"/>
              </a:rPr>
              <a:t>            </a:t>
            </a:r>
            <a:r>
              <a:rPr lang="en-US" sz="1400" i="1" dirty="0">
                <a:latin typeface="Times New Roman" panose="02020603050405020304" pitchFamily="18" charset="0"/>
                <a:cs typeface="Times New Roman" panose="02020603050405020304" pitchFamily="18" charset="0"/>
                <a:sym typeface="Wingdings" panose="05000000000000000000" pitchFamily="2" charset="2"/>
              </a:rPr>
              <a:t>Request Room Update </a:t>
            </a:r>
            <a:r>
              <a:rPr lang="en-US" sz="1400" dirty="0">
                <a:latin typeface="Times New Roman" panose="02020603050405020304" pitchFamily="18" charset="0"/>
                <a:cs typeface="Times New Roman" panose="02020603050405020304" pitchFamily="18" charset="0"/>
                <a:sym typeface="Wingdings" panose="05000000000000000000" pitchFamily="2" charset="2"/>
              </a:rPr>
              <a:t>Button is displayed in the Room Header</a:t>
            </a:r>
          </a:p>
          <a:p>
            <a:r>
              <a:rPr lang="en-US" sz="1400" dirty="0">
                <a:latin typeface="Times New Roman" panose="02020603050405020304" pitchFamily="18" charset="0"/>
                <a:cs typeface="Times New Roman" panose="02020603050405020304" pitchFamily="18" charset="0"/>
                <a:sym typeface="Wingdings" panose="05000000000000000000" pitchFamily="2" charset="2"/>
              </a:rPr>
              <a:t>                    Request Room Update changes will apply to the room as a whole.</a:t>
            </a:r>
            <a:endParaRPr lang="en-US" sz="1400" dirty="0">
              <a:latin typeface="Times New Roman" panose="02020603050405020304" pitchFamily="18" charset="0"/>
              <a:cs typeface="Times New Roman" panose="02020603050405020304" pitchFamily="18" charset="0"/>
            </a:endParaRPr>
          </a:p>
        </p:txBody>
      </p:sp>
      <p:sp>
        <p:nvSpPr>
          <p:cNvPr id="7" name="Rectangle 6"/>
          <p:cNvSpPr/>
          <p:nvPr/>
        </p:nvSpPr>
        <p:spPr>
          <a:xfrm>
            <a:off x="1" y="0"/>
            <a:ext cx="247802" cy="685800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itle 10"/>
          <p:cNvSpPr txBox="1">
            <a:spLocks/>
          </p:cNvSpPr>
          <p:nvPr/>
        </p:nvSpPr>
        <p:spPr>
          <a:xfrm>
            <a:off x="247803" y="135044"/>
            <a:ext cx="8827936" cy="816997"/>
          </a:xfrm>
          <a:prstGeom prst="rect">
            <a:avLst/>
          </a:prstGeom>
          <a:noFill/>
        </p:spPr>
        <p:txBody>
          <a:bodyPr vert="horz" lIns="68580" tIns="34290" rIns="68580" bIns="34290" rtlCol="0" anchor="ctr">
            <a:normAutofit/>
            <a:scene3d>
              <a:camera prst="orthographicFront"/>
              <a:lightRig rig="threePt" dir="t"/>
            </a:scene3d>
            <a:sp3d extrusionH="57150">
              <a:bevelT w="38100" h="38100"/>
              <a:bevelB w="38100" h="38100" prst="angle"/>
              <a:extrusionClr>
                <a:schemeClr val="tx1">
                  <a:lumMod val="50000"/>
                  <a:lumOff val="50000"/>
                </a:schemeClr>
              </a:extrusion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50" dirty="0">
                <a:ln cap="sq" cmpd="dbl">
                  <a:solidFill>
                    <a:schemeClr val="tx2">
                      <a:lumMod val="75000"/>
                    </a:schemeClr>
                  </a:solidFill>
                  <a:bevel/>
                </a:ln>
                <a:latin typeface="Times New Roman" panose="02020603050405020304" pitchFamily="18" charset="0"/>
                <a:cs typeface="Times New Roman" panose="02020603050405020304" pitchFamily="18" charset="0"/>
              </a:rPr>
              <a:t>FY24P Example A – Request Room Update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2399" y="360309"/>
            <a:ext cx="1892951" cy="305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288806" y="5147950"/>
            <a:ext cx="3645877" cy="507831"/>
          </a:xfrm>
          <a:prstGeom prst="rect">
            <a:avLst/>
          </a:prstGeom>
          <a:solidFill>
            <a:schemeClr val="accent4">
              <a:lumMod val="40000"/>
              <a:lumOff val="60000"/>
            </a:schemeClr>
          </a:solidFill>
        </p:spPr>
        <p:txBody>
          <a:bodyPr wrap="square" rtlCol="0">
            <a:spAutoFit/>
          </a:bodyPr>
          <a:lstStyle/>
          <a:p>
            <a:r>
              <a:rPr lang="en-US" sz="1350" dirty="0"/>
              <a:t>         Room Type Codes can be found at    space.wustl.edu </a:t>
            </a:r>
            <a:r>
              <a:rPr lang="en-US" sz="1350" dirty="0">
                <a:sym typeface="Wingdings" panose="05000000000000000000" pitchFamily="2" charset="2"/>
              </a:rPr>
              <a:t> Room Type Code Definitions</a:t>
            </a:r>
            <a:endParaRPr lang="en-US" sz="1350"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9766" y="4475638"/>
            <a:ext cx="1491820" cy="1460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C:\Users\chrpot\AppData\Local\Microsoft\Windows\Temporary Internet Files\Content.IE5\6TA0NU6Z\Simple_light_bulb_graphic[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47842" y="5147950"/>
            <a:ext cx="331636" cy="344123"/>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441113" y="1918335"/>
            <a:ext cx="5823526"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Currently the Room Type for the room is 310 – General Office</a:t>
            </a:r>
          </a:p>
        </p:txBody>
      </p:sp>
      <p:pic>
        <p:nvPicPr>
          <p:cNvPr id="5" name="Picture 4"/>
          <p:cNvPicPr>
            <a:picLocks noChangeAspect="1"/>
          </p:cNvPicPr>
          <p:nvPr/>
        </p:nvPicPr>
        <p:blipFill>
          <a:blip r:embed="rId6"/>
          <a:stretch>
            <a:fillRect/>
          </a:stretch>
        </p:blipFill>
        <p:spPr>
          <a:xfrm>
            <a:off x="385764" y="2533248"/>
            <a:ext cx="8449230" cy="2112308"/>
          </a:xfrm>
          <a:prstGeom prst="rect">
            <a:avLst/>
          </a:prstGeom>
        </p:spPr>
      </p:pic>
      <p:sp>
        <p:nvSpPr>
          <p:cNvPr id="19" name="TextBox 18"/>
          <p:cNvSpPr txBox="1"/>
          <p:nvPr/>
        </p:nvSpPr>
        <p:spPr>
          <a:xfrm>
            <a:off x="1820662" y="4475638"/>
            <a:ext cx="2558101" cy="646331"/>
          </a:xfrm>
          <a:prstGeom prst="rect">
            <a:avLst/>
          </a:prstGeom>
          <a:solidFill>
            <a:srgbClr val="FFFF00"/>
          </a:solidFill>
          <a:ln>
            <a:solidFill>
              <a:schemeClr val="tx1"/>
            </a:solidFill>
          </a:ln>
        </p:spPr>
        <p:txBody>
          <a:bodyPr wrap="square" rtlCol="0">
            <a:spAutoFit/>
          </a:bodyPr>
          <a:lstStyle/>
          <a:p>
            <a:r>
              <a:rPr lang="en-US" sz="1200" dirty="0"/>
              <a:t>I would like to change the Room Type from   310 – General Office</a:t>
            </a:r>
          </a:p>
          <a:p>
            <a:r>
              <a:rPr lang="en-US" sz="1200" dirty="0"/>
              <a:t>to        330 – Faculty Office</a:t>
            </a:r>
          </a:p>
        </p:txBody>
      </p:sp>
    </p:spTree>
    <p:extLst>
      <p:ext uri="{BB962C8B-B14F-4D97-AF65-F5344CB8AC3E}">
        <p14:creationId xmlns:p14="http://schemas.microsoft.com/office/powerpoint/2010/main" val="37041658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5B96A13-071A-44E0-BB85-962181570B37}" type="slidenum">
              <a:rPr lang="en-US" smtClean="0"/>
              <a:t>28</a:t>
            </a:fld>
            <a:endParaRPr lang="en-US"/>
          </a:p>
        </p:txBody>
      </p:sp>
      <p:sp>
        <p:nvSpPr>
          <p:cNvPr id="2" name="TextBox 1"/>
          <p:cNvSpPr txBox="1"/>
          <p:nvPr/>
        </p:nvSpPr>
        <p:spPr>
          <a:xfrm>
            <a:off x="491910" y="1674247"/>
            <a:ext cx="6638925" cy="276999"/>
          </a:xfrm>
          <a:prstGeom prst="rect">
            <a:avLst/>
          </a:prstGeom>
          <a:noFill/>
        </p:spPr>
        <p:txBody>
          <a:bodyPr wrap="square" rtlCol="0">
            <a:spAutoFit/>
          </a:bodyPr>
          <a:lstStyle/>
          <a:p>
            <a:r>
              <a:rPr lang="en-US" sz="1200" dirty="0"/>
              <a:t>Click on the                                   button</a:t>
            </a:r>
            <a:r>
              <a:rPr lang="en-US" sz="1200" dirty="0">
                <a:sym typeface="Wingdings" panose="05000000000000000000" pitchFamily="2" charset="2"/>
              </a:rPr>
              <a:t>.</a:t>
            </a:r>
            <a:endParaRPr lang="en-US" sz="1200" dirty="0"/>
          </a:p>
        </p:txBody>
      </p:sp>
      <p:sp>
        <p:nvSpPr>
          <p:cNvPr id="7" name="Rectangle 6"/>
          <p:cNvSpPr/>
          <p:nvPr/>
        </p:nvSpPr>
        <p:spPr>
          <a:xfrm>
            <a:off x="1" y="0"/>
            <a:ext cx="287238" cy="685800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itle 10"/>
          <p:cNvSpPr txBox="1">
            <a:spLocks/>
          </p:cNvSpPr>
          <p:nvPr/>
        </p:nvSpPr>
        <p:spPr>
          <a:xfrm>
            <a:off x="316065" y="857250"/>
            <a:ext cx="8827936" cy="816997"/>
          </a:xfrm>
          <a:prstGeom prst="rect">
            <a:avLst/>
          </a:prstGeom>
          <a:noFill/>
        </p:spPr>
        <p:txBody>
          <a:bodyPr vert="horz" lIns="68580" tIns="34290" rIns="68580" bIns="34290" rtlCol="0" anchor="ctr">
            <a:normAutofit/>
            <a:scene3d>
              <a:camera prst="orthographicFront"/>
              <a:lightRig rig="threePt" dir="t"/>
            </a:scene3d>
            <a:sp3d extrusionH="57150">
              <a:bevelT w="38100" h="38100"/>
              <a:bevelB w="38100" h="38100" prst="angle"/>
              <a:extrusionClr>
                <a:schemeClr val="tx1">
                  <a:lumMod val="50000"/>
                  <a:lumOff val="50000"/>
                </a:schemeClr>
              </a:extrusion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50" dirty="0">
                <a:ln cap="sq" cmpd="dbl">
                  <a:solidFill>
                    <a:schemeClr val="tx2">
                      <a:lumMod val="75000"/>
                    </a:schemeClr>
                  </a:solidFill>
                  <a:bevel/>
                </a:ln>
                <a:latin typeface="Arial" panose="020B0604020202020204" pitchFamily="34" charset="0"/>
                <a:cs typeface="Arial" panose="020B0604020202020204" pitchFamily="34" charset="0"/>
              </a:rPr>
              <a:t>FY24P Example A – Request Room Update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3843" y="1004959"/>
            <a:ext cx="1892951" cy="305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936" y="1700670"/>
            <a:ext cx="1127909" cy="182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6114268" y="3529999"/>
            <a:ext cx="2818946" cy="2123658"/>
          </a:xfrm>
          <a:prstGeom prst="rect">
            <a:avLst/>
          </a:prstGeom>
          <a:noFill/>
        </p:spPr>
        <p:txBody>
          <a:bodyPr wrap="square" rtlCol="0">
            <a:spAutoFit/>
          </a:bodyPr>
          <a:lstStyle/>
          <a:p>
            <a:pPr marL="214313" indent="-214313">
              <a:buFont typeface="Arial" panose="020B0604020202020204" pitchFamily="34" charset="0"/>
              <a:buChar char="•"/>
            </a:pPr>
            <a:r>
              <a:rPr lang="en-US" sz="1200" dirty="0"/>
              <a:t>Select “330” as the New Room Type</a:t>
            </a:r>
          </a:p>
          <a:p>
            <a:pPr marL="214313" indent="-214313">
              <a:buFont typeface="Arial" panose="020B0604020202020204" pitchFamily="34" charset="0"/>
              <a:buChar char="•"/>
            </a:pPr>
            <a:r>
              <a:rPr lang="en-US" sz="1200" dirty="0"/>
              <a:t>Enter a Justification for the requested room update</a:t>
            </a:r>
          </a:p>
          <a:p>
            <a:pPr marL="214313" indent="-214313">
              <a:buFont typeface="Arial" panose="020B0604020202020204" pitchFamily="34" charset="0"/>
              <a:buChar char="•"/>
            </a:pPr>
            <a:r>
              <a:rPr lang="en-US" sz="1200" dirty="0"/>
              <a:t>Effective Date </a:t>
            </a:r>
          </a:p>
          <a:p>
            <a:r>
              <a:rPr lang="en-US" sz="1200" dirty="0"/>
              <a:t>                 … </a:t>
            </a:r>
            <a:r>
              <a:rPr lang="en-US" sz="1200" i="1" dirty="0"/>
              <a:t>unlikely</a:t>
            </a:r>
            <a:r>
              <a:rPr lang="en-US" sz="1200" dirty="0"/>
              <a:t> to be the same date 	that the room request update is 	submitted</a:t>
            </a:r>
          </a:p>
          <a:p>
            <a:r>
              <a:rPr lang="en-US" sz="1200" dirty="0"/>
              <a:t>                 … should be the date that the 	Room Type changed from 310 	to 330</a:t>
            </a:r>
          </a:p>
          <a:p>
            <a:endParaRPr lang="en-US" sz="1200" dirty="0"/>
          </a:p>
        </p:txBody>
      </p:sp>
      <p:pic>
        <p:nvPicPr>
          <p:cNvPr id="17" name="Picture 3" descr="C:\Users\chrpot\AppData\Local\Microsoft\Windows\Temporary Internet Files\Content.IE5\6TA0NU6Z\12534443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904" y="1157806"/>
            <a:ext cx="38176" cy="3428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chrpot\AppData\Local\Microsoft\Windows\Temporary Internet Files\Content.IE5\5AN5JD6M\check-mark-icon[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60446" y="3551562"/>
            <a:ext cx="119338" cy="11933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C:\Users\chrpot\AppData\Local\Microsoft\Windows\Temporary Internet Files\Content.IE5\5AN5JD6M\check-mark-icon[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60447" y="3797194"/>
            <a:ext cx="119338" cy="119338"/>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chrpot\AppData\Local\Microsoft\Windows\Temporary Internet Files\Content.IE5\5AN5JD6M\question-mark-1376773633jUs[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14268" y="4113593"/>
            <a:ext cx="180335" cy="13517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605797" y="3484273"/>
            <a:ext cx="3430352" cy="276999"/>
          </a:xfrm>
          <a:prstGeom prst="rect">
            <a:avLst/>
          </a:prstGeom>
          <a:noFill/>
        </p:spPr>
        <p:txBody>
          <a:bodyPr wrap="square" rtlCol="0">
            <a:spAutoFit/>
          </a:bodyPr>
          <a:lstStyle/>
          <a:p>
            <a:r>
              <a:rPr lang="en-US" sz="1200" dirty="0"/>
              <a:t>Room Update Request Screen appears</a:t>
            </a:r>
          </a:p>
        </p:txBody>
      </p:sp>
      <p:pic>
        <p:nvPicPr>
          <p:cNvPr id="4" name="Picture 3"/>
          <p:cNvPicPr>
            <a:picLocks noChangeAspect="1"/>
          </p:cNvPicPr>
          <p:nvPr/>
        </p:nvPicPr>
        <p:blipFill>
          <a:blip r:embed="rId7"/>
          <a:stretch>
            <a:fillRect/>
          </a:stretch>
        </p:blipFill>
        <p:spPr>
          <a:xfrm>
            <a:off x="360948" y="2102469"/>
            <a:ext cx="8783053" cy="1295005"/>
          </a:xfrm>
          <a:prstGeom prst="rect">
            <a:avLst/>
          </a:prstGeom>
          <a:ln>
            <a:solidFill>
              <a:srgbClr val="FFFF00"/>
            </a:solidFill>
          </a:ln>
        </p:spPr>
      </p:pic>
      <p:sp>
        <p:nvSpPr>
          <p:cNvPr id="5" name="Oval 4"/>
          <p:cNvSpPr/>
          <p:nvPr/>
        </p:nvSpPr>
        <p:spPr>
          <a:xfrm>
            <a:off x="366964" y="2325509"/>
            <a:ext cx="1203158" cy="27632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p:cNvPicPr>
            <a:picLocks noChangeAspect="1"/>
          </p:cNvPicPr>
          <p:nvPr/>
        </p:nvPicPr>
        <p:blipFill>
          <a:blip r:embed="rId8"/>
          <a:stretch>
            <a:fillRect/>
          </a:stretch>
        </p:blipFill>
        <p:spPr>
          <a:xfrm>
            <a:off x="316065" y="3977330"/>
            <a:ext cx="5769377" cy="1151130"/>
          </a:xfrm>
          <a:prstGeom prst="rect">
            <a:avLst/>
          </a:prstGeom>
        </p:spPr>
      </p:pic>
      <p:sp>
        <p:nvSpPr>
          <p:cNvPr id="9" name="Oval 8"/>
          <p:cNvSpPr/>
          <p:nvPr/>
        </p:nvSpPr>
        <p:spPr>
          <a:xfrm>
            <a:off x="4235116" y="4248771"/>
            <a:ext cx="1016669" cy="163811"/>
          </a:xfrm>
          <a:prstGeom prst="ellipse">
            <a:avLst/>
          </a:prstGeom>
          <a:noFill/>
          <a:ln>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Picture 9" descr="Grammar &amp; Usage - Excelsior College OWL"/>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05375" y="4449124"/>
            <a:ext cx="910142" cy="910142"/>
          </a:xfrm>
          <a:prstGeom prst="rect">
            <a:avLst/>
          </a:prstGeom>
        </p:spPr>
      </p:pic>
      <p:sp>
        <p:nvSpPr>
          <p:cNvPr id="11" name="Oval 10"/>
          <p:cNvSpPr/>
          <p:nvPr/>
        </p:nvSpPr>
        <p:spPr>
          <a:xfrm>
            <a:off x="4370158" y="4684022"/>
            <a:ext cx="1410101" cy="246647"/>
          </a:xfrm>
          <a:prstGeom prst="ellipse">
            <a:avLst/>
          </a:prstGeom>
          <a:noFill/>
          <a:ln>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1838123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5B96A13-071A-44E0-BB85-962181570B37}" type="slidenum">
              <a:rPr lang="en-US" smtClean="0"/>
              <a:t>29</a:t>
            </a:fld>
            <a:endParaRPr lang="en-US"/>
          </a:p>
        </p:txBody>
      </p:sp>
      <p:sp>
        <p:nvSpPr>
          <p:cNvPr id="7" name="Rectangle 6"/>
          <p:cNvSpPr/>
          <p:nvPr/>
        </p:nvSpPr>
        <p:spPr>
          <a:xfrm>
            <a:off x="2" y="0"/>
            <a:ext cx="203582" cy="685800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itle 10"/>
          <p:cNvSpPr txBox="1">
            <a:spLocks/>
          </p:cNvSpPr>
          <p:nvPr/>
        </p:nvSpPr>
        <p:spPr>
          <a:xfrm>
            <a:off x="316065" y="857250"/>
            <a:ext cx="8827936" cy="816997"/>
          </a:xfrm>
          <a:prstGeom prst="rect">
            <a:avLst/>
          </a:prstGeom>
          <a:noFill/>
        </p:spPr>
        <p:txBody>
          <a:bodyPr vert="horz" lIns="68580" tIns="34290" rIns="68580" bIns="34290" rtlCol="0" anchor="ctr">
            <a:normAutofit/>
            <a:scene3d>
              <a:camera prst="orthographicFront"/>
              <a:lightRig rig="threePt" dir="t"/>
            </a:scene3d>
            <a:sp3d extrusionH="57150">
              <a:bevelT w="38100" h="38100"/>
              <a:bevelB w="38100" h="38100" prst="angle"/>
              <a:extrusionClr>
                <a:schemeClr val="tx1">
                  <a:lumMod val="50000"/>
                  <a:lumOff val="50000"/>
                </a:schemeClr>
              </a:extrusion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50" dirty="0">
                <a:ln cap="sq" cmpd="dbl">
                  <a:solidFill>
                    <a:schemeClr val="tx2">
                      <a:lumMod val="75000"/>
                    </a:schemeClr>
                  </a:solidFill>
                  <a:bevel/>
                </a:ln>
                <a:latin typeface="Arial" panose="020B0604020202020204" pitchFamily="34" charset="0"/>
                <a:cs typeface="Arial" panose="020B0604020202020204" pitchFamily="34" charset="0"/>
              </a:rPr>
              <a:t>FY24P Example A – Request Room Update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9672" y="1005181"/>
            <a:ext cx="1523461" cy="246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588536" y="1674247"/>
            <a:ext cx="6638925" cy="276999"/>
          </a:xfrm>
          <a:prstGeom prst="rect">
            <a:avLst/>
          </a:prstGeom>
          <a:noFill/>
        </p:spPr>
        <p:txBody>
          <a:bodyPr wrap="square" rtlCol="0">
            <a:spAutoFit/>
          </a:bodyPr>
          <a:lstStyle/>
          <a:p>
            <a:pPr marL="214313" indent="-214313">
              <a:buFont typeface="Arial" panose="020B0604020202020204" pitchFamily="34" charset="0"/>
              <a:buChar char="•"/>
            </a:pPr>
            <a:r>
              <a:rPr lang="en-US" sz="1200" dirty="0"/>
              <a:t>Effective Date … modified to be the date that the Room Type Changed (beginning of FY22, 7/1/2021)</a:t>
            </a:r>
          </a:p>
        </p:txBody>
      </p:sp>
      <p:pic>
        <p:nvPicPr>
          <p:cNvPr id="17" name="Picture 3" descr="C:\Users\chrpot\AppData\Local\Microsoft\Windows\Temporary Internet Files\Content.IE5\6TA0NU6Z\12534443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904" y="1157806"/>
            <a:ext cx="38176" cy="3428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chrpot\AppData\Local\Microsoft\Windows\Temporary Internet Files\Content.IE5\5AN5JD6M\check-mark-icon[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5777" y="1741536"/>
            <a:ext cx="119338" cy="11933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588536" y="3001794"/>
            <a:ext cx="6638925" cy="276999"/>
          </a:xfrm>
          <a:prstGeom prst="rect">
            <a:avLst/>
          </a:prstGeom>
          <a:noFill/>
        </p:spPr>
        <p:txBody>
          <a:bodyPr wrap="square" rtlCol="0">
            <a:spAutoFit/>
          </a:bodyPr>
          <a:lstStyle/>
          <a:p>
            <a:r>
              <a:rPr lang="en-US" sz="1200" dirty="0"/>
              <a:t>Press the                 button</a:t>
            </a:r>
          </a:p>
        </p:txBody>
      </p:sp>
      <p:pic>
        <p:nvPicPr>
          <p:cNvPr id="409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5101" y="3052555"/>
            <a:ext cx="514350" cy="164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588536" y="3405305"/>
            <a:ext cx="7471080" cy="646331"/>
          </a:xfrm>
          <a:prstGeom prst="rect">
            <a:avLst/>
          </a:prstGeom>
          <a:noFill/>
        </p:spPr>
        <p:txBody>
          <a:bodyPr wrap="square" rtlCol="0">
            <a:spAutoFit/>
          </a:bodyPr>
          <a:lstStyle/>
          <a:p>
            <a:r>
              <a:rPr lang="en-US" sz="1200" dirty="0"/>
              <a:t>Once a Request Room Update has been submitted, the room status changes to Submitted-Pending Approval</a:t>
            </a:r>
          </a:p>
          <a:p>
            <a:pPr marL="557213" lvl="1" indent="-214313">
              <a:buFont typeface="Arial" panose="020B0604020202020204" pitchFamily="34" charset="0"/>
              <a:buChar char="•"/>
            </a:pPr>
            <a:r>
              <a:rPr lang="en-US" sz="1200" dirty="0"/>
              <a:t>Delete, Edit, Mark Completed, and Add Split buttons will be disabled until the Request Room Update is approved or rejected</a:t>
            </a:r>
          </a:p>
        </p:txBody>
      </p:sp>
      <p:pic>
        <p:nvPicPr>
          <p:cNvPr id="2" name="Picture 1"/>
          <p:cNvPicPr>
            <a:picLocks noChangeAspect="1"/>
          </p:cNvPicPr>
          <p:nvPr/>
        </p:nvPicPr>
        <p:blipFill>
          <a:blip r:embed="rId7"/>
          <a:stretch>
            <a:fillRect/>
          </a:stretch>
        </p:blipFill>
        <p:spPr>
          <a:xfrm>
            <a:off x="391027" y="1928161"/>
            <a:ext cx="8584532" cy="1446536"/>
          </a:xfrm>
          <a:prstGeom prst="rect">
            <a:avLst/>
          </a:prstGeom>
        </p:spPr>
      </p:pic>
      <p:pic>
        <p:nvPicPr>
          <p:cNvPr id="4" name="Picture 3"/>
          <p:cNvPicPr>
            <a:picLocks noChangeAspect="1"/>
          </p:cNvPicPr>
          <p:nvPr/>
        </p:nvPicPr>
        <p:blipFill>
          <a:blip r:embed="rId8"/>
          <a:stretch>
            <a:fillRect/>
          </a:stretch>
        </p:blipFill>
        <p:spPr>
          <a:xfrm>
            <a:off x="416430" y="4024576"/>
            <a:ext cx="7856033" cy="1799270"/>
          </a:xfrm>
          <a:prstGeom prst="rect">
            <a:avLst/>
          </a:prstGeom>
        </p:spPr>
      </p:pic>
    </p:spTree>
    <p:extLst>
      <p:ext uri="{BB962C8B-B14F-4D97-AF65-F5344CB8AC3E}">
        <p14:creationId xmlns:p14="http://schemas.microsoft.com/office/powerpoint/2010/main" val="655340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2018" y="437444"/>
            <a:ext cx="7532650" cy="980194"/>
          </a:xfrm>
        </p:spPr>
        <p:txBody>
          <a:bodyPr/>
          <a:lstStyle/>
          <a:p>
            <a:r>
              <a:rPr lang="en-US" dirty="0">
                <a:solidFill>
                  <a:schemeClr val="tx1"/>
                </a:solidFill>
              </a:rPr>
              <a:t>Planning Survey</a:t>
            </a:r>
          </a:p>
        </p:txBody>
      </p:sp>
      <p:sp>
        <p:nvSpPr>
          <p:cNvPr id="5" name="Content Placeholder 4"/>
          <p:cNvSpPr>
            <a:spLocks noGrp="1"/>
          </p:cNvSpPr>
          <p:nvPr>
            <p:ph idx="1"/>
          </p:nvPr>
        </p:nvSpPr>
        <p:spPr>
          <a:xfrm>
            <a:off x="172017" y="1417638"/>
            <a:ext cx="8463984" cy="4960584"/>
          </a:xfrm>
        </p:spPr>
        <p:txBody>
          <a:bodyPr>
            <a:normAutofit/>
          </a:bodyPr>
          <a:lstStyle/>
          <a:p>
            <a:pPr marL="0" indent="0">
              <a:buNone/>
            </a:pPr>
            <a:r>
              <a:rPr lang="en-US" b="1" dirty="0">
                <a:solidFill>
                  <a:srgbClr val="A51417"/>
                </a:solidFill>
                <a:latin typeface="Times New Roman" panose="02020603050405020304" pitchFamily="18" charset="0"/>
                <a:cs typeface="Times New Roman" panose="02020603050405020304" pitchFamily="18" charset="0"/>
              </a:rPr>
              <a:t>Important Dates:</a:t>
            </a:r>
          </a:p>
          <a:p>
            <a:pPr marL="0" indent="0">
              <a:buNone/>
            </a:pPr>
            <a:endParaRPr lang="en-US" b="1" dirty="0">
              <a:solidFill>
                <a:srgbClr val="A51417"/>
              </a:solidFill>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2800" dirty="0">
                <a:solidFill>
                  <a:schemeClr val="tx1"/>
                </a:solidFill>
                <a:latin typeface="Times New Roman" panose="02020603050405020304" pitchFamily="18" charset="0"/>
                <a:cs typeface="Times New Roman" panose="02020603050405020304" pitchFamily="18" charset="0"/>
              </a:rPr>
              <a:t>The Planning Survey is Open now</a:t>
            </a:r>
          </a:p>
          <a:p>
            <a:pPr lvl="1">
              <a:buFont typeface="Arial" panose="020B0604020202020204" pitchFamily="34" charset="0"/>
              <a:buChar char="•"/>
            </a:pPr>
            <a:r>
              <a:rPr lang="en-US" sz="2800" dirty="0">
                <a:solidFill>
                  <a:schemeClr val="tx1"/>
                </a:solidFill>
                <a:latin typeface="Times New Roman" panose="02020603050405020304" pitchFamily="18" charset="0"/>
                <a:cs typeface="Times New Roman" panose="02020603050405020304" pitchFamily="18" charset="0"/>
              </a:rPr>
              <a:t>Planning Survey Closes Friday May 31</a:t>
            </a:r>
            <a:r>
              <a:rPr lang="en-US" sz="2800" baseline="30000" dirty="0">
                <a:solidFill>
                  <a:schemeClr val="tx1"/>
                </a:solidFill>
                <a:latin typeface="Times New Roman" panose="02020603050405020304" pitchFamily="18" charset="0"/>
                <a:cs typeface="Times New Roman" panose="02020603050405020304" pitchFamily="18" charset="0"/>
              </a:rPr>
              <a:t>st</a:t>
            </a:r>
          </a:p>
          <a:p>
            <a:pPr lvl="1">
              <a:buFont typeface="Arial" panose="020B0604020202020204" pitchFamily="34" charset="0"/>
              <a:buChar char="•"/>
            </a:pPr>
            <a:endParaRPr lang="en-US" sz="2800" dirty="0">
              <a:solidFill>
                <a:schemeClr val="tx1"/>
              </a:solidFill>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2800" dirty="0">
                <a:solidFill>
                  <a:schemeClr val="tx1"/>
                </a:solidFill>
                <a:latin typeface="Times New Roman" panose="02020603050405020304" pitchFamily="18" charset="0"/>
                <a:cs typeface="Times New Roman" panose="02020603050405020304" pitchFamily="18" charset="0"/>
              </a:rPr>
              <a:t>Annual Survey Opens </a:t>
            </a:r>
            <a:r>
              <a:rPr lang="en-US" sz="2800" dirty="0" err="1">
                <a:solidFill>
                  <a:schemeClr val="tx1"/>
                </a:solidFill>
                <a:latin typeface="Times New Roman" panose="02020603050405020304" pitchFamily="18" charset="0"/>
                <a:cs typeface="Times New Roman" panose="02020603050405020304" pitchFamily="18" charset="0"/>
              </a:rPr>
              <a:t>approx</a:t>
            </a:r>
            <a:r>
              <a:rPr lang="en-US" sz="2800" dirty="0">
                <a:solidFill>
                  <a:schemeClr val="tx1"/>
                </a:solidFill>
                <a:latin typeface="Times New Roman" panose="02020603050405020304" pitchFamily="18" charset="0"/>
                <a:cs typeface="Times New Roman" panose="02020603050405020304" pitchFamily="18" charset="0"/>
              </a:rPr>
              <a:t> June 7</a:t>
            </a:r>
            <a:r>
              <a:rPr lang="en-US" sz="2800" baseline="30000" dirty="0">
                <a:solidFill>
                  <a:schemeClr val="tx1"/>
                </a:solidFill>
                <a:latin typeface="Times New Roman" panose="02020603050405020304" pitchFamily="18" charset="0"/>
                <a:cs typeface="Times New Roman" panose="02020603050405020304" pitchFamily="18" charset="0"/>
              </a:rPr>
              <a:t>th</a:t>
            </a:r>
          </a:p>
          <a:p>
            <a:pPr lvl="1">
              <a:buFont typeface="Arial" panose="020B0604020202020204" pitchFamily="34" charset="0"/>
              <a:buChar char="•"/>
            </a:pPr>
            <a:r>
              <a:rPr lang="en-US" sz="2800" dirty="0">
                <a:solidFill>
                  <a:schemeClr val="tx1"/>
                </a:solidFill>
                <a:latin typeface="Times New Roman" panose="02020603050405020304" pitchFamily="18" charset="0"/>
                <a:cs typeface="Times New Roman" panose="02020603050405020304" pitchFamily="18" charset="0"/>
              </a:rPr>
              <a:t>Annual Survey closes Friday July 12th</a:t>
            </a:r>
          </a:p>
          <a:p>
            <a:pPr marL="457200" lvl="1" indent="0">
              <a:buNone/>
            </a:pPr>
            <a:endParaRPr lang="en-US" dirty="0"/>
          </a:p>
          <a:p>
            <a:pPr marL="0" indent="0">
              <a:buNone/>
            </a:pPr>
            <a:endParaRPr lang="en-US" dirty="0">
              <a:solidFill>
                <a:schemeClr val="tx1"/>
              </a:solidFill>
            </a:endParaRPr>
          </a:p>
        </p:txBody>
      </p:sp>
      <p:sp>
        <p:nvSpPr>
          <p:cNvPr id="7" name="TextBox 6"/>
          <p:cNvSpPr txBox="1"/>
          <p:nvPr/>
        </p:nvSpPr>
        <p:spPr>
          <a:xfrm>
            <a:off x="8636000" y="6337537"/>
            <a:ext cx="334978" cy="369332"/>
          </a:xfrm>
          <a:prstGeom prst="rect">
            <a:avLst/>
          </a:prstGeom>
          <a:noFill/>
        </p:spPr>
        <p:txBody>
          <a:bodyPr wrap="square" rtlCol="0">
            <a:spAutoFit/>
          </a:bodyPr>
          <a:lstStyle/>
          <a:p>
            <a:r>
              <a:rPr lang="en-US" dirty="0"/>
              <a:t>8</a:t>
            </a:r>
          </a:p>
        </p:txBody>
      </p:sp>
    </p:spTree>
    <p:extLst>
      <p:ext uri="{BB962C8B-B14F-4D97-AF65-F5344CB8AC3E}">
        <p14:creationId xmlns:p14="http://schemas.microsoft.com/office/powerpoint/2010/main" val="1709677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5B96A13-071A-44E0-BB85-962181570B37}" type="slidenum">
              <a:rPr lang="en-US" smtClean="0"/>
              <a:t>30</a:t>
            </a:fld>
            <a:endParaRPr lang="en-US"/>
          </a:p>
        </p:txBody>
      </p:sp>
      <p:sp>
        <p:nvSpPr>
          <p:cNvPr id="7" name="Rectangle 6"/>
          <p:cNvSpPr/>
          <p:nvPr/>
        </p:nvSpPr>
        <p:spPr>
          <a:xfrm>
            <a:off x="1" y="0"/>
            <a:ext cx="222631" cy="685800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itle 10"/>
          <p:cNvSpPr txBox="1">
            <a:spLocks/>
          </p:cNvSpPr>
          <p:nvPr/>
        </p:nvSpPr>
        <p:spPr>
          <a:xfrm>
            <a:off x="316065" y="857250"/>
            <a:ext cx="8827936" cy="816997"/>
          </a:xfrm>
          <a:prstGeom prst="rect">
            <a:avLst/>
          </a:prstGeom>
          <a:noFill/>
        </p:spPr>
        <p:txBody>
          <a:bodyPr vert="horz" lIns="68580" tIns="34290" rIns="68580" bIns="34290" rtlCol="0" anchor="ctr">
            <a:normAutofit/>
            <a:scene3d>
              <a:camera prst="orthographicFront"/>
              <a:lightRig rig="threePt" dir="t"/>
            </a:scene3d>
            <a:sp3d extrusionH="57150">
              <a:bevelT w="38100" h="38100"/>
              <a:bevelB w="38100" h="38100" prst="angle"/>
              <a:extrusionClr>
                <a:schemeClr val="tx1">
                  <a:lumMod val="50000"/>
                  <a:lumOff val="50000"/>
                </a:schemeClr>
              </a:extrusion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50" dirty="0">
                <a:ln cap="sq" cmpd="dbl">
                  <a:solidFill>
                    <a:schemeClr val="tx2">
                      <a:lumMod val="75000"/>
                    </a:schemeClr>
                  </a:solidFill>
                  <a:bevel/>
                </a:ln>
                <a:latin typeface="Arial" panose="020B0604020202020204" pitchFamily="34" charset="0"/>
                <a:cs typeface="Arial" panose="020B0604020202020204" pitchFamily="34" charset="0"/>
              </a:rPr>
              <a:t>FY24P Example A – Request Room Update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8691" y="1022103"/>
            <a:ext cx="1892951" cy="305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3" descr="C:\Users\chrpot\AppData\Local\Microsoft\Windows\Temporary Internet Files\Content.IE5\6TA0NU6Z\12534443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904" y="1157806"/>
            <a:ext cx="38176" cy="3428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588536" y="1668298"/>
            <a:ext cx="6638925" cy="646331"/>
          </a:xfrm>
          <a:prstGeom prst="rect">
            <a:avLst/>
          </a:prstGeom>
          <a:noFill/>
        </p:spPr>
        <p:txBody>
          <a:bodyPr wrap="square" rtlCol="0">
            <a:spAutoFit/>
          </a:bodyPr>
          <a:lstStyle/>
          <a:p>
            <a:r>
              <a:rPr lang="en-US" sz="1200" dirty="0"/>
              <a:t>Request Room Update was Approved</a:t>
            </a:r>
          </a:p>
          <a:p>
            <a:pPr marL="557213" lvl="1" indent="-214313">
              <a:buFont typeface="Wingdings" panose="05000000000000000000" pitchFamily="2" charset="2"/>
              <a:buChar char="Ø"/>
            </a:pPr>
            <a:r>
              <a:rPr lang="en-US" sz="1200" dirty="0"/>
              <a:t>Room Type is updated to 330</a:t>
            </a:r>
          </a:p>
          <a:p>
            <a:pPr marL="557213" lvl="1" indent="-214313">
              <a:buFont typeface="Wingdings" panose="05000000000000000000" pitchFamily="2" charset="2"/>
              <a:buChar char="Ø"/>
            </a:pPr>
            <a:r>
              <a:rPr lang="en-US" sz="1200" dirty="0"/>
              <a:t>Justification entered appears in the Comments section of the Room Header</a:t>
            </a:r>
          </a:p>
        </p:txBody>
      </p:sp>
      <p:sp>
        <p:nvSpPr>
          <p:cNvPr id="19" name="TextBox 18"/>
          <p:cNvSpPr txBox="1"/>
          <p:nvPr/>
        </p:nvSpPr>
        <p:spPr>
          <a:xfrm>
            <a:off x="635522" y="3599679"/>
            <a:ext cx="6638925" cy="276999"/>
          </a:xfrm>
          <a:prstGeom prst="rect">
            <a:avLst/>
          </a:prstGeom>
          <a:noFill/>
        </p:spPr>
        <p:txBody>
          <a:bodyPr wrap="square" rtlCol="0">
            <a:spAutoFit/>
          </a:bodyPr>
          <a:lstStyle/>
          <a:p>
            <a:r>
              <a:rPr lang="en-US" sz="1200" dirty="0"/>
              <a:t>Clicking on the                         button shows the Room History transactions</a:t>
            </a:r>
          </a:p>
        </p:txBody>
      </p:sp>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5337" y="3645794"/>
            <a:ext cx="757238" cy="164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Box 20"/>
          <p:cNvSpPr txBox="1"/>
          <p:nvPr/>
        </p:nvSpPr>
        <p:spPr>
          <a:xfrm>
            <a:off x="783981" y="4954068"/>
            <a:ext cx="6638925" cy="1015663"/>
          </a:xfrm>
          <a:prstGeom prst="rect">
            <a:avLst/>
          </a:prstGeom>
          <a:noFill/>
        </p:spPr>
        <p:txBody>
          <a:bodyPr wrap="square" rtlCol="0">
            <a:spAutoFit/>
          </a:bodyPr>
          <a:lstStyle/>
          <a:p>
            <a:pPr marL="557213" lvl="1" indent="-214313">
              <a:buFont typeface="Wingdings" panose="05000000000000000000" pitchFamily="2" charset="2"/>
              <a:buChar char="Ø"/>
            </a:pPr>
            <a:endParaRPr lang="en-US" sz="1200" dirty="0"/>
          </a:p>
          <a:p>
            <a:pPr marL="557213" lvl="1" indent="-214313">
              <a:buFont typeface="Wingdings" panose="05000000000000000000" pitchFamily="2" charset="2"/>
              <a:buChar char="Ø"/>
            </a:pPr>
            <a:r>
              <a:rPr lang="en-US" sz="1200" dirty="0"/>
              <a:t>Notice that the Start Date of 7/1/2021 is the same as the Effective Date Entered in the Request Room Update</a:t>
            </a:r>
          </a:p>
          <a:p>
            <a:pPr marL="900113" lvl="2" indent="-214313">
              <a:buFont typeface="Wingdings" panose="05000000000000000000" pitchFamily="2" charset="2"/>
              <a:buChar char="Ø"/>
            </a:pPr>
            <a:r>
              <a:rPr lang="en-US" sz="1200" dirty="0"/>
              <a:t>There is no End Date because the requested change is the most current</a:t>
            </a:r>
          </a:p>
          <a:p>
            <a:pPr marL="557213" lvl="1" indent="-214313">
              <a:buFont typeface="Wingdings" panose="05000000000000000000" pitchFamily="2" charset="2"/>
              <a:buChar char="Ø"/>
            </a:pPr>
            <a:r>
              <a:rPr lang="en-US" sz="1200" dirty="0"/>
              <a:t>Notice the Room Type change from 310 to 330 for each room </a:t>
            </a:r>
            <a:r>
              <a:rPr lang="en-US" sz="1200" u="sng" dirty="0"/>
              <a:t>split</a:t>
            </a:r>
            <a:r>
              <a:rPr lang="en-US" sz="1200" dirty="0"/>
              <a:t>  in the room</a:t>
            </a:r>
          </a:p>
        </p:txBody>
      </p:sp>
      <p:pic>
        <p:nvPicPr>
          <p:cNvPr id="2" name="Picture 1"/>
          <p:cNvPicPr>
            <a:picLocks noChangeAspect="1"/>
          </p:cNvPicPr>
          <p:nvPr/>
        </p:nvPicPr>
        <p:blipFill>
          <a:blip r:embed="rId6"/>
          <a:stretch>
            <a:fillRect/>
          </a:stretch>
        </p:blipFill>
        <p:spPr>
          <a:xfrm>
            <a:off x="492543" y="2278207"/>
            <a:ext cx="7807862" cy="1869681"/>
          </a:xfrm>
          <a:prstGeom prst="rect">
            <a:avLst/>
          </a:prstGeom>
        </p:spPr>
      </p:pic>
      <p:pic>
        <p:nvPicPr>
          <p:cNvPr id="4" name="Picture 3"/>
          <p:cNvPicPr>
            <a:picLocks noChangeAspect="1"/>
          </p:cNvPicPr>
          <p:nvPr/>
        </p:nvPicPr>
        <p:blipFill>
          <a:blip r:embed="rId7"/>
          <a:stretch>
            <a:fillRect/>
          </a:stretch>
        </p:blipFill>
        <p:spPr>
          <a:xfrm>
            <a:off x="1338556" y="3965693"/>
            <a:ext cx="5332954" cy="1072772"/>
          </a:xfrm>
          <a:prstGeom prst="rect">
            <a:avLst/>
          </a:prstGeom>
        </p:spPr>
      </p:pic>
      <p:pic>
        <p:nvPicPr>
          <p:cNvPr id="5" name="Picture 4"/>
          <p:cNvPicPr>
            <a:picLocks noChangeAspect="1"/>
          </p:cNvPicPr>
          <p:nvPr/>
        </p:nvPicPr>
        <p:blipFill>
          <a:blip r:embed="rId8"/>
          <a:stretch>
            <a:fillRect/>
          </a:stretch>
        </p:blipFill>
        <p:spPr>
          <a:xfrm>
            <a:off x="749196" y="4215221"/>
            <a:ext cx="1178719" cy="335756"/>
          </a:xfrm>
          <a:prstGeom prst="rect">
            <a:avLst/>
          </a:prstGeom>
        </p:spPr>
      </p:pic>
    </p:spTree>
    <p:extLst>
      <p:ext uri="{BB962C8B-B14F-4D97-AF65-F5344CB8AC3E}">
        <p14:creationId xmlns:p14="http://schemas.microsoft.com/office/powerpoint/2010/main" val="25213476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5B96A13-071A-44E0-BB85-962181570B37}" type="slidenum">
              <a:rPr lang="en-US" smtClean="0"/>
              <a:t>31</a:t>
            </a:fld>
            <a:endParaRPr lang="en-US"/>
          </a:p>
        </p:txBody>
      </p:sp>
      <p:sp>
        <p:nvSpPr>
          <p:cNvPr id="7" name="Rectangle 6"/>
          <p:cNvSpPr/>
          <p:nvPr/>
        </p:nvSpPr>
        <p:spPr>
          <a:xfrm>
            <a:off x="1" y="0"/>
            <a:ext cx="208749" cy="685800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itle 10"/>
          <p:cNvSpPr txBox="1">
            <a:spLocks/>
          </p:cNvSpPr>
          <p:nvPr/>
        </p:nvSpPr>
        <p:spPr>
          <a:xfrm>
            <a:off x="316065" y="857250"/>
            <a:ext cx="8827936" cy="816997"/>
          </a:xfrm>
          <a:prstGeom prst="rect">
            <a:avLst/>
          </a:prstGeom>
          <a:solidFill>
            <a:schemeClr val="bg1"/>
          </a:solidFill>
        </p:spPr>
        <p:txBody>
          <a:bodyPr vert="horz" lIns="68580" tIns="34290" rIns="68580" bIns="34290" rtlCol="0" anchor="ctr">
            <a:normAutofit/>
            <a:scene3d>
              <a:camera prst="orthographicFront"/>
              <a:lightRig rig="threePt" dir="t"/>
            </a:scene3d>
            <a:sp3d extrusionH="57150">
              <a:bevelT w="38100" h="38100"/>
              <a:bevelB w="38100" h="38100" prst="angle"/>
              <a:extrusionClr>
                <a:schemeClr val="tx1">
                  <a:lumMod val="50000"/>
                  <a:lumOff val="50000"/>
                </a:schemeClr>
              </a:extrusion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50" dirty="0">
                <a:ln cap="sq" cmpd="dbl">
                  <a:solidFill>
                    <a:schemeClr val="tx2">
                      <a:lumMod val="75000"/>
                    </a:schemeClr>
                  </a:solidFill>
                  <a:bevel/>
                </a:ln>
                <a:latin typeface="Arial" panose="020B0604020202020204" pitchFamily="34" charset="0"/>
                <a:cs typeface="Arial" panose="020B0604020202020204" pitchFamily="34" charset="0"/>
              </a:rPr>
              <a:t>FY24P Example A – Request Room Update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8423" y="1069241"/>
            <a:ext cx="1439744" cy="232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3" descr="C:\Users\chrpot\AppData\Local\Microsoft\Windows\Temporary Internet Files\Content.IE5\6TA0NU6Z\12534443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904" y="1157806"/>
            <a:ext cx="38176" cy="3428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277816" y="1619663"/>
            <a:ext cx="4915816" cy="646331"/>
          </a:xfrm>
          <a:prstGeom prst="rect">
            <a:avLst/>
          </a:prstGeom>
          <a:noFill/>
        </p:spPr>
        <p:txBody>
          <a:bodyPr wrap="square" rtlCol="0">
            <a:spAutoFit/>
          </a:bodyPr>
          <a:lstStyle/>
          <a:p>
            <a:r>
              <a:rPr lang="en-US" sz="1200" dirty="0"/>
              <a:t>I forgot to request an update for the Assignee Department change </a:t>
            </a:r>
          </a:p>
          <a:p>
            <a:r>
              <a:rPr lang="en-US" sz="1200" dirty="0"/>
              <a:t>             from CH00054 A&amp;S - Chemistry</a:t>
            </a:r>
          </a:p>
          <a:p>
            <a:r>
              <a:rPr lang="en-US" sz="1200" dirty="0"/>
              <a:t>             to CH00413 Accounting Services</a:t>
            </a:r>
          </a:p>
        </p:txBody>
      </p:sp>
      <p:pic>
        <p:nvPicPr>
          <p:cNvPr id="6146" name="Picture 2" descr="C:\Users\chrpot\AppData\Local\Microsoft\Windows\Temporary Internet Files\Content.IE5\JEU6TCVZ\oops[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8231" y="1682227"/>
            <a:ext cx="779585" cy="64491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073709" y="2252590"/>
            <a:ext cx="7441642" cy="438582"/>
          </a:xfrm>
          <a:prstGeom prst="rect">
            <a:avLst/>
          </a:prstGeom>
          <a:noFill/>
        </p:spPr>
        <p:txBody>
          <a:bodyPr wrap="square" rtlCol="0">
            <a:spAutoFit/>
          </a:bodyPr>
          <a:lstStyle/>
          <a:p>
            <a:r>
              <a:rPr lang="en-US" sz="1200" dirty="0"/>
              <a:t>Another Request Room Update needs to be submitted.</a:t>
            </a:r>
          </a:p>
          <a:p>
            <a:pPr marL="557213" lvl="1" indent="-214313">
              <a:buFont typeface="Wingdings" panose="05000000000000000000" pitchFamily="2" charset="2"/>
              <a:buChar char="Ø"/>
            </a:pPr>
            <a:r>
              <a:rPr lang="en-US" sz="1050" dirty="0"/>
              <a:t>Multiple changes can be submitted on the same Request Room Update as long as they all have the same Effective Date</a:t>
            </a:r>
          </a:p>
        </p:txBody>
      </p:sp>
      <p:sp>
        <p:nvSpPr>
          <p:cNvPr id="18" name="TextBox 17"/>
          <p:cNvSpPr txBox="1"/>
          <p:nvPr/>
        </p:nvSpPr>
        <p:spPr>
          <a:xfrm>
            <a:off x="1622181" y="5037479"/>
            <a:ext cx="6638925" cy="830997"/>
          </a:xfrm>
          <a:prstGeom prst="rect">
            <a:avLst/>
          </a:prstGeom>
          <a:noFill/>
        </p:spPr>
        <p:txBody>
          <a:bodyPr wrap="square" rtlCol="0">
            <a:spAutoFit/>
          </a:bodyPr>
          <a:lstStyle/>
          <a:p>
            <a:pPr marL="214313" indent="-214313">
              <a:buFont typeface="Arial" panose="020B0604020202020204" pitchFamily="34" charset="0"/>
              <a:buChar char="•"/>
            </a:pPr>
            <a:r>
              <a:rPr lang="en-US" sz="1200" dirty="0"/>
              <a:t>Select “CH00413” as the New Assignee CCH</a:t>
            </a:r>
          </a:p>
          <a:p>
            <a:pPr marL="214313" indent="-214313">
              <a:buFont typeface="Arial" panose="020B0604020202020204" pitchFamily="34" charset="0"/>
              <a:buChar char="•"/>
            </a:pPr>
            <a:r>
              <a:rPr lang="en-US" sz="1200" dirty="0"/>
              <a:t>Enter a Justification for the requested room update</a:t>
            </a:r>
          </a:p>
          <a:p>
            <a:pPr marL="214313" indent="-214313">
              <a:buFont typeface="Arial" panose="020B0604020202020204" pitchFamily="34" charset="0"/>
              <a:buChar char="•"/>
            </a:pPr>
            <a:r>
              <a:rPr lang="en-US" sz="1200" dirty="0"/>
              <a:t>Effective Date … what is going to happen with an Effective Date of 7/1/2021 submitted?</a:t>
            </a:r>
          </a:p>
          <a:p>
            <a:endParaRPr lang="en-US" sz="1200" dirty="0"/>
          </a:p>
        </p:txBody>
      </p:sp>
      <p:pic>
        <p:nvPicPr>
          <p:cNvPr id="20" name="Picture 4" descr="C:\Users\chrpot\AppData\Local\Microsoft\Windows\Temporary Internet Files\Content.IE5\5AN5JD6M\check-mark-icon[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49062" y="5108786"/>
            <a:ext cx="119338" cy="11933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C:\Users\chrpot\AppData\Local\Microsoft\Windows\Temporary Internet Files\Content.IE5\5AN5JD6M\check-mark-icon[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49062" y="5282754"/>
            <a:ext cx="119338" cy="11933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5" descr="C:\Users\chrpot\AppData\Local\Microsoft\Windows\Temporary Internet Files\Content.IE5\5AN5JD6M\question-mark-1376773633jUs[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26076" y="5441436"/>
            <a:ext cx="180335" cy="1351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8"/>
          <a:stretch>
            <a:fillRect/>
          </a:stretch>
        </p:blipFill>
        <p:spPr>
          <a:xfrm>
            <a:off x="7493343" y="4714606"/>
            <a:ext cx="909907" cy="909907"/>
          </a:xfrm>
          <a:prstGeom prst="rect">
            <a:avLst/>
          </a:prstGeom>
        </p:spPr>
      </p:pic>
      <p:pic>
        <p:nvPicPr>
          <p:cNvPr id="6" name="Picture 5"/>
          <p:cNvPicPr>
            <a:picLocks noChangeAspect="1"/>
          </p:cNvPicPr>
          <p:nvPr/>
        </p:nvPicPr>
        <p:blipFill>
          <a:blip r:embed="rId9"/>
          <a:stretch>
            <a:fillRect/>
          </a:stretch>
        </p:blipFill>
        <p:spPr>
          <a:xfrm>
            <a:off x="385011" y="2722719"/>
            <a:ext cx="8758990" cy="1000106"/>
          </a:xfrm>
          <a:prstGeom prst="rect">
            <a:avLst/>
          </a:prstGeom>
        </p:spPr>
      </p:pic>
      <p:pic>
        <p:nvPicPr>
          <p:cNvPr id="9" name="Picture 8"/>
          <p:cNvPicPr>
            <a:picLocks noChangeAspect="1"/>
          </p:cNvPicPr>
          <p:nvPr/>
        </p:nvPicPr>
        <p:blipFill>
          <a:blip r:embed="rId10"/>
          <a:stretch>
            <a:fillRect/>
          </a:stretch>
        </p:blipFill>
        <p:spPr>
          <a:xfrm>
            <a:off x="385011" y="3777456"/>
            <a:ext cx="7799183" cy="1186421"/>
          </a:xfrm>
          <a:prstGeom prst="rect">
            <a:avLst/>
          </a:prstGeom>
        </p:spPr>
      </p:pic>
    </p:spTree>
    <p:extLst>
      <p:ext uri="{BB962C8B-B14F-4D97-AF65-F5344CB8AC3E}">
        <p14:creationId xmlns:p14="http://schemas.microsoft.com/office/powerpoint/2010/main" val="36741917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5B96A13-071A-44E0-BB85-962181570B37}" type="slidenum">
              <a:rPr lang="en-US" smtClean="0"/>
              <a:t>32</a:t>
            </a:fld>
            <a:endParaRPr lang="en-US"/>
          </a:p>
        </p:txBody>
      </p:sp>
      <p:sp>
        <p:nvSpPr>
          <p:cNvPr id="7" name="Rectangle 6"/>
          <p:cNvSpPr/>
          <p:nvPr/>
        </p:nvSpPr>
        <p:spPr>
          <a:xfrm>
            <a:off x="1" y="0"/>
            <a:ext cx="197109" cy="685800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itle 10"/>
          <p:cNvSpPr txBox="1">
            <a:spLocks/>
          </p:cNvSpPr>
          <p:nvPr/>
        </p:nvSpPr>
        <p:spPr>
          <a:xfrm>
            <a:off x="316065" y="857250"/>
            <a:ext cx="8827936" cy="816997"/>
          </a:xfrm>
          <a:prstGeom prst="rect">
            <a:avLst/>
          </a:prstGeom>
          <a:solidFill>
            <a:schemeClr val="accent1">
              <a:lumMod val="20000"/>
              <a:lumOff val="80000"/>
            </a:schemeClr>
          </a:solidFill>
        </p:spPr>
        <p:txBody>
          <a:bodyPr vert="horz" lIns="68580" tIns="34290" rIns="68580" bIns="34290" rtlCol="0" anchor="ctr">
            <a:normAutofit/>
            <a:scene3d>
              <a:camera prst="orthographicFront"/>
              <a:lightRig rig="threePt" dir="t"/>
            </a:scene3d>
            <a:sp3d extrusionH="57150">
              <a:bevelT w="38100" h="38100"/>
              <a:bevelB w="38100" h="38100" prst="angle"/>
              <a:extrusionClr>
                <a:schemeClr val="tx1">
                  <a:lumMod val="50000"/>
                  <a:lumOff val="50000"/>
                </a:schemeClr>
              </a:extrusion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50" dirty="0">
                <a:ln cap="sq" cmpd="dbl">
                  <a:solidFill>
                    <a:schemeClr val="tx2">
                      <a:lumMod val="75000"/>
                    </a:schemeClr>
                  </a:solidFill>
                  <a:bevel/>
                </a:ln>
                <a:latin typeface="Arial" panose="020B0604020202020204" pitchFamily="34" charset="0"/>
                <a:cs typeface="Arial" panose="020B0604020202020204" pitchFamily="34" charset="0"/>
              </a:rPr>
              <a:t>FY24P Example A – Request Room Update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4995" y="1051436"/>
            <a:ext cx="1892951" cy="305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3" descr="C:\Users\chrpot\AppData\Local\Microsoft\Windows\Temporary Internet Files\Content.IE5\6TA0NU6Z\12534443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904" y="1157806"/>
            <a:ext cx="38176" cy="3428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215064" y="1721414"/>
            <a:ext cx="4357061" cy="415498"/>
          </a:xfrm>
          <a:prstGeom prst="rect">
            <a:avLst/>
          </a:prstGeom>
          <a:noFill/>
        </p:spPr>
        <p:txBody>
          <a:bodyPr wrap="square" rtlCol="0">
            <a:spAutoFit/>
          </a:bodyPr>
          <a:lstStyle/>
          <a:p>
            <a:r>
              <a:rPr lang="en-US" sz="2100" dirty="0"/>
              <a:t>Error Message received …   </a:t>
            </a:r>
          </a:p>
        </p:txBody>
      </p:sp>
      <p:pic>
        <p:nvPicPr>
          <p:cNvPr id="7172" name="Picture 4" descr="C:\Users\chrpot\AppData\Local\Microsoft\Windows\Temporary Internet Files\Content.IE5\HMJEIN6W\Zeichen_trissturis_error101[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0979" y="1721415"/>
            <a:ext cx="595130" cy="495941"/>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3390693" y="4893482"/>
            <a:ext cx="1652954" cy="415498"/>
          </a:xfrm>
          <a:prstGeom prst="rect">
            <a:avLst/>
          </a:prstGeom>
          <a:noFill/>
        </p:spPr>
        <p:txBody>
          <a:bodyPr wrap="square" rtlCol="0">
            <a:spAutoFit/>
          </a:bodyPr>
          <a:lstStyle/>
          <a:p>
            <a:r>
              <a:rPr lang="en-US" sz="2100" dirty="0"/>
              <a:t>…  WHY?</a:t>
            </a:r>
          </a:p>
        </p:txBody>
      </p:sp>
      <p:sp>
        <p:nvSpPr>
          <p:cNvPr id="21" name="TextBox 20"/>
          <p:cNvSpPr txBox="1"/>
          <p:nvPr/>
        </p:nvSpPr>
        <p:spPr>
          <a:xfrm>
            <a:off x="1476295" y="5285897"/>
            <a:ext cx="6575176" cy="738664"/>
          </a:xfrm>
          <a:prstGeom prst="rect">
            <a:avLst/>
          </a:prstGeom>
          <a:noFill/>
          <a:ln>
            <a:solidFill>
              <a:schemeClr val="tx1"/>
            </a:solidFill>
          </a:ln>
        </p:spPr>
        <p:txBody>
          <a:bodyPr wrap="square" rtlCol="0">
            <a:spAutoFit/>
          </a:bodyPr>
          <a:lstStyle/>
          <a:p>
            <a:r>
              <a:rPr lang="en-US" sz="2100" dirty="0"/>
              <a:t>Because of the previous Request Room Update transaction.</a:t>
            </a:r>
          </a:p>
        </p:txBody>
      </p:sp>
      <p:pic>
        <p:nvPicPr>
          <p:cNvPr id="2" name="Picture 1"/>
          <p:cNvPicPr>
            <a:picLocks noChangeAspect="1"/>
          </p:cNvPicPr>
          <p:nvPr/>
        </p:nvPicPr>
        <p:blipFill>
          <a:blip r:embed="rId6"/>
          <a:stretch>
            <a:fillRect/>
          </a:stretch>
        </p:blipFill>
        <p:spPr>
          <a:xfrm>
            <a:off x="365407" y="2555971"/>
            <a:ext cx="8489864" cy="1869701"/>
          </a:xfrm>
          <a:prstGeom prst="rect">
            <a:avLst/>
          </a:prstGeom>
        </p:spPr>
      </p:pic>
    </p:spTree>
    <p:extLst>
      <p:ext uri="{BB962C8B-B14F-4D97-AF65-F5344CB8AC3E}">
        <p14:creationId xmlns:p14="http://schemas.microsoft.com/office/powerpoint/2010/main" val="2878015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5B96A13-071A-44E0-BB85-962181570B37}" type="slidenum">
              <a:rPr lang="en-US" smtClean="0"/>
              <a:t>33</a:t>
            </a:fld>
            <a:endParaRPr lang="en-US"/>
          </a:p>
        </p:txBody>
      </p:sp>
      <p:sp>
        <p:nvSpPr>
          <p:cNvPr id="7" name="Rectangle 6"/>
          <p:cNvSpPr/>
          <p:nvPr/>
        </p:nvSpPr>
        <p:spPr>
          <a:xfrm>
            <a:off x="1" y="0"/>
            <a:ext cx="245078" cy="685800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itle 10"/>
          <p:cNvSpPr txBox="1">
            <a:spLocks/>
          </p:cNvSpPr>
          <p:nvPr/>
        </p:nvSpPr>
        <p:spPr>
          <a:xfrm>
            <a:off x="316065" y="857250"/>
            <a:ext cx="8827936" cy="816997"/>
          </a:xfrm>
          <a:prstGeom prst="rect">
            <a:avLst/>
          </a:prstGeom>
          <a:noFill/>
        </p:spPr>
        <p:txBody>
          <a:bodyPr vert="horz" lIns="68580" tIns="34290" rIns="68580" bIns="34290" rtlCol="0" anchor="ctr">
            <a:normAutofit/>
            <a:scene3d>
              <a:camera prst="orthographicFront"/>
              <a:lightRig rig="threePt" dir="t"/>
            </a:scene3d>
            <a:sp3d extrusionH="57150">
              <a:bevelT w="38100" h="38100"/>
              <a:bevelB w="38100" h="38100" prst="angle"/>
              <a:extrusionClr>
                <a:schemeClr val="tx1">
                  <a:lumMod val="50000"/>
                  <a:lumOff val="50000"/>
                </a:schemeClr>
              </a:extrusion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50" dirty="0">
                <a:ln cap="sq" cmpd="dbl">
                  <a:solidFill>
                    <a:schemeClr val="tx2">
                      <a:lumMod val="75000"/>
                    </a:schemeClr>
                  </a:solidFill>
                  <a:bevel/>
                </a:ln>
                <a:latin typeface="Arial" panose="020B0604020202020204" pitchFamily="34" charset="0"/>
                <a:cs typeface="Arial" panose="020B0604020202020204" pitchFamily="34" charset="0"/>
              </a:rPr>
              <a:t>FY24P Example A – Request Room Update</a:t>
            </a:r>
          </a:p>
        </p:txBody>
      </p:sp>
      <p:pic>
        <p:nvPicPr>
          <p:cNvPr id="17" name="Picture 3" descr="C:\Users\chrpot\AppData\Local\Microsoft\Windows\Temporary Internet Files\Content.IE5\6TA0NU6Z\12534443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4904" y="1157806"/>
            <a:ext cx="38176" cy="3428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80292" y="1674247"/>
            <a:ext cx="6638925" cy="276999"/>
          </a:xfrm>
          <a:prstGeom prst="rect">
            <a:avLst/>
          </a:prstGeom>
          <a:noFill/>
        </p:spPr>
        <p:txBody>
          <a:bodyPr wrap="square" rtlCol="0">
            <a:spAutoFit/>
          </a:bodyPr>
          <a:lstStyle/>
          <a:p>
            <a:r>
              <a:rPr lang="en-US" sz="1200" dirty="0"/>
              <a:t>Change the Effective Date to 7/3/2021 or after …  and press the                  button</a:t>
            </a:r>
          </a:p>
        </p:txBody>
      </p:sp>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1308" y="1715480"/>
            <a:ext cx="492919" cy="17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647699" y="3439588"/>
            <a:ext cx="6638925" cy="276999"/>
          </a:xfrm>
          <a:prstGeom prst="rect">
            <a:avLst/>
          </a:prstGeom>
          <a:noFill/>
        </p:spPr>
        <p:txBody>
          <a:bodyPr wrap="square" rtlCol="0">
            <a:spAutoFit/>
          </a:bodyPr>
          <a:lstStyle/>
          <a:p>
            <a:r>
              <a:rPr lang="en-US" sz="1200" dirty="0"/>
              <a:t>Request Room Update was approved and the Assignee Department has now changed to CH00413</a:t>
            </a:r>
          </a:p>
        </p:txBody>
      </p:sp>
      <p:sp>
        <p:nvSpPr>
          <p:cNvPr id="20" name="TextBox 19"/>
          <p:cNvSpPr txBox="1"/>
          <p:nvPr/>
        </p:nvSpPr>
        <p:spPr>
          <a:xfrm>
            <a:off x="921434" y="5412607"/>
            <a:ext cx="6638925" cy="507831"/>
          </a:xfrm>
          <a:prstGeom prst="rect">
            <a:avLst/>
          </a:prstGeom>
          <a:noFill/>
        </p:spPr>
        <p:txBody>
          <a:bodyPr wrap="square" rtlCol="0">
            <a:spAutoFit/>
          </a:bodyPr>
          <a:lstStyle/>
          <a:p>
            <a:r>
              <a:rPr lang="en-US" sz="1350" dirty="0"/>
              <a:t>But wait ….. Why did the Assignee CCH Rollup # not overwrite the Room Split / Occupying CCH rollup #’s?</a:t>
            </a:r>
          </a:p>
        </p:txBody>
      </p:sp>
      <p:sp>
        <p:nvSpPr>
          <p:cNvPr id="22" name="TextBox 21"/>
          <p:cNvSpPr txBox="1"/>
          <p:nvPr/>
        </p:nvSpPr>
        <p:spPr>
          <a:xfrm>
            <a:off x="6521695" y="1784241"/>
            <a:ext cx="2552717" cy="646331"/>
          </a:xfrm>
          <a:prstGeom prst="rect">
            <a:avLst/>
          </a:prstGeom>
          <a:noFill/>
        </p:spPr>
        <p:txBody>
          <a:bodyPr wrap="square" rtlCol="0">
            <a:spAutoFit/>
          </a:bodyPr>
          <a:lstStyle/>
          <a:p>
            <a:r>
              <a:rPr lang="en-US" sz="1200" dirty="0"/>
              <a:t>Room History will show new Start Date</a:t>
            </a:r>
          </a:p>
          <a:p>
            <a:endParaRPr lang="en-US" sz="1200" dirty="0"/>
          </a:p>
        </p:txBody>
      </p:sp>
      <p:pic>
        <p:nvPicPr>
          <p:cNvPr id="4" name="Picture 3"/>
          <p:cNvPicPr>
            <a:picLocks noChangeAspect="1"/>
          </p:cNvPicPr>
          <p:nvPr/>
        </p:nvPicPr>
        <p:blipFill>
          <a:blip r:embed="rId5"/>
          <a:stretch>
            <a:fillRect/>
          </a:stretch>
        </p:blipFill>
        <p:spPr>
          <a:xfrm>
            <a:off x="461503" y="2038156"/>
            <a:ext cx="6625829" cy="1114903"/>
          </a:xfrm>
          <a:prstGeom prst="rect">
            <a:avLst/>
          </a:prstGeom>
        </p:spPr>
      </p:pic>
      <p:pic>
        <p:nvPicPr>
          <p:cNvPr id="5" name="Picture 4"/>
          <p:cNvPicPr>
            <a:picLocks noChangeAspect="1"/>
          </p:cNvPicPr>
          <p:nvPr/>
        </p:nvPicPr>
        <p:blipFill>
          <a:blip r:embed="rId6"/>
          <a:stretch>
            <a:fillRect/>
          </a:stretch>
        </p:blipFill>
        <p:spPr>
          <a:xfrm>
            <a:off x="6583104" y="2003532"/>
            <a:ext cx="2429897" cy="1385215"/>
          </a:xfrm>
          <a:prstGeom prst="rect">
            <a:avLst/>
          </a:prstGeom>
        </p:spPr>
      </p:pic>
      <p:pic>
        <p:nvPicPr>
          <p:cNvPr id="6" name="Picture 5"/>
          <p:cNvPicPr>
            <a:picLocks noChangeAspect="1"/>
          </p:cNvPicPr>
          <p:nvPr/>
        </p:nvPicPr>
        <p:blipFill>
          <a:blip r:embed="rId7"/>
          <a:stretch>
            <a:fillRect/>
          </a:stretch>
        </p:blipFill>
        <p:spPr>
          <a:xfrm>
            <a:off x="715370" y="3657566"/>
            <a:ext cx="6445683" cy="1768870"/>
          </a:xfrm>
          <a:prstGeom prst="rect">
            <a:avLst/>
          </a:prstGeom>
        </p:spPr>
      </p:pic>
      <p:pic>
        <p:nvPicPr>
          <p:cNvPr id="8199" name="Picture 7" descr="C:\Users\chrpot\AppData\Local\Microsoft\Windows\Temporary Internet Files\Content.IE5\6TA0NU6Z\scratching_head_photo[1].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0292" y="5244267"/>
            <a:ext cx="270156" cy="65406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9"/>
          <a:stretch>
            <a:fillRect/>
          </a:stretch>
        </p:blipFill>
        <p:spPr>
          <a:xfrm>
            <a:off x="7317330" y="1058354"/>
            <a:ext cx="1440305" cy="233192"/>
          </a:xfrm>
          <a:prstGeom prst="rect">
            <a:avLst/>
          </a:prstGeom>
        </p:spPr>
      </p:pic>
    </p:spTree>
    <p:extLst>
      <p:ext uri="{BB962C8B-B14F-4D97-AF65-F5344CB8AC3E}">
        <p14:creationId xmlns:p14="http://schemas.microsoft.com/office/powerpoint/2010/main" val="3987991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5B96A13-071A-44E0-BB85-962181570B37}" type="slidenum">
              <a:rPr lang="en-US" smtClean="0"/>
              <a:t>34</a:t>
            </a:fld>
            <a:endParaRPr lang="en-US"/>
          </a:p>
        </p:txBody>
      </p:sp>
      <p:sp>
        <p:nvSpPr>
          <p:cNvPr id="7" name="Rectangle 6"/>
          <p:cNvSpPr/>
          <p:nvPr/>
        </p:nvSpPr>
        <p:spPr>
          <a:xfrm>
            <a:off x="1" y="0"/>
            <a:ext cx="249937" cy="685800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itle 10"/>
          <p:cNvSpPr txBox="1">
            <a:spLocks/>
          </p:cNvSpPr>
          <p:nvPr/>
        </p:nvSpPr>
        <p:spPr>
          <a:xfrm>
            <a:off x="316065" y="857250"/>
            <a:ext cx="8827936" cy="816997"/>
          </a:xfrm>
          <a:prstGeom prst="rect">
            <a:avLst/>
          </a:prstGeom>
          <a:noFill/>
        </p:spPr>
        <p:txBody>
          <a:bodyPr vert="horz" lIns="68580" tIns="34290" rIns="68580" bIns="34290" rtlCol="0" anchor="ctr">
            <a:normAutofit/>
            <a:scene3d>
              <a:camera prst="orthographicFront"/>
              <a:lightRig rig="threePt" dir="t"/>
            </a:scene3d>
            <a:sp3d extrusionH="57150">
              <a:bevelT w="38100" h="38100"/>
              <a:bevelB w="38100" h="38100" prst="angle"/>
              <a:extrusionClr>
                <a:schemeClr val="tx1">
                  <a:lumMod val="50000"/>
                  <a:lumOff val="50000"/>
                </a:schemeClr>
              </a:extrusion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50" dirty="0">
                <a:ln cap="sq" cmpd="dbl">
                  <a:solidFill>
                    <a:schemeClr val="tx2">
                      <a:lumMod val="75000"/>
                    </a:schemeClr>
                  </a:solidFill>
                  <a:bevel/>
                </a:ln>
                <a:latin typeface="Arial" panose="020B0604020202020204" pitchFamily="34" charset="0"/>
                <a:cs typeface="Arial" panose="020B0604020202020204" pitchFamily="34" charset="0"/>
              </a:rPr>
              <a:t>FY24P Example A – Request Room Update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3068" y="1059450"/>
            <a:ext cx="1892951" cy="305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3" descr="C:\Users\chrpot\AppData\Local\Microsoft\Windows\Temporary Internet Files\Content.IE5\6TA0NU6Z\12534443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904" y="1157806"/>
            <a:ext cx="38176" cy="34289"/>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850448" y="1765291"/>
            <a:ext cx="6638925" cy="276999"/>
          </a:xfrm>
          <a:prstGeom prst="rect">
            <a:avLst/>
          </a:prstGeom>
          <a:noFill/>
        </p:spPr>
        <p:txBody>
          <a:bodyPr wrap="square" rtlCol="0">
            <a:spAutoFit/>
          </a:bodyPr>
          <a:lstStyle/>
          <a:p>
            <a:r>
              <a:rPr lang="en-US" sz="1200" dirty="0"/>
              <a:t>But wait ….. Why did the Assignee CCH rollup # not overwrite the Room Split / Occupying CCH #’s?</a:t>
            </a:r>
          </a:p>
        </p:txBody>
      </p:sp>
      <p:pic>
        <p:nvPicPr>
          <p:cNvPr id="8199" name="Picture 7" descr="C:\Users\chrpot\AppData\Local\Microsoft\Windows\Temporary Internet Files\Content.IE5\6TA0NU6Z\scratching_head_photo[1].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0292" y="1765290"/>
            <a:ext cx="270156" cy="654062"/>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2028093" y="2102331"/>
            <a:ext cx="6308385" cy="461665"/>
          </a:xfrm>
          <a:prstGeom prst="rect">
            <a:avLst/>
          </a:prstGeom>
          <a:noFill/>
        </p:spPr>
        <p:txBody>
          <a:bodyPr wrap="square" rtlCol="0">
            <a:spAutoFit/>
          </a:bodyPr>
          <a:lstStyle/>
          <a:p>
            <a:r>
              <a:rPr lang="en-US" sz="1200" dirty="0"/>
              <a:t>Because a Room can be Assigned to a CCH/CC (CH00413 for example) and occupied but different departments (CH00054 in this case). This is how the system was designed to work.</a:t>
            </a:r>
          </a:p>
        </p:txBody>
      </p:sp>
      <p:pic>
        <p:nvPicPr>
          <p:cNvPr id="9219" name="Picture 3" descr="C:\Users\chrpot\AppData\Local\Microsoft\Windows\Temporary Internet Files\Content.IE5\6TA0NU6Z\Aha_logo.svg[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06843" y="2142418"/>
            <a:ext cx="721250" cy="338387"/>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Users\chrpot\AppData\Local\Microsoft\Windows\Temporary Internet Files\Content.IE5\5AN5JD6M\temper-tantrum[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17927" y="4599504"/>
            <a:ext cx="899083" cy="1198777"/>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3032445" y="4991786"/>
            <a:ext cx="5237906" cy="461665"/>
          </a:xfrm>
          <a:prstGeom prst="rect">
            <a:avLst/>
          </a:prstGeom>
          <a:noFill/>
        </p:spPr>
        <p:txBody>
          <a:bodyPr wrap="square" rtlCol="0">
            <a:spAutoFit/>
          </a:bodyPr>
          <a:lstStyle/>
          <a:p>
            <a:r>
              <a:rPr lang="en-US" sz="1200" dirty="0"/>
              <a:t>But I really want one of the occupying departments to be the same as the Assignee Department ….. </a:t>
            </a:r>
          </a:p>
        </p:txBody>
      </p:sp>
      <p:sp>
        <p:nvSpPr>
          <p:cNvPr id="23" name="TextBox 22"/>
          <p:cNvSpPr txBox="1"/>
          <p:nvPr/>
        </p:nvSpPr>
        <p:spPr>
          <a:xfrm>
            <a:off x="3032444" y="5495083"/>
            <a:ext cx="4968555" cy="276999"/>
          </a:xfrm>
          <a:prstGeom prst="rect">
            <a:avLst/>
          </a:prstGeom>
          <a:noFill/>
        </p:spPr>
        <p:txBody>
          <a:bodyPr wrap="square" rtlCol="0">
            <a:spAutoFit/>
          </a:bodyPr>
          <a:lstStyle/>
          <a:p>
            <a:r>
              <a:rPr lang="en-US" sz="1200" dirty="0"/>
              <a:t>….. then you will need to Edit the Department Number for each room split.</a:t>
            </a:r>
          </a:p>
        </p:txBody>
      </p:sp>
      <p:pic>
        <p:nvPicPr>
          <p:cNvPr id="2" name="Picture 1"/>
          <p:cNvPicPr>
            <a:picLocks noChangeAspect="1"/>
          </p:cNvPicPr>
          <p:nvPr/>
        </p:nvPicPr>
        <p:blipFill>
          <a:blip r:embed="rId8"/>
          <a:stretch>
            <a:fillRect/>
          </a:stretch>
        </p:blipFill>
        <p:spPr>
          <a:xfrm>
            <a:off x="526758" y="2546524"/>
            <a:ext cx="7743593" cy="2125051"/>
          </a:xfrm>
          <a:prstGeom prst="rect">
            <a:avLst/>
          </a:prstGeom>
        </p:spPr>
      </p:pic>
    </p:spTree>
    <p:extLst>
      <p:ext uri="{BB962C8B-B14F-4D97-AF65-F5344CB8AC3E}">
        <p14:creationId xmlns:p14="http://schemas.microsoft.com/office/powerpoint/2010/main" val="42777032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5B96A13-071A-44E0-BB85-962181570B37}" type="slidenum">
              <a:rPr lang="en-US" smtClean="0"/>
              <a:t>35</a:t>
            </a:fld>
            <a:endParaRPr lang="en-US"/>
          </a:p>
        </p:txBody>
      </p:sp>
      <p:sp>
        <p:nvSpPr>
          <p:cNvPr id="7" name="Rectangle 6"/>
          <p:cNvSpPr/>
          <p:nvPr/>
        </p:nvSpPr>
        <p:spPr>
          <a:xfrm>
            <a:off x="1" y="0"/>
            <a:ext cx="261010" cy="685800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itle 10"/>
          <p:cNvSpPr txBox="1">
            <a:spLocks/>
          </p:cNvSpPr>
          <p:nvPr/>
        </p:nvSpPr>
        <p:spPr>
          <a:xfrm>
            <a:off x="316065" y="857250"/>
            <a:ext cx="8827936" cy="816997"/>
          </a:xfrm>
          <a:prstGeom prst="rect">
            <a:avLst/>
          </a:prstGeom>
          <a:noFill/>
        </p:spPr>
        <p:txBody>
          <a:bodyPr vert="horz" lIns="68580" tIns="34290" rIns="68580" bIns="34290" rtlCol="0" anchor="ctr">
            <a:normAutofit/>
            <a:scene3d>
              <a:camera prst="orthographicFront"/>
              <a:lightRig rig="threePt" dir="t"/>
            </a:scene3d>
            <a:sp3d extrusionH="57150">
              <a:bevelT w="38100" h="38100"/>
              <a:bevelB w="38100" h="38100" prst="angle"/>
              <a:extrusionClr>
                <a:schemeClr val="tx1">
                  <a:lumMod val="50000"/>
                  <a:lumOff val="50000"/>
                </a:schemeClr>
              </a:extrusion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50" dirty="0">
                <a:ln cap="sq" cmpd="dbl">
                  <a:solidFill>
                    <a:schemeClr val="tx2">
                      <a:lumMod val="75000"/>
                    </a:schemeClr>
                  </a:solidFill>
                  <a:bevel/>
                </a:ln>
                <a:latin typeface="Arial" panose="020B0604020202020204" pitchFamily="34" charset="0"/>
                <a:cs typeface="Arial" panose="020B0604020202020204" pitchFamily="34" charset="0"/>
              </a:rPr>
              <a:t>FY24P Example B – Room Split Edit</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2791" y="810578"/>
            <a:ext cx="1712794" cy="611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424822" y="1674247"/>
            <a:ext cx="7416822" cy="461665"/>
          </a:xfrm>
          <a:prstGeom prst="rect">
            <a:avLst/>
          </a:prstGeom>
          <a:noFill/>
        </p:spPr>
        <p:txBody>
          <a:bodyPr wrap="square" rtlCol="0">
            <a:spAutoFit/>
          </a:bodyPr>
          <a:lstStyle/>
          <a:p>
            <a:r>
              <a:rPr lang="en-US" sz="1200" dirty="0"/>
              <a:t>Before we modify the room split / occupying department numbers for Room 202B, let’s discuss which department(s) will see the room in their My Room List.</a:t>
            </a:r>
          </a:p>
        </p:txBody>
      </p:sp>
      <p:sp>
        <p:nvSpPr>
          <p:cNvPr id="10" name="TextBox 9"/>
          <p:cNvSpPr txBox="1"/>
          <p:nvPr/>
        </p:nvSpPr>
        <p:spPr>
          <a:xfrm>
            <a:off x="468783" y="2129725"/>
            <a:ext cx="3291086" cy="461665"/>
          </a:xfrm>
          <a:prstGeom prst="rect">
            <a:avLst/>
          </a:prstGeom>
          <a:noFill/>
        </p:spPr>
        <p:txBody>
          <a:bodyPr wrap="square" rtlCol="0">
            <a:spAutoFit/>
          </a:bodyPr>
          <a:lstStyle/>
          <a:p>
            <a:r>
              <a:rPr lang="en-US" sz="1200" dirty="0"/>
              <a:t>My CCH Rollup list</a:t>
            </a:r>
            <a:r>
              <a:rPr lang="en-US" sz="1200" dirty="0">
                <a:sym typeface="Wingdings" panose="05000000000000000000" pitchFamily="2" charset="2"/>
              </a:rPr>
              <a:t> “CH00413” CCH Rollup filter</a:t>
            </a:r>
          </a:p>
          <a:p>
            <a:r>
              <a:rPr lang="en-US" sz="1200" dirty="0">
                <a:sym typeface="Wingdings" panose="05000000000000000000" pitchFamily="2" charset="2"/>
              </a:rPr>
              <a:t>My Room List  “00103” Room filter</a:t>
            </a:r>
            <a:endParaRPr lang="en-US" sz="1200" dirty="0"/>
          </a:p>
        </p:txBody>
      </p:sp>
      <p:sp>
        <p:nvSpPr>
          <p:cNvPr id="12" name="TextBox 11"/>
          <p:cNvSpPr txBox="1"/>
          <p:nvPr/>
        </p:nvSpPr>
        <p:spPr>
          <a:xfrm>
            <a:off x="4322744" y="2112828"/>
            <a:ext cx="3059864" cy="461665"/>
          </a:xfrm>
          <a:prstGeom prst="rect">
            <a:avLst/>
          </a:prstGeom>
          <a:noFill/>
        </p:spPr>
        <p:txBody>
          <a:bodyPr wrap="square" rtlCol="0">
            <a:spAutoFit/>
          </a:bodyPr>
          <a:lstStyle/>
          <a:p>
            <a:r>
              <a:rPr lang="en-US" sz="1200" dirty="0"/>
              <a:t>My CCH Rollup list</a:t>
            </a:r>
            <a:r>
              <a:rPr lang="en-US" sz="1200" dirty="0">
                <a:sym typeface="Wingdings" panose="05000000000000000000" pitchFamily="2" charset="2"/>
              </a:rPr>
              <a:t> “CH00054” Dept filter</a:t>
            </a:r>
          </a:p>
          <a:p>
            <a:r>
              <a:rPr lang="en-US" sz="1200" dirty="0">
                <a:sym typeface="Wingdings" panose="05000000000000000000" pitchFamily="2" charset="2"/>
              </a:rPr>
              <a:t>My Room List  “00103” Room filter</a:t>
            </a:r>
            <a:endParaRPr lang="en-US" sz="1200" dirty="0"/>
          </a:p>
        </p:txBody>
      </p:sp>
      <p:sp>
        <p:nvSpPr>
          <p:cNvPr id="14" name="TextBox 13"/>
          <p:cNvSpPr txBox="1"/>
          <p:nvPr/>
        </p:nvSpPr>
        <p:spPr>
          <a:xfrm>
            <a:off x="550526" y="4846351"/>
            <a:ext cx="7291118" cy="646331"/>
          </a:xfrm>
          <a:prstGeom prst="rect">
            <a:avLst/>
          </a:prstGeom>
          <a:noFill/>
        </p:spPr>
        <p:txBody>
          <a:bodyPr wrap="square" rtlCol="0">
            <a:spAutoFit/>
          </a:bodyPr>
          <a:lstStyle/>
          <a:p>
            <a:r>
              <a:rPr lang="en-US" sz="1200" dirty="0"/>
              <a:t>The My Room List populates with the Rooms based on the Room Split CC/CCH #</a:t>
            </a:r>
          </a:p>
          <a:p>
            <a:pPr marL="557213" lvl="1" indent="-214313">
              <a:buFont typeface="Wingdings" panose="05000000000000000000" pitchFamily="2" charset="2"/>
              <a:buChar char="Ø"/>
            </a:pPr>
            <a:r>
              <a:rPr lang="en-US" sz="1200" dirty="0"/>
              <a:t>Since the room split has the Occupying CH of CH00054 A&amp;S Chemistry, when I search for the room under CH00413 CFU Accounting Services I will not see the room in My Room List</a:t>
            </a:r>
          </a:p>
        </p:txBody>
      </p:sp>
      <p:pic>
        <p:nvPicPr>
          <p:cNvPr id="2" name="Picture 1"/>
          <p:cNvPicPr>
            <a:picLocks noChangeAspect="1"/>
          </p:cNvPicPr>
          <p:nvPr/>
        </p:nvPicPr>
        <p:blipFill>
          <a:blip r:embed="rId4"/>
          <a:stretch>
            <a:fillRect/>
          </a:stretch>
        </p:blipFill>
        <p:spPr>
          <a:xfrm>
            <a:off x="549428" y="2666173"/>
            <a:ext cx="3059314" cy="1966412"/>
          </a:xfrm>
          <a:prstGeom prst="rect">
            <a:avLst/>
          </a:prstGeom>
        </p:spPr>
      </p:pic>
      <p:sp>
        <p:nvSpPr>
          <p:cNvPr id="4" name="Rectangle 3"/>
          <p:cNvSpPr/>
          <p:nvPr/>
        </p:nvSpPr>
        <p:spPr>
          <a:xfrm>
            <a:off x="468784" y="4382503"/>
            <a:ext cx="920864" cy="250082"/>
          </a:xfrm>
          <a:prstGeom prst="rect">
            <a:avLst/>
          </a:prstGeom>
          <a:noFill/>
          <a:ln>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Picture 4"/>
          <p:cNvPicPr>
            <a:picLocks noChangeAspect="1"/>
          </p:cNvPicPr>
          <p:nvPr/>
        </p:nvPicPr>
        <p:blipFill>
          <a:blip r:embed="rId5"/>
          <a:stretch>
            <a:fillRect/>
          </a:stretch>
        </p:blipFill>
        <p:spPr>
          <a:xfrm>
            <a:off x="4322744" y="2491244"/>
            <a:ext cx="3343866" cy="2192244"/>
          </a:xfrm>
          <a:prstGeom prst="rect">
            <a:avLst/>
          </a:prstGeom>
        </p:spPr>
      </p:pic>
    </p:spTree>
    <p:extLst>
      <p:ext uri="{BB962C8B-B14F-4D97-AF65-F5344CB8AC3E}">
        <p14:creationId xmlns:p14="http://schemas.microsoft.com/office/powerpoint/2010/main" val="39271089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5B96A13-071A-44E0-BB85-962181570B37}" type="slidenum">
              <a:rPr lang="en-US" smtClean="0"/>
              <a:t>36</a:t>
            </a:fld>
            <a:endParaRPr lang="en-US"/>
          </a:p>
        </p:txBody>
      </p:sp>
      <p:sp>
        <p:nvSpPr>
          <p:cNvPr id="7" name="Rectangle 6"/>
          <p:cNvSpPr/>
          <p:nvPr/>
        </p:nvSpPr>
        <p:spPr>
          <a:xfrm>
            <a:off x="1" y="0"/>
            <a:ext cx="265924" cy="685800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itle 10"/>
          <p:cNvSpPr txBox="1">
            <a:spLocks/>
          </p:cNvSpPr>
          <p:nvPr/>
        </p:nvSpPr>
        <p:spPr>
          <a:xfrm>
            <a:off x="316065" y="857250"/>
            <a:ext cx="8827936" cy="816997"/>
          </a:xfrm>
          <a:prstGeom prst="rect">
            <a:avLst/>
          </a:prstGeom>
          <a:noFill/>
        </p:spPr>
        <p:txBody>
          <a:bodyPr vert="horz" lIns="68580" tIns="34290" rIns="68580" bIns="34290" rtlCol="0" anchor="ctr">
            <a:normAutofit/>
            <a:scene3d>
              <a:camera prst="orthographicFront"/>
              <a:lightRig rig="threePt" dir="t"/>
            </a:scene3d>
            <a:sp3d extrusionH="57150">
              <a:bevelT w="38100" h="38100"/>
              <a:bevelB w="38100" h="38100" prst="angle"/>
              <a:extrusionClr>
                <a:schemeClr val="tx1">
                  <a:lumMod val="50000"/>
                  <a:lumOff val="50000"/>
                </a:schemeClr>
              </a:extrusion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50" dirty="0">
                <a:ln cap="sq" cmpd="dbl">
                  <a:solidFill>
                    <a:schemeClr val="tx2">
                      <a:lumMod val="75000"/>
                    </a:schemeClr>
                  </a:solidFill>
                  <a:bevel/>
                </a:ln>
                <a:latin typeface="Arial" panose="020B0604020202020204" pitchFamily="34" charset="0"/>
                <a:cs typeface="Arial" panose="020B0604020202020204" pitchFamily="34" charset="0"/>
              </a:rPr>
              <a:t>FY24P Example B – Room Split Edit</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218" y="3952499"/>
            <a:ext cx="1714382" cy="612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424822" y="1674247"/>
            <a:ext cx="7291118" cy="276999"/>
          </a:xfrm>
          <a:prstGeom prst="rect">
            <a:avLst/>
          </a:prstGeom>
          <a:noFill/>
        </p:spPr>
        <p:txBody>
          <a:bodyPr wrap="square" rtlCol="0">
            <a:spAutoFit/>
          </a:bodyPr>
          <a:lstStyle/>
          <a:p>
            <a:r>
              <a:rPr lang="en-US" sz="1200" dirty="0"/>
              <a:t>Steps to edit a room split / occupying CCH rolllup from CH00054 Chemistry to CH00413 Accounting Services</a:t>
            </a:r>
          </a:p>
        </p:txBody>
      </p:sp>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8154" y="3284128"/>
            <a:ext cx="207169" cy="185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503951" y="3242145"/>
            <a:ext cx="7291118" cy="646331"/>
          </a:xfrm>
          <a:prstGeom prst="rect">
            <a:avLst/>
          </a:prstGeom>
          <a:noFill/>
        </p:spPr>
        <p:txBody>
          <a:bodyPr wrap="square" rtlCol="0">
            <a:spAutoFit/>
          </a:bodyPr>
          <a:lstStyle/>
          <a:p>
            <a:endParaRPr lang="en-US" sz="1200" dirty="0"/>
          </a:p>
          <a:p>
            <a:endParaRPr lang="en-US" sz="1200" dirty="0"/>
          </a:p>
          <a:p>
            <a:r>
              <a:rPr lang="en-US" sz="1200" dirty="0"/>
              <a:t>Click on the         pencil icon in the split</a:t>
            </a:r>
          </a:p>
        </p:txBody>
      </p:sp>
      <p:sp>
        <p:nvSpPr>
          <p:cNvPr id="17" name="TextBox 16"/>
          <p:cNvSpPr txBox="1"/>
          <p:nvPr/>
        </p:nvSpPr>
        <p:spPr>
          <a:xfrm>
            <a:off x="571359" y="4978860"/>
            <a:ext cx="7291118" cy="276999"/>
          </a:xfrm>
          <a:prstGeom prst="rect">
            <a:avLst/>
          </a:prstGeom>
          <a:noFill/>
        </p:spPr>
        <p:txBody>
          <a:bodyPr wrap="square" rtlCol="0">
            <a:spAutoFit/>
          </a:bodyPr>
          <a:lstStyle/>
          <a:p>
            <a:r>
              <a:rPr lang="en-US" sz="1200" dirty="0"/>
              <a:t>Press the               button. </a:t>
            </a:r>
          </a:p>
        </p:txBody>
      </p:sp>
      <p:pic>
        <p:nvPicPr>
          <p:cNvPr id="1024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9662" y="5001812"/>
            <a:ext cx="407194" cy="17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6"/>
          <a:stretch>
            <a:fillRect/>
          </a:stretch>
        </p:blipFill>
        <p:spPr>
          <a:xfrm>
            <a:off x="503951" y="1937584"/>
            <a:ext cx="6462333" cy="1594502"/>
          </a:xfrm>
          <a:prstGeom prst="rect">
            <a:avLst/>
          </a:prstGeom>
        </p:spPr>
      </p:pic>
      <p:pic>
        <p:nvPicPr>
          <p:cNvPr id="4" name="Picture 3"/>
          <p:cNvPicPr>
            <a:picLocks noChangeAspect="1"/>
          </p:cNvPicPr>
          <p:nvPr/>
        </p:nvPicPr>
        <p:blipFill>
          <a:blip r:embed="rId7"/>
          <a:stretch>
            <a:fillRect/>
          </a:stretch>
        </p:blipFill>
        <p:spPr>
          <a:xfrm>
            <a:off x="3048893" y="3793168"/>
            <a:ext cx="5444478" cy="1685525"/>
          </a:xfrm>
          <a:prstGeom prst="rect">
            <a:avLst/>
          </a:prstGeom>
        </p:spPr>
      </p:pic>
      <p:pic>
        <p:nvPicPr>
          <p:cNvPr id="5" name="Picture 4"/>
          <p:cNvPicPr>
            <a:picLocks noChangeAspect="1"/>
          </p:cNvPicPr>
          <p:nvPr/>
        </p:nvPicPr>
        <p:blipFill>
          <a:blip r:embed="rId8"/>
          <a:stretch>
            <a:fillRect/>
          </a:stretch>
        </p:blipFill>
        <p:spPr>
          <a:xfrm>
            <a:off x="7161291" y="754846"/>
            <a:ext cx="1669686" cy="600043"/>
          </a:xfrm>
          <a:prstGeom prst="rect">
            <a:avLst/>
          </a:prstGeom>
        </p:spPr>
      </p:pic>
    </p:spTree>
    <p:extLst>
      <p:ext uri="{BB962C8B-B14F-4D97-AF65-F5344CB8AC3E}">
        <p14:creationId xmlns:p14="http://schemas.microsoft.com/office/powerpoint/2010/main" val="35183937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19201" y="2042539"/>
            <a:ext cx="5138765" cy="2445227"/>
          </a:xfrm>
          <a:prstGeom prst="rect">
            <a:avLst/>
          </a:prstGeom>
        </p:spPr>
      </p:pic>
      <p:sp>
        <p:nvSpPr>
          <p:cNvPr id="3" name="Slide Number Placeholder 2"/>
          <p:cNvSpPr>
            <a:spLocks noGrp="1"/>
          </p:cNvSpPr>
          <p:nvPr>
            <p:ph type="sldNum" sz="quarter" idx="12"/>
          </p:nvPr>
        </p:nvSpPr>
        <p:spPr/>
        <p:txBody>
          <a:bodyPr/>
          <a:lstStyle/>
          <a:p>
            <a:fld id="{85B96A13-071A-44E0-BB85-962181570B37}" type="slidenum">
              <a:rPr lang="en-US" smtClean="0"/>
              <a:t>37</a:t>
            </a:fld>
            <a:endParaRPr lang="en-US"/>
          </a:p>
        </p:txBody>
      </p:sp>
      <p:sp>
        <p:nvSpPr>
          <p:cNvPr id="7" name="Rectangle 6"/>
          <p:cNvSpPr/>
          <p:nvPr/>
        </p:nvSpPr>
        <p:spPr>
          <a:xfrm>
            <a:off x="1" y="0"/>
            <a:ext cx="258152" cy="685800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itle 10"/>
          <p:cNvSpPr txBox="1">
            <a:spLocks/>
          </p:cNvSpPr>
          <p:nvPr/>
        </p:nvSpPr>
        <p:spPr>
          <a:xfrm>
            <a:off x="316065" y="857250"/>
            <a:ext cx="8827936" cy="816997"/>
          </a:xfrm>
          <a:prstGeom prst="rect">
            <a:avLst/>
          </a:prstGeom>
          <a:noFill/>
        </p:spPr>
        <p:txBody>
          <a:bodyPr vert="horz" lIns="68580" tIns="34290" rIns="68580" bIns="34290" rtlCol="0" anchor="ctr">
            <a:normAutofit/>
            <a:scene3d>
              <a:camera prst="orthographicFront"/>
              <a:lightRig rig="threePt" dir="t"/>
            </a:scene3d>
            <a:sp3d extrusionH="57150">
              <a:bevelT w="38100" h="38100"/>
              <a:bevelB w="38100" h="38100" prst="angle"/>
              <a:extrusionClr>
                <a:schemeClr val="tx1">
                  <a:lumMod val="50000"/>
                  <a:lumOff val="50000"/>
                </a:schemeClr>
              </a:extrusion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50" dirty="0">
                <a:ln cap="sq" cmpd="dbl">
                  <a:solidFill>
                    <a:schemeClr val="tx2">
                      <a:lumMod val="75000"/>
                    </a:schemeClr>
                  </a:solidFill>
                  <a:bevel/>
                </a:ln>
                <a:latin typeface="Arial" panose="020B0604020202020204" pitchFamily="34" charset="0"/>
                <a:cs typeface="Arial" panose="020B0604020202020204" pitchFamily="34" charset="0"/>
              </a:rPr>
              <a:t>FY24P Example B – Room Split Edit</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3308" y="862338"/>
            <a:ext cx="1567868" cy="559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1219200" y="1711850"/>
            <a:ext cx="6638925" cy="415498"/>
          </a:xfrm>
          <a:prstGeom prst="rect">
            <a:avLst/>
          </a:prstGeom>
          <a:noFill/>
        </p:spPr>
        <p:txBody>
          <a:bodyPr wrap="square" rtlCol="0">
            <a:spAutoFit/>
          </a:bodyPr>
          <a:lstStyle/>
          <a:p>
            <a:r>
              <a:rPr lang="en-US" sz="2100" dirty="0"/>
              <a:t>Error Message received …   </a:t>
            </a:r>
          </a:p>
        </p:txBody>
      </p:sp>
      <p:pic>
        <p:nvPicPr>
          <p:cNvPr id="16" name="Picture 4" descr="C:\Users\chrpot\AppData\Local\Microsoft\Windows\Temporary Internet Files\Content.IE5\HMJEIN6W\Zeichen_trissturis_error101[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0979" y="1721415"/>
            <a:ext cx="595130" cy="495941"/>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549722" y="4420768"/>
            <a:ext cx="1652954" cy="415498"/>
          </a:xfrm>
          <a:prstGeom prst="rect">
            <a:avLst/>
          </a:prstGeom>
          <a:noFill/>
        </p:spPr>
        <p:txBody>
          <a:bodyPr wrap="square" rtlCol="0">
            <a:spAutoFit/>
          </a:bodyPr>
          <a:lstStyle/>
          <a:p>
            <a:r>
              <a:rPr lang="en-US" sz="2100" dirty="0"/>
              <a:t>…  WHY?</a:t>
            </a:r>
          </a:p>
        </p:txBody>
      </p:sp>
      <p:sp>
        <p:nvSpPr>
          <p:cNvPr id="19" name="TextBox 18"/>
          <p:cNvSpPr txBox="1"/>
          <p:nvPr/>
        </p:nvSpPr>
        <p:spPr>
          <a:xfrm>
            <a:off x="549723" y="4704557"/>
            <a:ext cx="5237906" cy="646331"/>
          </a:xfrm>
          <a:prstGeom prst="rect">
            <a:avLst/>
          </a:prstGeom>
          <a:noFill/>
        </p:spPr>
        <p:txBody>
          <a:bodyPr wrap="square" rtlCol="0">
            <a:spAutoFit/>
          </a:bodyPr>
          <a:lstStyle/>
          <a:p>
            <a:r>
              <a:rPr lang="en-US" sz="1200" dirty="0"/>
              <a:t>Because of the existing Room History transactions.</a:t>
            </a:r>
          </a:p>
          <a:p>
            <a:pPr marL="557213" lvl="1" indent="-214313">
              <a:buFont typeface="Wingdings" panose="05000000000000000000" pitchFamily="2" charset="2"/>
              <a:buChar char="Ø"/>
            </a:pPr>
            <a:r>
              <a:rPr lang="en-US" sz="1200" dirty="0"/>
              <a:t>Change the Date to 7/5/2021 or after</a:t>
            </a:r>
          </a:p>
          <a:p>
            <a:pPr marL="557213" lvl="1" indent="-214313">
              <a:buFont typeface="Wingdings" panose="05000000000000000000" pitchFamily="2" charset="2"/>
              <a:buChar char="Ø"/>
            </a:pPr>
            <a:r>
              <a:rPr lang="en-US" sz="1200" dirty="0"/>
              <a:t>Press the Save button</a:t>
            </a:r>
          </a:p>
        </p:txBody>
      </p:sp>
      <p:sp>
        <p:nvSpPr>
          <p:cNvPr id="20" name="TextBox 19"/>
          <p:cNvSpPr txBox="1"/>
          <p:nvPr/>
        </p:nvSpPr>
        <p:spPr>
          <a:xfrm>
            <a:off x="729232" y="5405222"/>
            <a:ext cx="5237906" cy="461665"/>
          </a:xfrm>
          <a:prstGeom prst="rect">
            <a:avLst/>
          </a:prstGeom>
          <a:noFill/>
        </p:spPr>
        <p:txBody>
          <a:bodyPr wrap="square" rtlCol="0">
            <a:spAutoFit/>
          </a:bodyPr>
          <a:lstStyle/>
          <a:p>
            <a:r>
              <a:rPr lang="en-US" sz="1200" dirty="0"/>
              <a:t>If I click on Show History button I should see the Saved Transaction right?</a:t>
            </a:r>
          </a:p>
          <a:p>
            <a:pPr marL="557213" lvl="1" indent="-214313">
              <a:buFont typeface="Wingdings" panose="05000000000000000000" pitchFamily="2" charset="2"/>
              <a:buChar char="Ø"/>
            </a:pPr>
            <a:r>
              <a:rPr lang="en-US" sz="1200" dirty="0"/>
              <a:t>No, the room has to be Marked Completed first</a:t>
            </a:r>
          </a:p>
        </p:txBody>
      </p:sp>
      <p:pic>
        <p:nvPicPr>
          <p:cNvPr id="4" name="Picture 3"/>
          <p:cNvPicPr>
            <a:picLocks noChangeAspect="1"/>
          </p:cNvPicPr>
          <p:nvPr/>
        </p:nvPicPr>
        <p:blipFill>
          <a:blip r:embed="rId6"/>
          <a:stretch>
            <a:fillRect/>
          </a:stretch>
        </p:blipFill>
        <p:spPr>
          <a:xfrm>
            <a:off x="5311942" y="4229767"/>
            <a:ext cx="3714071" cy="1356037"/>
          </a:xfrm>
          <a:prstGeom prst="rect">
            <a:avLst/>
          </a:prstGeom>
        </p:spPr>
      </p:pic>
    </p:spTree>
    <p:extLst>
      <p:ext uri="{BB962C8B-B14F-4D97-AF65-F5344CB8AC3E}">
        <p14:creationId xmlns:p14="http://schemas.microsoft.com/office/powerpoint/2010/main" val="36149590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5B96A13-071A-44E0-BB85-962181570B37}" type="slidenum">
              <a:rPr lang="en-US" smtClean="0"/>
              <a:t>38</a:t>
            </a:fld>
            <a:endParaRPr lang="en-US"/>
          </a:p>
        </p:txBody>
      </p:sp>
      <p:sp>
        <p:nvSpPr>
          <p:cNvPr id="7" name="Rectangle 6"/>
          <p:cNvSpPr/>
          <p:nvPr/>
        </p:nvSpPr>
        <p:spPr>
          <a:xfrm>
            <a:off x="1" y="0"/>
            <a:ext cx="236305" cy="685800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itle 10"/>
          <p:cNvSpPr txBox="1">
            <a:spLocks/>
          </p:cNvSpPr>
          <p:nvPr/>
        </p:nvSpPr>
        <p:spPr>
          <a:xfrm>
            <a:off x="316065" y="864114"/>
            <a:ext cx="8827936" cy="816997"/>
          </a:xfrm>
          <a:prstGeom prst="rect">
            <a:avLst/>
          </a:prstGeom>
          <a:noFill/>
        </p:spPr>
        <p:txBody>
          <a:bodyPr vert="horz" lIns="68580" tIns="34290" rIns="68580" bIns="34290" rtlCol="0" anchor="ctr">
            <a:normAutofit/>
            <a:scene3d>
              <a:camera prst="orthographicFront"/>
              <a:lightRig rig="threePt" dir="t"/>
            </a:scene3d>
            <a:sp3d extrusionH="57150">
              <a:bevelT w="38100" h="38100"/>
              <a:bevelB w="38100" h="38100" prst="angle"/>
              <a:extrusionClr>
                <a:schemeClr val="tx1">
                  <a:lumMod val="50000"/>
                  <a:lumOff val="50000"/>
                </a:schemeClr>
              </a:extrusion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50" dirty="0">
                <a:ln cap="sq" cmpd="dbl">
                  <a:solidFill>
                    <a:schemeClr val="tx2">
                      <a:lumMod val="75000"/>
                    </a:schemeClr>
                  </a:solidFill>
                  <a:bevel/>
                </a:ln>
                <a:latin typeface="Arial" panose="020B0604020202020204" pitchFamily="34" charset="0"/>
                <a:cs typeface="Arial" panose="020B0604020202020204" pitchFamily="34" charset="0"/>
              </a:rPr>
              <a:t>FY24P Example B – Room Split Edit</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2772" y="843106"/>
            <a:ext cx="1621719" cy="579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p:cNvSpPr txBox="1"/>
          <p:nvPr/>
        </p:nvSpPr>
        <p:spPr>
          <a:xfrm>
            <a:off x="515816" y="1757252"/>
            <a:ext cx="5237906" cy="276999"/>
          </a:xfrm>
          <a:prstGeom prst="rect">
            <a:avLst/>
          </a:prstGeom>
          <a:noFill/>
        </p:spPr>
        <p:txBody>
          <a:bodyPr wrap="square" rtlCol="0">
            <a:spAutoFit/>
          </a:bodyPr>
          <a:lstStyle/>
          <a:p>
            <a:r>
              <a:rPr lang="en-US" sz="1200" dirty="0"/>
              <a:t>Press the                               button</a:t>
            </a:r>
          </a:p>
        </p:txBody>
      </p:sp>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0209" y="1809200"/>
            <a:ext cx="935831" cy="150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2536" y="2011167"/>
            <a:ext cx="4171950" cy="957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5182836" y="2720806"/>
            <a:ext cx="5237906" cy="276999"/>
          </a:xfrm>
          <a:prstGeom prst="rect">
            <a:avLst/>
          </a:prstGeom>
          <a:noFill/>
        </p:spPr>
        <p:txBody>
          <a:bodyPr wrap="square" rtlCol="0">
            <a:spAutoFit/>
          </a:bodyPr>
          <a:lstStyle/>
          <a:p>
            <a:r>
              <a:rPr lang="en-US" sz="1200" dirty="0"/>
              <a:t>Click the Yes button</a:t>
            </a:r>
          </a:p>
        </p:txBody>
      </p:sp>
      <p:pic>
        <p:nvPicPr>
          <p:cNvPr id="1331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2537" y="3249267"/>
            <a:ext cx="3307556" cy="992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558082" y="2995863"/>
            <a:ext cx="5237906" cy="276999"/>
          </a:xfrm>
          <a:prstGeom prst="rect">
            <a:avLst/>
          </a:prstGeom>
          <a:noFill/>
        </p:spPr>
        <p:txBody>
          <a:bodyPr wrap="square" rtlCol="0">
            <a:spAutoFit/>
          </a:bodyPr>
          <a:lstStyle/>
          <a:p>
            <a:r>
              <a:rPr lang="en-US" sz="1200" dirty="0"/>
              <a:t>The following message appears:</a:t>
            </a:r>
          </a:p>
        </p:txBody>
      </p:sp>
      <p:sp>
        <p:nvSpPr>
          <p:cNvPr id="21" name="TextBox 20"/>
          <p:cNvSpPr txBox="1"/>
          <p:nvPr/>
        </p:nvSpPr>
        <p:spPr>
          <a:xfrm>
            <a:off x="4214326" y="3988333"/>
            <a:ext cx="5237906" cy="276999"/>
          </a:xfrm>
          <a:prstGeom prst="rect">
            <a:avLst/>
          </a:prstGeom>
          <a:noFill/>
        </p:spPr>
        <p:txBody>
          <a:bodyPr wrap="square" rtlCol="0">
            <a:spAutoFit/>
          </a:bodyPr>
          <a:lstStyle/>
          <a:p>
            <a:r>
              <a:rPr lang="en-US" sz="1200" dirty="0"/>
              <a:t>Click the Yes button</a:t>
            </a:r>
          </a:p>
        </p:txBody>
      </p:sp>
      <p:sp>
        <p:nvSpPr>
          <p:cNvPr id="22" name="TextBox 21"/>
          <p:cNvSpPr txBox="1"/>
          <p:nvPr/>
        </p:nvSpPr>
        <p:spPr>
          <a:xfrm>
            <a:off x="629255" y="4355910"/>
            <a:ext cx="2128241" cy="461665"/>
          </a:xfrm>
          <a:prstGeom prst="rect">
            <a:avLst/>
          </a:prstGeom>
          <a:noFill/>
        </p:spPr>
        <p:txBody>
          <a:bodyPr wrap="square" rtlCol="0">
            <a:spAutoFit/>
          </a:bodyPr>
          <a:lstStyle/>
          <a:p>
            <a:pPr algn="r"/>
            <a:r>
              <a:rPr lang="en-US" sz="1200" dirty="0"/>
              <a:t>Now the Show History contains the following transactions </a:t>
            </a:r>
          </a:p>
        </p:txBody>
      </p:sp>
      <p:pic>
        <p:nvPicPr>
          <p:cNvPr id="2" name="Picture 1"/>
          <p:cNvPicPr>
            <a:picLocks noChangeAspect="1"/>
          </p:cNvPicPr>
          <p:nvPr/>
        </p:nvPicPr>
        <p:blipFill>
          <a:blip r:embed="rId7"/>
          <a:stretch>
            <a:fillRect/>
          </a:stretch>
        </p:blipFill>
        <p:spPr>
          <a:xfrm>
            <a:off x="2829202" y="4350695"/>
            <a:ext cx="4707266" cy="1391904"/>
          </a:xfrm>
          <a:prstGeom prst="rect">
            <a:avLst/>
          </a:prstGeom>
        </p:spPr>
      </p:pic>
      <p:cxnSp>
        <p:nvCxnSpPr>
          <p:cNvPr id="5" name="Elbow Connector 4"/>
          <p:cNvCxnSpPr/>
          <p:nvPr/>
        </p:nvCxnSpPr>
        <p:spPr>
          <a:xfrm>
            <a:off x="4872790" y="5122445"/>
            <a:ext cx="433136" cy="385011"/>
          </a:xfrm>
          <a:prstGeom prst="bentConnector3">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55448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5B96A13-071A-44E0-BB85-962181570B37}" type="slidenum">
              <a:rPr lang="en-US" smtClean="0"/>
              <a:t>39</a:t>
            </a:fld>
            <a:endParaRPr lang="en-US"/>
          </a:p>
        </p:txBody>
      </p:sp>
      <p:sp>
        <p:nvSpPr>
          <p:cNvPr id="7" name="Rectangle 6"/>
          <p:cNvSpPr/>
          <p:nvPr/>
        </p:nvSpPr>
        <p:spPr>
          <a:xfrm>
            <a:off x="1" y="0"/>
            <a:ext cx="226336" cy="685800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itle 10"/>
          <p:cNvSpPr txBox="1">
            <a:spLocks/>
          </p:cNvSpPr>
          <p:nvPr/>
        </p:nvSpPr>
        <p:spPr>
          <a:xfrm>
            <a:off x="316065" y="857250"/>
            <a:ext cx="8827936" cy="816997"/>
          </a:xfrm>
          <a:prstGeom prst="rect">
            <a:avLst/>
          </a:prstGeom>
          <a:noFill/>
        </p:spPr>
        <p:txBody>
          <a:bodyPr vert="horz" lIns="68580" tIns="34290" rIns="68580" bIns="34290" rtlCol="0" anchor="ctr">
            <a:normAutofit/>
            <a:scene3d>
              <a:camera prst="orthographicFront"/>
              <a:lightRig rig="threePt" dir="t"/>
            </a:scene3d>
            <a:sp3d extrusionH="57150">
              <a:bevelT w="38100" h="38100"/>
              <a:bevelB w="38100" h="38100" prst="angle"/>
              <a:extrusionClr>
                <a:schemeClr val="tx1">
                  <a:lumMod val="50000"/>
                  <a:lumOff val="50000"/>
                </a:schemeClr>
              </a:extrusion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50" dirty="0">
                <a:ln cap="sq" cmpd="dbl">
                  <a:solidFill>
                    <a:schemeClr val="tx2">
                      <a:lumMod val="75000"/>
                    </a:schemeClr>
                  </a:solidFill>
                  <a:bevel/>
                </a:ln>
                <a:latin typeface="Arial" panose="020B0604020202020204" pitchFamily="34" charset="0"/>
                <a:cs typeface="Arial" panose="020B0604020202020204" pitchFamily="34" charset="0"/>
              </a:rPr>
              <a:t>FY24P Example B – Room Split Edit</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7950" y="559630"/>
            <a:ext cx="2415447" cy="862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p:cNvSpPr txBox="1"/>
          <p:nvPr/>
        </p:nvSpPr>
        <p:spPr>
          <a:xfrm>
            <a:off x="597877" y="1757252"/>
            <a:ext cx="7051431" cy="3416320"/>
          </a:xfrm>
          <a:prstGeom prst="rect">
            <a:avLst/>
          </a:prstGeom>
          <a:noFill/>
        </p:spPr>
        <p:txBody>
          <a:bodyPr wrap="square" rtlCol="0">
            <a:spAutoFit/>
          </a:bodyPr>
          <a:lstStyle/>
          <a:p>
            <a:r>
              <a:rPr lang="en-US" sz="2400" dirty="0"/>
              <a:t>Date Effective is required when </a:t>
            </a:r>
            <a:r>
              <a:rPr lang="en-US" sz="2400" u="sng" dirty="0"/>
              <a:t>Editing </a:t>
            </a:r>
            <a:r>
              <a:rPr lang="en-US" sz="2400" dirty="0"/>
              <a:t>a Room Split in the following situations:</a:t>
            </a:r>
          </a:p>
          <a:p>
            <a:pPr marL="557213" lvl="1" indent="-214313">
              <a:buFont typeface="Wingdings" panose="05000000000000000000" pitchFamily="2" charset="2"/>
              <a:buChar char="Ø"/>
            </a:pPr>
            <a:r>
              <a:rPr lang="en-US" sz="2400" dirty="0"/>
              <a:t>Responsible Party Changes</a:t>
            </a:r>
          </a:p>
          <a:p>
            <a:pPr marL="557213" lvl="1" indent="-214313">
              <a:buFont typeface="Wingdings" panose="05000000000000000000" pitchFamily="2" charset="2"/>
              <a:buChar char="Ø"/>
            </a:pPr>
            <a:r>
              <a:rPr lang="en-US" sz="2400" dirty="0"/>
              <a:t>Department Changes</a:t>
            </a:r>
          </a:p>
          <a:p>
            <a:pPr marL="557213" lvl="1" indent="-214313">
              <a:buFont typeface="Wingdings" panose="05000000000000000000" pitchFamily="2" charset="2"/>
              <a:buChar char="Ø"/>
            </a:pPr>
            <a:r>
              <a:rPr lang="en-US" sz="2400" dirty="0"/>
              <a:t>% of Space Changes</a:t>
            </a:r>
          </a:p>
          <a:p>
            <a:pPr marL="557213" lvl="1" indent="-214313">
              <a:buFont typeface="Wingdings" panose="05000000000000000000" pitchFamily="2" charset="2"/>
              <a:buChar char="Ø"/>
            </a:pPr>
            <a:r>
              <a:rPr lang="en-US" sz="2400" dirty="0"/>
              <a:t>Recharge Center key is added/removed</a:t>
            </a:r>
          </a:p>
          <a:p>
            <a:endParaRPr lang="en-US" sz="2400" dirty="0"/>
          </a:p>
          <a:p>
            <a:r>
              <a:rPr lang="en-US" sz="2400" dirty="0"/>
              <a:t>Date Effective is also required when </a:t>
            </a:r>
            <a:r>
              <a:rPr lang="en-US" sz="2400" u="sng" dirty="0"/>
              <a:t>Deleting</a:t>
            </a:r>
            <a:r>
              <a:rPr lang="en-US" sz="2400" dirty="0"/>
              <a:t> a Room Split</a:t>
            </a:r>
          </a:p>
        </p:txBody>
      </p:sp>
    </p:spTree>
    <p:extLst>
      <p:ext uri="{BB962C8B-B14F-4D97-AF65-F5344CB8AC3E}">
        <p14:creationId xmlns:p14="http://schemas.microsoft.com/office/powerpoint/2010/main" val="3145952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2018" y="437444"/>
            <a:ext cx="7532650" cy="980194"/>
          </a:xfrm>
        </p:spPr>
        <p:txBody>
          <a:bodyPr/>
          <a:lstStyle/>
          <a:p>
            <a:r>
              <a:rPr lang="en-US" dirty="0">
                <a:solidFill>
                  <a:schemeClr val="tx1"/>
                </a:solidFill>
              </a:rPr>
              <a:t>Planning Survey</a:t>
            </a:r>
          </a:p>
        </p:txBody>
      </p:sp>
      <p:sp>
        <p:nvSpPr>
          <p:cNvPr id="5" name="Content Placeholder 4"/>
          <p:cNvSpPr>
            <a:spLocks noGrp="1"/>
          </p:cNvSpPr>
          <p:nvPr>
            <p:ph idx="1"/>
          </p:nvPr>
        </p:nvSpPr>
        <p:spPr>
          <a:xfrm>
            <a:off x="172017" y="1417638"/>
            <a:ext cx="8463984" cy="4960584"/>
          </a:xfrm>
        </p:spPr>
        <p:txBody>
          <a:bodyPr>
            <a:normAutofit fontScale="92500" lnSpcReduction="10000"/>
          </a:bodyPr>
          <a:lstStyle/>
          <a:p>
            <a:pPr marL="0" indent="0">
              <a:buNone/>
            </a:pPr>
            <a:r>
              <a:rPr lang="en-US" b="1" dirty="0">
                <a:solidFill>
                  <a:srgbClr val="A51417"/>
                </a:solidFill>
                <a:latin typeface="Times New Roman" panose="02020603050405020304" pitchFamily="18" charset="0"/>
                <a:cs typeface="Times New Roman" panose="02020603050405020304" pitchFamily="18" charset="0"/>
              </a:rPr>
              <a:t>Planning Survey Cycle Goals:</a:t>
            </a:r>
          </a:p>
          <a:p>
            <a:pPr marL="0" indent="0">
              <a:buNone/>
            </a:pPr>
            <a:endParaRPr lang="en-US" b="1" dirty="0">
              <a:solidFill>
                <a:srgbClr val="A51417"/>
              </a:solidFill>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sz="2800" dirty="0">
                <a:solidFill>
                  <a:schemeClr val="tx1"/>
                </a:solidFill>
                <a:latin typeface="Times New Roman" panose="02020603050405020304" pitchFamily="18" charset="0"/>
                <a:cs typeface="Times New Roman" panose="02020603050405020304" pitchFamily="18" charset="0"/>
              </a:rPr>
              <a:t>Confirm and Update Room Splits (Responsible Party, Department, Recharge Center, % of Space)</a:t>
            </a:r>
          </a:p>
          <a:p>
            <a:pPr lvl="1">
              <a:buFont typeface="Arial" panose="020B0604020202020204" pitchFamily="34" charset="0"/>
              <a:buChar char="•"/>
            </a:pPr>
            <a:r>
              <a:rPr lang="en-US" sz="2800" dirty="0">
                <a:solidFill>
                  <a:schemeClr val="tx1"/>
                </a:solidFill>
                <a:latin typeface="Times New Roman" panose="02020603050405020304" pitchFamily="18" charset="0"/>
                <a:cs typeface="Times New Roman" panose="02020603050405020304" pitchFamily="18" charset="0"/>
              </a:rPr>
              <a:t>Request Room Updates</a:t>
            </a:r>
          </a:p>
          <a:p>
            <a:pPr lvl="1">
              <a:buFont typeface="Arial" panose="020B0604020202020204" pitchFamily="34" charset="0"/>
              <a:buChar char="•"/>
            </a:pPr>
            <a:r>
              <a:rPr lang="en-US" sz="2800" dirty="0">
                <a:solidFill>
                  <a:schemeClr val="tx1"/>
                </a:solidFill>
                <a:latin typeface="Times New Roman" panose="02020603050405020304" pitchFamily="18" charset="0"/>
                <a:cs typeface="Times New Roman" panose="02020603050405020304" pitchFamily="18" charset="0"/>
              </a:rPr>
              <a:t>Use Effective Dates</a:t>
            </a:r>
          </a:p>
          <a:p>
            <a:pPr lvl="1">
              <a:buFont typeface="Arial" panose="020B0604020202020204" pitchFamily="34" charset="0"/>
              <a:buChar char="•"/>
            </a:pPr>
            <a:r>
              <a:rPr lang="en-US" sz="2800" dirty="0">
                <a:solidFill>
                  <a:schemeClr val="tx1"/>
                </a:solidFill>
                <a:latin typeface="Times New Roman" panose="02020603050405020304" pitchFamily="18" charset="0"/>
                <a:cs typeface="Times New Roman" panose="02020603050405020304" pitchFamily="18" charset="0"/>
              </a:rPr>
              <a:t>Add Occupants to room splits</a:t>
            </a:r>
          </a:p>
          <a:p>
            <a:pPr lvl="1">
              <a:buFont typeface="Arial" panose="020B0604020202020204" pitchFamily="34" charset="0"/>
              <a:buChar char="•"/>
            </a:pPr>
            <a:r>
              <a:rPr lang="en-US" sz="2800" u="sng" dirty="0">
                <a:solidFill>
                  <a:schemeClr val="tx1"/>
                </a:solidFill>
                <a:latin typeface="Times New Roman" panose="02020603050405020304" pitchFamily="18" charset="0"/>
                <a:cs typeface="Times New Roman" panose="02020603050405020304" pitchFamily="18" charset="0"/>
              </a:rPr>
              <a:t>Create</a:t>
            </a:r>
            <a:r>
              <a:rPr lang="en-US" sz="2800" dirty="0">
                <a:solidFill>
                  <a:schemeClr val="tx1"/>
                </a:solidFill>
                <a:latin typeface="Times New Roman" panose="02020603050405020304" pitchFamily="18" charset="0"/>
                <a:cs typeface="Times New Roman" panose="02020603050405020304" pitchFamily="18" charset="0"/>
              </a:rPr>
              <a:t> Service-Benefiting Room Relationships</a:t>
            </a:r>
          </a:p>
          <a:p>
            <a:pPr marL="457200" lvl="1" indent="0">
              <a:buNone/>
            </a:pPr>
            <a:endParaRPr lang="en-US" dirty="0">
              <a:solidFill>
                <a:schemeClr val="tx1"/>
              </a:solidFill>
              <a:latin typeface="Times New Roman" panose="02020603050405020304" pitchFamily="18" charset="0"/>
              <a:cs typeface="Times New Roman" panose="02020603050405020304" pitchFamily="18" charset="0"/>
            </a:endParaRPr>
          </a:p>
          <a:p>
            <a:pPr marL="57150" indent="0">
              <a:buNone/>
            </a:pPr>
            <a:r>
              <a:rPr lang="en-US" dirty="0">
                <a:solidFill>
                  <a:schemeClr val="tx1"/>
                </a:solidFill>
                <a:latin typeface="Times New Roman" panose="02020603050405020304" pitchFamily="18" charset="0"/>
                <a:cs typeface="Times New Roman" panose="02020603050405020304" pitchFamily="18" charset="0"/>
              </a:rPr>
              <a:t>Planning Survey data is ‘Annualized’ by the system and becomes the initial Annual Survey data</a:t>
            </a:r>
          </a:p>
          <a:p>
            <a:pPr lvl="1">
              <a:buFont typeface="Arial" panose="020B0604020202020204" pitchFamily="34" charset="0"/>
              <a:buChar char="•"/>
            </a:pPr>
            <a:endParaRPr lang="en-US" dirty="0"/>
          </a:p>
          <a:p>
            <a:pPr marL="0" indent="0">
              <a:buNone/>
            </a:pPr>
            <a:endParaRPr lang="en-US" dirty="0">
              <a:solidFill>
                <a:schemeClr val="tx1"/>
              </a:solidFill>
            </a:endParaRPr>
          </a:p>
        </p:txBody>
      </p:sp>
      <p:sp>
        <p:nvSpPr>
          <p:cNvPr id="7" name="TextBox 6"/>
          <p:cNvSpPr txBox="1"/>
          <p:nvPr/>
        </p:nvSpPr>
        <p:spPr>
          <a:xfrm>
            <a:off x="8636000" y="6337537"/>
            <a:ext cx="334978" cy="369332"/>
          </a:xfrm>
          <a:prstGeom prst="rect">
            <a:avLst/>
          </a:prstGeom>
          <a:noFill/>
        </p:spPr>
        <p:txBody>
          <a:bodyPr wrap="square" rtlCol="0">
            <a:spAutoFit/>
          </a:bodyPr>
          <a:lstStyle/>
          <a:p>
            <a:r>
              <a:rPr lang="en-US" dirty="0"/>
              <a:t>8</a:t>
            </a:r>
          </a:p>
        </p:txBody>
      </p:sp>
    </p:spTree>
    <p:extLst>
      <p:ext uri="{BB962C8B-B14F-4D97-AF65-F5344CB8AC3E}">
        <p14:creationId xmlns:p14="http://schemas.microsoft.com/office/powerpoint/2010/main" val="602322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5B96A13-071A-44E0-BB85-962181570B37}" type="slidenum">
              <a:rPr lang="en-US" smtClean="0"/>
              <a:t>40</a:t>
            </a:fld>
            <a:endParaRPr lang="en-US"/>
          </a:p>
        </p:txBody>
      </p:sp>
      <p:sp>
        <p:nvSpPr>
          <p:cNvPr id="2" name="TextBox 1"/>
          <p:cNvSpPr txBox="1"/>
          <p:nvPr/>
        </p:nvSpPr>
        <p:spPr>
          <a:xfrm>
            <a:off x="401085" y="1687647"/>
            <a:ext cx="6638925" cy="276999"/>
          </a:xfrm>
          <a:prstGeom prst="rect">
            <a:avLst/>
          </a:prstGeom>
          <a:noFill/>
        </p:spPr>
        <p:txBody>
          <a:bodyPr wrap="square" rtlCol="0">
            <a:spAutoFit/>
          </a:bodyPr>
          <a:lstStyle/>
          <a:p>
            <a:r>
              <a:rPr lang="en-US" sz="1200" dirty="0"/>
              <a:t>I would like to delete the room split with CH01098 and only keep the room split with CH00547</a:t>
            </a:r>
          </a:p>
        </p:txBody>
      </p:sp>
      <p:sp>
        <p:nvSpPr>
          <p:cNvPr id="7" name="Rectangle 6"/>
          <p:cNvSpPr/>
          <p:nvPr/>
        </p:nvSpPr>
        <p:spPr>
          <a:xfrm>
            <a:off x="1" y="0"/>
            <a:ext cx="225266" cy="685800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itle 10"/>
          <p:cNvSpPr txBox="1">
            <a:spLocks/>
          </p:cNvSpPr>
          <p:nvPr/>
        </p:nvSpPr>
        <p:spPr>
          <a:xfrm>
            <a:off x="316065" y="857250"/>
            <a:ext cx="8827936" cy="816997"/>
          </a:xfrm>
          <a:prstGeom prst="rect">
            <a:avLst/>
          </a:prstGeom>
          <a:noFill/>
        </p:spPr>
        <p:txBody>
          <a:bodyPr vert="horz" lIns="68580" tIns="34290" rIns="68580" bIns="34290" rtlCol="0" anchor="ctr">
            <a:normAutofit/>
            <a:scene3d>
              <a:camera prst="orthographicFront"/>
              <a:lightRig rig="threePt" dir="t"/>
            </a:scene3d>
            <a:sp3d extrusionH="57150">
              <a:bevelT w="38100" h="38100"/>
              <a:bevelB w="38100" h="38100" prst="angle"/>
              <a:extrusionClr>
                <a:schemeClr val="tx1">
                  <a:lumMod val="50000"/>
                  <a:lumOff val="50000"/>
                </a:schemeClr>
              </a:extrusion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50" dirty="0">
                <a:ln cap="sq" cmpd="dbl">
                  <a:solidFill>
                    <a:schemeClr val="tx2">
                      <a:lumMod val="75000"/>
                    </a:schemeClr>
                  </a:solidFill>
                  <a:bevel/>
                </a:ln>
                <a:latin typeface="Arial" panose="020B0604020202020204" pitchFamily="34" charset="0"/>
                <a:cs typeface="Arial" panose="020B0604020202020204" pitchFamily="34" charset="0"/>
              </a:rPr>
              <a:t>FY24P Example C – Room Split Deletion</a:t>
            </a:r>
          </a:p>
        </p:txBody>
      </p:sp>
      <p:sp>
        <p:nvSpPr>
          <p:cNvPr id="13" name="TextBox 12"/>
          <p:cNvSpPr txBox="1"/>
          <p:nvPr/>
        </p:nvSpPr>
        <p:spPr>
          <a:xfrm>
            <a:off x="515385" y="3513516"/>
            <a:ext cx="6638925" cy="276999"/>
          </a:xfrm>
          <a:prstGeom prst="rect">
            <a:avLst/>
          </a:prstGeom>
          <a:noFill/>
        </p:spPr>
        <p:txBody>
          <a:bodyPr wrap="square" rtlCol="0">
            <a:spAutoFit/>
          </a:bodyPr>
          <a:lstStyle/>
          <a:p>
            <a:r>
              <a:rPr lang="en-US" sz="1200" dirty="0"/>
              <a:t>Click on the         button of the room split that needs deleted</a:t>
            </a:r>
          </a:p>
        </p:txBody>
      </p:sp>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2093" y="3551176"/>
            <a:ext cx="250031" cy="178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9501" y="4036988"/>
            <a:ext cx="4257675" cy="97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515385" y="3783073"/>
            <a:ext cx="6638925" cy="276999"/>
          </a:xfrm>
          <a:prstGeom prst="rect">
            <a:avLst/>
          </a:prstGeom>
          <a:noFill/>
        </p:spPr>
        <p:txBody>
          <a:bodyPr wrap="square" rtlCol="0">
            <a:spAutoFit/>
          </a:bodyPr>
          <a:lstStyle/>
          <a:p>
            <a:r>
              <a:rPr lang="en-US" sz="1200" dirty="0"/>
              <a:t>The following message appears:</a:t>
            </a:r>
          </a:p>
        </p:txBody>
      </p:sp>
      <p:sp>
        <p:nvSpPr>
          <p:cNvPr id="17" name="TextBox 16"/>
          <p:cNvSpPr txBox="1"/>
          <p:nvPr/>
        </p:nvSpPr>
        <p:spPr>
          <a:xfrm>
            <a:off x="5247177" y="4754623"/>
            <a:ext cx="1464285" cy="276999"/>
          </a:xfrm>
          <a:prstGeom prst="rect">
            <a:avLst/>
          </a:prstGeom>
          <a:noFill/>
        </p:spPr>
        <p:txBody>
          <a:bodyPr wrap="square" rtlCol="0">
            <a:spAutoFit/>
          </a:bodyPr>
          <a:lstStyle/>
          <a:p>
            <a:r>
              <a:rPr lang="en-US" sz="1200" dirty="0"/>
              <a:t>Click the Yes button</a:t>
            </a:r>
          </a:p>
        </p:txBody>
      </p:sp>
      <p:sp>
        <p:nvSpPr>
          <p:cNvPr id="18" name="TextBox 17"/>
          <p:cNvSpPr txBox="1"/>
          <p:nvPr/>
        </p:nvSpPr>
        <p:spPr>
          <a:xfrm>
            <a:off x="989501" y="5153866"/>
            <a:ext cx="5865504" cy="507831"/>
          </a:xfrm>
          <a:prstGeom prst="rect">
            <a:avLst/>
          </a:prstGeom>
          <a:solidFill>
            <a:schemeClr val="accent4">
              <a:lumMod val="40000"/>
              <a:lumOff val="60000"/>
            </a:schemeClr>
          </a:solidFill>
        </p:spPr>
        <p:txBody>
          <a:bodyPr wrap="square" rtlCol="0">
            <a:spAutoFit/>
          </a:bodyPr>
          <a:lstStyle/>
          <a:p>
            <a:r>
              <a:rPr lang="en-US" sz="1350" dirty="0"/>
              <a:t>         In order to delete an existing room split, the Date Effective must be entered   and the % of Space must be set to 0 %.</a:t>
            </a:r>
          </a:p>
        </p:txBody>
      </p:sp>
      <p:pic>
        <p:nvPicPr>
          <p:cNvPr id="19" name="Picture 4" descr="C:\Users\chrpot\AppData\Local\Microsoft\Windows\Temporary Internet Files\Content.IE5\6TA0NU6Z\Simple_light_bulb_graphic[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0388" y="5153865"/>
            <a:ext cx="280848" cy="29142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6"/>
          <a:stretch>
            <a:fillRect/>
          </a:stretch>
        </p:blipFill>
        <p:spPr>
          <a:xfrm>
            <a:off x="493742" y="1912658"/>
            <a:ext cx="8112404" cy="2217194"/>
          </a:xfrm>
          <a:prstGeom prst="rect">
            <a:avLst/>
          </a:prstGeom>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43452" y="730293"/>
            <a:ext cx="1421930" cy="863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16064" y="3684672"/>
            <a:ext cx="8199285" cy="225359"/>
          </a:xfrm>
          <a:prstGeom prst="rect">
            <a:avLst/>
          </a:prstGeom>
          <a:noFill/>
          <a:ln>
            <a:solidFill>
              <a:srgbClr val="9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1131463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5B96A13-071A-44E0-BB85-962181570B37}" type="slidenum">
              <a:rPr lang="en-US" smtClean="0"/>
              <a:t>41</a:t>
            </a:fld>
            <a:endParaRPr lang="en-US" dirty="0"/>
          </a:p>
        </p:txBody>
      </p:sp>
      <p:sp>
        <p:nvSpPr>
          <p:cNvPr id="7" name="Rectangle 6"/>
          <p:cNvSpPr/>
          <p:nvPr/>
        </p:nvSpPr>
        <p:spPr>
          <a:xfrm>
            <a:off x="1" y="0"/>
            <a:ext cx="244443" cy="685800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itle 10"/>
          <p:cNvSpPr txBox="1">
            <a:spLocks/>
          </p:cNvSpPr>
          <p:nvPr/>
        </p:nvSpPr>
        <p:spPr>
          <a:xfrm>
            <a:off x="316065" y="857250"/>
            <a:ext cx="8827936" cy="816997"/>
          </a:xfrm>
          <a:prstGeom prst="rect">
            <a:avLst/>
          </a:prstGeom>
          <a:noFill/>
        </p:spPr>
        <p:txBody>
          <a:bodyPr vert="horz" lIns="68580" tIns="34290" rIns="68580" bIns="34290" rtlCol="0" anchor="ctr">
            <a:normAutofit/>
            <a:scene3d>
              <a:camera prst="orthographicFront"/>
              <a:lightRig rig="threePt" dir="t"/>
            </a:scene3d>
            <a:sp3d extrusionH="57150">
              <a:bevelT w="38100" h="38100"/>
              <a:bevelB w="38100" h="38100" prst="angle"/>
              <a:extrusionClr>
                <a:schemeClr val="tx1">
                  <a:lumMod val="50000"/>
                  <a:lumOff val="50000"/>
                </a:schemeClr>
              </a:extrusion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50" dirty="0">
                <a:ln cap="sq" cmpd="dbl">
                  <a:solidFill>
                    <a:schemeClr val="tx2">
                      <a:lumMod val="75000"/>
                    </a:schemeClr>
                  </a:solidFill>
                  <a:bevel/>
                </a:ln>
                <a:latin typeface="Arial" panose="020B0604020202020204" pitchFamily="34" charset="0"/>
                <a:cs typeface="Arial" panose="020B0604020202020204" pitchFamily="34" charset="0"/>
              </a:rPr>
              <a:t>FY24P Example C – Room Split Deletion</a:t>
            </a: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8163" y="629967"/>
            <a:ext cx="1203750" cy="940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1141643" y="3499917"/>
            <a:ext cx="6638925" cy="1569660"/>
          </a:xfrm>
          <a:prstGeom prst="rect">
            <a:avLst/>
          </a:prstGeom>
          <a:noFill/>
        </p:spPr>
        <p:txBody>
          <a:bodyPr wrap="square" rtlCol="0">
            <a:spAutoFit/>
          </a:bodyPr>
          <a:lstStyle/>
          <a:p>
            <a:pPr marL="214313" indent="-214313">
              <a:buFont typeface="Arial" panose="020B0604020202020204" pitchFamily="34" charset="0"/>
              <a:buChar char="•"/>
            </a:pPr>
            <a:r>
              <a:rPr lang="en-US" sz="1200" dirty="0"/>
              <a:t>Enter 0.00 as the % of Space</a:t>
            </a:r>
          </a:p>
          <a:p>
            <a:pPr marL="214313" indent="-214313">
              <a:buFont typeface="Arial" panose="020B0604020202020204" pitchFamily="34" charset="0"/>
              <a:buChar char="•"/>
            </a:pPr>
            <a:r>
              <a:rPr lang="en-US" sz="1200" dirty="0"/>
              <a:t>Enter Survey Comments for the deletion</a:t>
            </a:r>
          </a:p>
          <a:p>
            <a:pPr lvl="1"/>
            <a:r>
              <a:rPr lang="en-US" sz="1200" i="1" dirty="0"/>
              <a:t>(not required but definitely helpful when reviewing Cognos report)</a:t>
            </a:r>
          </a:p>
          <a:p>
            <a:pPr marL="214313" indent="-214313">
              <a:buFont typeface="Arial" panose="020B0604020202020204" pitchFamily="34" charset="0"/>
              <a:buChar char="•"/>
            </a:pPr>
            <a:r>
              <a:rPr lang="en-US" sz="1200" dirty="0"/>
              <a:t>Effective Date … what is going to happen with an Effective Date of 11/1/2021 saved? It automatically defaults to the last date effective in the system. Let’s see what happens if we leave it as it populates.</a:t>
            </a:r>
          </a:p>
          <a:p>
            <a:pPr marL="214313" indent="-214313">
              <a:buFont typeface="Arial" panose="020B0604020202020204" pitchFamily="34" charset="0"/>
              <a:buChar char="•"/>
            </a:pPr>
            <a:r>
              <a:rPr lang="en-US" sz="1200" i="1" dirty="0">
                <a:solidFill>
                  <a:srgbClr val="A51417"/>
                </a:solidFill>
              </a:rPr>
              <a:t>Click Save</a:t>
            </a:r>
          </a:p>
          <a:p>
            <a:endParaRPr lang="en-US" sz="1200" dirty="0"/>
          </a:p>
          <a:p>
            <a:endParaRPr lang="en-US" sz="1200" dirty="0"/>
          </a:p>
        </p:txBody>
      </p:sp>
      <p:pic>
        <p:nvPicPr>
          <p:cNvPr id="16389" name="Picture 5" descr="C:\Users\chrpot\AppData\Local\Microsoft\Windows\Temporary Internet Files\Content.IE5\5AN5JD6M\576728_319639348107563_189220957816070_805864_732385921_n[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8779" y="4915953"/>
            <a:ext cx="571500" cy="5715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stretch>
            <a:fillRect/>
          </a:stretch>
        </p:blipFill>
        <p:spPr>
          <a:xfrm>
            <a:off x="479382" y="1492155"/>
            <a:ext cx="5644693" cy="1861096"/>
          </a:xfrm>
          <a:prstGeom prst="rect">
            <a:avLst/>
          </a:prstGeom>
        </p:spPr>
      </p:pic>
      <p:pic>
        <p:nvPicPr>
          <p:cNvPr id="4" name="Picture 3"/>
          <p:cNvPicPr>
            <a:picLocks noChangeAspect="1"/>
          </p:cNvPicPr>
          <p:nvPr/>
        </p:nvPicPr>
        <p:blipFill>
          <a:blip r:embed="rId6"/>
          <a:stretch>
            <a:fillRect/>
          </a:stretch>
        </p:blipFill>
        <p:spPr>
          <a:xfrm>
            <a:off x="1954751" y="4889742"/>
            <a:ext cx="2551075" cy="1108671"/>
          </a:xfrm>
          <a:prstGeom prst="rect">
            <a:avLst/>
          </a:prstGeom>
        </p:spPr>
      </p:pic>
      <p:pic>
        <p:nvPicPr>
          <p:cNvPr id="5" name="Picture 4" descr="File:Checkmark.svg - Wikimedia Commons"/>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41114" y="2167717"/>
            <a:ext cx="389165" cy="346032"/>
          </a:xfrm>
          <a:prstGeom prst="rect">
            <a:avLst/>
          </a:prstGeom>
        </p:spPr>
      </p:pic>
      <p:pic>
        <p:nvPicPr>
          <p:cNvPr id="6" name="Picture 5"/>
          <p:cNvPicPr>
            <a:picLocks noChangeAspect="1"/>
          </p:cNvPicPr>
          <p:nvPr/>
        </p:nvPicPr>
        <p:blipFill>
          <a:blip r:embed="rId8"/>
          <a:stretch>
            <a:fillRect/>
          </a:stretch>
        </p:blipFill>
        <p:spPr>
          <a:xfrm>
            <a:off x="3504600" y="2676953"/>
            <a:ext cx="393226" cy="342930"/>
          </a:xfrm>
          <a:prstGeom prst="rect">
            <a:avLst/>
          </a:prstGeom>
        </p:spPr>
      </p:pic>
    </p:spTree>
    <p:extLst>
      <p:ext uri="{BB962C8B-B14F-4D97-AF65-F5344CB8AC3E}">
        <p14:creationId xmlns:p14="http://schemas.microsoft.com/office/powerpoint/2010/main" val="6290348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627648" y="1862684"/>
            <a:ext cx="3619530" cy="1956173"/>
          </a:xfrm>
          <a:prstGeom prst="rect">
            <a:avLst/>
          </a:prstGeom>
        </p:spPr>
      </p:pic>
      <p:sp>
        <p:nvSpPr>
          <p:cNvPr id="3" name="Slide Number Placeholder 2"/>
          <p:cNvSpPr>
            <a:spLocks noGrp="1"/>
          </p:cNvSpPr>
          <p:nvPr>
            <p:ph type="sldNum" sz="quarter" idx="12"/>
          </p:nvPr>
        </p:nvSpPr>
        <p:spPr/>
        <p:txBody>
          <a:bodyPr/>
          <a:lstStyle/>
          <a:p>
            <a:fld id="{85B96A13-071A-44E0-BB85-962181570B37}" type="slidenum">
              <a:rPr lang="en-US" smtClean="0"/>
              <a:t>42</a:t>
            </a:fld>
            <a:endParaRPr lang="en-US"/>
          </a:p>
        </p:txBody>
      </p:sp>
      <p:sp>
        <p:nvSpPr>
          <p:cNvPr id="2" name="TextBox 1"/>
          <p:cNvSpPr txBox="1"/>
          <p:nvPr/>
        </p:nvSpPr>
        <p:spPr>
          <a:xfrm>
            <a:off x="461984" y="1587155"/>
            <a:ext cx="5850045" cy="276999"/>
          </a:xfrm>
          <a:prstGeom prst="rect">
            <a:avLst/>
          </a:prstGeom>
          <a:noFill/>
        </p:spPr>
        <p:txBody>
          <a:bodyPr wrap="square" rtlCol="0">
            <a:spAutoFit/>
          </a:bodyPr>
          <a:lstStyle/>
          <a:p>
            <a:r>
              <a:rPr lang="en-US" sz="1200" dirty="0"/>
              <a:t>Remember check the Room History transactions for effective dates.  </a:t>
            </a:r>
          </a:p>
        </p:txBody>
      </p:sp>
      <p:sp>
        <p:nvSpPr>
          <p:cNvPr id="7" name="Rectangle 6"/>
          <p:cNvSpPr/>
          <p:nvPr/>
        </p:nvSpPr>
        <p:spPr>
          <a:xfrm>
            <a:off x="1" y="0"/>
            <a:ext cx="316064" cy="685800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itle 10"/>
          <p:cNvSpPr txBox="1">
            <a:spLocks/>
          </p:cNvSpPr>
          <p:nvPr/>
        </p:nvSpPr>
        <p:spPr>
          <a:xfrm>
            <a:off x="316065" y="857250"/>
            <a:ext cx="8827936" cy="816997"/>
          </a:xfrm>
          <a:prstGeom prst="rect">
            <a:avLst/>
          </a:prstGeom>
          <a:noFill/>
        </p:spPr>
        <p:txBody>
          <a:bodyPr vert="horz" lIns="68580" tIns="34290" rIns="68580" bIns="34290" rtlCol="0" anchor="ctr">
            <a:normAutofit/>
            <a:scene3d>
              <a:camera prst="orthographicFront"/>
              <a:lightRig rig="threePt" dir="t"/>
            </a:scene3d>
            <a:sp3d extrusionH="57150">
              <a:bevelT w="38100" h="38100"/>
              <a:bevelB w="38100" h="38100" prst="angle"/>
              <a:extrusionClr>
                <a:schemeClr val="tx1">
                  <a:lumMod val="50000"/>
                  <a:lumOff val="50000"/>
                </a:schemeClr>
              </a:extrusion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50" dirty="0">
                <a:ln cap="sq" cmpd="dbl">
                  <a:solidFill>
                    <a:schemeClr val="tx2">
                      <a:lumMod val="75000"/>
                    </a:schemeClr>
                  </a:solidFill>
                  <a:bevel/>
                </a:ln>
                <a:latin typeface="Arial" panose="020B0604020202020204" pitchFamily="34" charset="0"/>
                <a:cs typeface="Arial" panose="020B0604020202020204" pitchFamily="34" charset="0"/>
              </a:rPr>
              <a:t>FY24P Example C – Room Split Deletion</a:t>
            </a:r>
          </a:p>
        </p:txBody>
      </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6392" y="618125"/>
            <a:ext cx="1097885" cy="857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969105" y="3809957"/>
            <a:ext cx="6069369" cy="1200329"/>
          </a:xfrm>
          <a:prstGeom prst="rect">
            <a:avLst/>
          </a:prstGeom>
          <a:noFill/>
        </p:spPr>
        <p:txBody>
          <a:bodyPr wrap="square" rtlCol="0">
            <a:spAutoFit/>
          </a:bodyPr>
          <a:lstStyle/>
          <a:p>
            <a:r>
              <a:rPr lang="en-US" sz="1200" dirty="0"/>
              <a:t>The Start Date for the most recent transaction for the split that I am trying to delete is 11/1/2021.</a:t>
            </a:r>
          </a:p>
          <a:p>
            <a:r>
              <a:rPr lang="en-US" sz="1200" dirty="0"/>
              <a:t>       A valid End Date is 11/2/2021 or after ….</a:t>
            </a:r>
          </a:p>
          <a:p>
            <a:r>
              <a:rPr lang="en-US" sz="1200" dirty="0"/>
              <a:t>      	…. which means that the Date Effective for deletion needs to be 11/3/2021 or after.</a:t>
            </a:r>
          </a:p>
          <a:p>
            <a:endParaRPr lang="en-US" sz="1200" dirty="0"/>
          </a:p>
          <a:p>
            <a:endParaRPr lang="en-US" sz="1200" dirty="0"/>
          </a:p>
        </p:txBody>
      </p:sp>
      <p:sp>
        <p:nvSpPr>
          <p:cNvPr id="18" name="TextBox 17"/>
          <p:cNvSpPr txBox="1"/>
          <p:nvPr/>
        </p:nvSpPr>
        <p:spPr>
          <a:xfrm>
            <a:off x="5437050" y="4656253"/>
            <a:ext cx="1464285" cy="461665"/>
          </a:xfrm>
          <a:prstGeom prst="rect">
            <a:avLst/>
          </a:prstGeom>
          <a:noFill/>
        </p:spPr>
        <p:txBody>
          <a:bodyPr wrap="square" rtlCol="0">
            <a:spAutoFit/>
          </a:bodyPr>
          <a:lstStyle/>
          <a:p>
            <a:r>
              <a:rPr lang="en-US" sz="1200" dirty="0">
                <a:solidFill>
                  <a:srgbClr val="A51417"/>
                </a:solidFill>
              </a:rPr>
              <a:t>Click the Save button</a:t>
            </a:r>
          </a:p>
        </p:txBody>
      </p:sp>
      <p:pic>
        <p:nvPicPr>
          <p:cNvPr id="5" name="Picture 4"/>
          <p:cNvPicPr>
            <a:picLocks noChangeAspect="1"/>
          </p:cNvPicPr>
          <p:nvPr/>
        </p:nvPicPr>
        <p:blipFill>
          <a:blip r:embed="rId5"/>
          <a:stretch>
            <a:fillRect/>
          </a:stretch>
        </p:blipFill>
        <p:spPr>
          <a:xfrm>
            <a:off x="889735" y="4656253"/>
            <a:ext cx="4410176" cy="1162373"/>
          </a:xfrm>
          <a:prstGeom prst="rect">
            <a:avLst/>
          </a:prstGeom>
        </p:spPr>
      </p:pic>
    </p:spTree>
    <p:extLst>
      <p:ext uri="{BB962C8B-B14F-4D97-AF65-F5344CB8AC3E}">
        <p14:creationId xmlns:p14="http://schemas.microsoft.com/office/powerpoint/2010/main" val="41461029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5B96A13-071A-44E0-BB85-962181570B37}" type="slidenum">
              <a:rPr lang="en-US" smtClean="0"/>
              <a:t>43</a:t>
            </a:fld>
            <a:endParaRPr lang="en-US"/>
          </a:p>
        </p:txBody>
      </p:sp>
      <p:sp>
        <p:nvSpPr>
          <p:cNvPr id="7" name="Rectangle 6"/>
          <p:cNvSpPr/>
          <p:nvPr/>
        </p:nvSpPr>
        <p:spPr>
          <a:xfrm>
            <a:off x="1" y="0"/>
            <a:ext cx="236093" cy="685800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itle 10"/>
          <p:cNvSpPr txBox="1">
            <a:spLocks/>
          </p:cNvSpPr>
          <p:nvPr/>
        </p:nvSpPr>
        <p:spPr>
          <a:xfrm>
            <a:off x="316065" y="857250"/>
            <a:ext cx="8827936" cy="816997"/>
          </a:xfrm>
          <a:prstGeom prst="rect">
            <a:avLst/>
          </a:prstGeom>
          <a:noFill/>
        </p:spPr>
        <p:txBody>
          <a:bodyPr vert="horz" lIns="68580" tIns="34290" rIns="68580" bIns="34290" rtlCol="0" anchor="ctr">
            <a:normAutofit/>
            <a:scene3d>
              <a:camera prst="orthographicFront"/>
              <a:lightRig rig="threePt" dir="t"/>
            </a:scene3d>
            <a:sp3d extrusionH="57150">
              <a:bevelT w="38100" h="38100"/>
              <a:bevelB w="38100" h="38100" prst="angle"/>
              <a:extrusionClr>
                <a:schemeClr val="tx1">
                  <a:lumMod val="50000"/>
                  <a:lumOff val="50000"/>
                </a:schemeClr>
              </a:extrusion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50" dirty="0">
                <a:ln cap="sq" cmpd="dbl">
                  <a:solidFill>
                    <a:schemeClr val="tx2">
                      <a:lumMod val="75000"/>
                    </a:schemeClr>
                  </a:solidFill>
                  <a:bevel/>
                </a:ln>
                <a:latin typeface="Arial" panose="020B0604020202020204" pitchFamily="34" charset="0"/>
                <a:cs typeface="Arial" panose="020B0604020202020204" pitchFamily="34" charset="0"/>
              </a:rPr>
              <a:t>FY24P Example C – Room Split Deletion</a:t>
            </a: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5735" y="543802"/>
            <a:ext cx="1281065" cy="1000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468972" y="1746702"/>
            <a:ext cx="5237906" cy="461665"/>
          </a:xfrm>
          <a:prstGeom prst="rect">
            <a:avLst/>
          </a:prstGeom>
          <a:noFill/>
        </p:spPr>
        <p:txBody>
          <a:bodyPr wrap="square" rtlCol="0">
            <a:spAutoFit/>
          </a:bodyPr>
          <a:lstStyle/>
          <a:p>
            <a:r>
              <a:rPr lang="en-US" sz="1200" dirty="0"/>
              <a:t>If I click on Show History button I should see the Saved Transaction right?</a:t>
            </a:r>
          </a:p>
          <a:p>
            <a:pPr marL="557213" lvl="1" indent="-214313">
              <a:buFont typeface="Wingdings" panose="05000000000000000000" pitchFamily="2" charset="2"/>
              <a:buChar char="Ø"/>
            </a:pPr>
            <a:r>
              <a:rPr lang="en-US" sz="1200" dirty="0"/>
              <a:t>No, the room has to be Marked Completed first</a:t>
            </a:r>
          </a:p>
        </p:txBody>
      </p:sp>
      <p:sp>
        <p:nvSpPr>
          <p:cNvPr id="13" name="TextBox 12"/>
          <p:cNvSpPr txBox="1"/>
          <p:nvPr/>
        </p:nvSpPr>
        <p:spPr>
          <a:xfrm>
            <a:off x="974143" y="4572945"/>
            <a:ext cx="6045017" cy="300082"/>
          </a:xfrm>
          <a:prstGeom prst="rect">
            <a:avLst/>
          </a:prstGeom>
          <a:solidFill>
            <a:schemeClr val="accent4">
              <a:lumMod val="40000"/>
              <a:lumOff val="60000"/>
            </a:schemeClr>
          </a:solidFill>
        </p:spPr>
        <p:txBody>
          <a:bodyPr wrap="square" rtlCol="0">
            <a:spAutoFit/>
          </a:bodyPr>
          <a:lstStyle/>
          <a:p>
            <a:r>
              <a:rPr lang="en-US" sz="1350" dirty="0"/>
              <a:t>         In order to Mark Completed, the % of Space must sum to 100%</a:t>
            </a:r>
          </a:p>
        </p:txBody>
      </p:sp>
      <p:pic>
        <p:nvPicPr>
          <p:cNvPr id="14" name="Picture 4" descr="C:\Users\chrpot\AppData\Local\Microsoft\Windows\Temporary Internet Files\Content.IE5\6TA0NU6Z\Simple_light_bulb_graphic[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295" y="4497455"/>
            <a:ext cx="280848" cy="29142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stretch>
            <a:fillRect/>
          </a:stretch>
        </p:blipFill>
        <p:spPr>
          <a:xfrm>
            <a:off x="402019" y="2205830"/>
            <a:ext cx="8141714" cy="2190311"/>
          </a:xfrm>
          <a:prstGeom prst="rect">
            <a:avLst/>
          </a:prstGeom>
        </p:spPr>
      </p:pic>
      <p:sp>
        <p:nvSpPr>
          <p:cNvPr id="4" name="Rectangle 3"/>
          <p:cNvSpPr/>
          <p:nvPr/>
        </p:nvSpPr>
        <p:spPr>
          <a:xfrm>
            <a:off x="344678" y="2545614"/>
            <a:ext cx="532162" cy="342503"/>
          </a:xfrm>
          <a:prstGeom prst="rect">
            <a:avLst/>
          </a:prstGeom>
          <a:noFill/>
          <a:ln>
            <a:solidFill>
              <a:srgbClr val="A514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6087979" y="3300985"/>
            <a:ext cx="655721" cy="125612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1018648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5B96A13-071A-44E0-BB85-962181570B37}" type="slidenum">
              <a:rPr lang="en-US" smtClean="0"/>
              <a:t>44</a:t>
            </a:fld>
            <a:endParaRPr lang="en-US"/>
          </a:p>
        </p:txBody>
      </p:sp>
      <p:sp>
        <p:nvSpPr>
          <p:cNvPr id="7" name="Rectangle 6"/>
          <p:cNvSpPr/>
          <p:nvPr/>
        </p:nvSpPr>
        <p:spPr>
          <a:xfrm>
            <a:off x="1" y="0"/>
            <a:ext cx="251857" cy="685800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itle 10"/>
          <p:cNvSpPr txBox="1">
            <a:spLocks/>
          </p:cNvSpPr>
          <p:nvPr/>
        </p:nvSpPr>
        <p:spPr>
          <a:xfrm>
            <a:off x="316065" y="857250"/>
            <a:ext cx="8827936" cy="816997"/>
          </a:xfrm>
          <a:prstGeom prst="rect">
            <a:avLst/>
          </a:prstGeom>
          <a:noFill/>
        </p:spPr>
        <p:txBody>
          <a:bodyPr vert="horz" lIns="68580" tIns="34290" rIns="68580" bIns="34290" rtlCol="0" anchor="ctr">
            <a:normAutofit/>
            <a:scene3d>
              <a:camera prst="orthographicFront"/>
              <a:lightRig rig="threePt" dir="t"/>
            </a:scene3d>
            <a:sp3d extrusionH="57150">
              <a:bevelT w="38100" h="38100"/>
              <a:bevelB w="38100" h="38100" prst="angle"/>
              <a:extrusionClr>
                <a:schemeClr val="tx1">
                  <a:lumMod val="50000"/>
                  <a:lumOff val="50000"/>
                </a:schemeClr>
              </a:extrusion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50" dirty="0">
                <a:ln cap="sq" cmpd="dbl">
                  <a:solidFill>
                    <a:schemeClr val="tx2">
                      <a:lumMod val="75000"/>
                    </a:schemeClr>
                  </a:solidFill>
                  <a:bevel/>
                </a:ln>
                <a:latin typeface="Arial" panose="020B0604020202020204" pitchFamily="34" charset="0"/>
                <a:cs typeface="Arial" panose="020B0604020202020204" pitchFamily="34" charset="0"/>
              </a:rPr>
              <a:t>FY24P Example C – Room Split Deletion</a:t>
            </a: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3430" y="599713"/>
            <a:ext cx="1121451" cy="876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468970" y="1693000"/>
            <a:ext cx="5237906" cy="646331"/>
          </a:xfrm>
          <a:prstGeom prst="rect">
            <a:avLst/>
          </a:prstGeom>
          <a:noFill/>
        </p:spPr>
        <p:txBody>
          <a:bodyPr wrap="square" rtlCol="0">
            <a:spAutoFit/>
          </a:bodyPr>
          <a:lstStyle/>
          <a:p>
            <a:r>
              <a:rPr lang="en-US" sz="1200" dirty="0"/>
              <a:t>Edit the room split that I want to keep to have 100.00 % of Space</a:t>
            </a:r>
          </a:p>
          <a:p>
            <a:pPr marL="557213" lvl="1" indent="-214313">
              <a:buFont typeface="Wingdings" panose="05000000000000000000" pitchFamily="2" charset="2"/>
              <a:buChar char="Ø"/>
            </a:pPr>
            <a:r>
              <a:rPr lang="en-US" sz="1200" dirty="0"/>
              <a:t>Originally the split had 33% of Space assigned to CH01098.</a:t>
            </a:r>
          </a:p>
          <a:p>
            <a:pPr marL="557213" lvl="1" indent="-214313">
              <a:buFont typeface="Wingdings" panose="05000000000000000000" pitchFamily="2" charset="2"/>
              <a:buChar char="Ø"/>
            </a:pPr>
            <a:r>
              <a:rPr lang="en-US" sz="1200" dirty="0"/>
              <a:t> We want to go ahead and change all the splits to CH00547. </a:t>
            </a:r>
          </a:p>
        </p:txBody>
      </p:sp>
      <p:sp>
        <p:nvSpPr>
          <p:cNvPr id="15" name="TextBox 14"/>
          <p:cNvSpPr txBox="1"/>
          <p:nvPr/>
        </p:nvSpPr>
        <p:spPr>
          <a:xfrm>
            <a:off x="998367" y="3843111"/>
            <a:ext cx="6638925" cy="1015663"/>
          </a:xfrm>
          <a:prstGeom prst="rect">
            <a:avLst/>
          </a:prstGeom>
          <a:noFill/>
        </p:spPr>
        <p:txBody>
          <a:bodyPr wrap="square" rtlCol="0">
            <a:spAutoFit/>
          </a:bodyPr>
          <a:lstStyle/>
          <a:p>
            <a:pPr marL="214313" indent="-214313">
              <a:buFont typeface="Arial" panose="020B0604020202020204" pitchFamily="34" charset="0"/>
              <a:buChar char="•"/>
            </a:pPr>
            <a:r>
              <a:rPr lang="en-US" sz="1200" dirty="0"/>
              <a:t>Enter 100.00 as the % of Space</a:t>
            </a:r>
          </a:p>
          <a:p>
            <a:pPr marL="214313" indent="-214313">
              <a:buFont typeface="Arial" panose="020B0604020202020204" pitchFamily="34" charset="0"/>
              <a:buChar char="•"/>
            </a:pPr>
            <a:r>
              <a:rPr lang="en-US" sz="1200" dirty="0"/>
              <a:t>Enter Survey Comments for the update</a:t>
            </a:r>
          </a:p>
          <a:p>
            <a:pPr lvl="1"/>
            <a:r>
              <a:rPr lang="en-US" sz="1200" i="1" dirty="0"/>
              <a:t>(not required but definitely helpful when reviewing Cognos report)</a:t>
            </a:r>
          </a:p>
          <a:p>
            <a:pPr marL="214313" indent="-214313">
              <a:buFont typeface="Arial" panose="020B0604020202020204" pitchFamily="34" charset="0"/>
              <a:buChar char="•"/>
            </a:pPr>
            <a:r>
              <a:rPr lang="en-US" sz="1200" dirty="0"/>
              <a:t>Effective Date … what is going to happen with an Effective Date of 11/1/2021 saved?</a:t>
            </a:r>
          </a:p>
          <a:p>
            <a:pPr marL="214313" indent="-214313">
              <a:buFont typeface="Wingdings" panose="05000000000000000000" pitchFamily="2" charset="2"/>
              <a:buChar char="ü"/>
            </a:pPr>
            <a:r>
              <a:rPr lang="en-US" sz="1200" dirty="0"/>
              <a:t>Click Save</a:t>
            </a:r>
          </a:p>
        </p:txBody>
      </p:sp>
      <p:pic>
        <p:nvPicPr>
          <p:cNvPr id="17" name="Picture 4" descr="C:\Users\chrpot\AppData\Local\Microsoft\Windows\Temporary Internet Files\Content.IE5\5AN5JD6M\check-mark-icon[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5248" y="3914418"/>
            <a:ext cx="119338" cy="11933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C:\Users\chrpot\AppData\Local\Microsoft\Windows\Temporary Internet Files\Content.IE5\5AN5JD6M\check-mark-icon[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5248" y="4088386"/>
            <a:ext cx="119338" cy="11933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5" descr="C:\Users\chrpot\AppData\Local\Microsoft\Windows\Temporary Internet Files\Content.IE5\5AN5JD6M\question-mark-1376773633jUs[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2262" y="4463945"/>
            <a:ext cx="180335" cy="13517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C:\Users\chrpot\AppData\Local\Microsoft\Windows\Temporary Internet Files\Content.IE5\5AN5JD6M\576728_319639348107563_189220957816070_805864_732385921_n[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6443" y="5163203"/>
            <a:ext cx="571500" cy="5715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7"/>
          <a:stretch>
            <a:fillRect/>
          </a:stretch>
        </p:blipFill>
        <p:spPr>
          <a:xfrm>
            <a:off x="1943100" y="2385796"/>
            <a:ext cx="4469370" cy="1364897"/>
          </a:xfrm>
          <a:prstGeom prst="rect">
            <a:avLst/>
          </a:prstGeom>
        </p:spPr>
      </p:pic>
      <p:pic>
        <p:nvPicPr>
          <p:cNvPr id="5" name="Picture 4"/>
          <p:cNvPicPr>
            <a:picLocks noChangeAspect="1"/>
          </p:cNvPicPr>
          <p:nvPr/>
        </p:nvPicPr>
        <p:blipFill>
          <a:blip r:embed="rId8"/>
          <a:stretch>
            <a:fillRect/>
          </a:stretch>
        </p:blipFill>
        <p:spPr>
          <a:xfrm>
            <a:off x="1111948" y="4906997"/>
            <a:ext cx="2300288" cy="1021556"/>
          </a:xfrm>
          <a:prstGeom prst="rect">
            <a:avLst/>
          </a:prstGeom>
        </p:spPr>
      </p:pic>
      <p:pic>
        <p:nvPicPr>
          <p:cNvPr id="6" name="Picture 5"/>
          <p:cNvPicPr>
            <a:picLocks noChangeAspect="1"/>
          </p:cNvPicPr>
          <p:nvPr/>
        </p:nvPicPr>
        <p:blipFill>
          <a:blip r:embed="rId9"/>
          <a:stretch>
            <a:fillRect/>
          </a:stretch>
        </p:blipFill>
        <p:spPr>
          <a:xfrm>
            <a:off x="6952392" y="3642899"/>
            <a:ext cx="1423562" cy="1777269"/>
          </a:xfrm>
          <a:prstGeom prst="rect">
            <a:avLst/>
          </a:prstGeom>
        </p:spPr>
      </p:pic>
    </p:spTree>
    <p:extLst>
      <p:ext uri="{BB962C8B-B14F-4D97-AF65-F5344CB8AC3E}">
        <p14:creationId xmlns:p14="http://schemas.microsoft.com/office/powerpoint/2010/main" val="5457630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5B96A13-071A-44E0-BB85-962181570B37}" type="slidenum">
              <a:rPr lang="en-US" smtClean="0"/>
              <a:t>45</a:t>
            </a:fld>
            <a:endParaRPr lang="en-US"/>
          </a:p>
        </p:txBody>
      </p:sp>
      <p:sp>
        <p:nvSpPr>
          <p:cNvPr id="7" name="Rectangle 6"/>
          <p:cNvSpPr/>
          <p:nvPr/>
        </p:nvSpPr>
        <p:spPr>
          <a:xfrm>
            <a:off x="1" y="0"/>
            <a:ext cx="226336" cy="685800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itle 10"/>
          <p:cNvSpPr txBox="1">
            <a:spLocks/>
          </p:cNvSpPr>
          <p:nvPr/>
        </p:nvSpPr>
        <p:spPr>
          <a:xfrm>
            <a:off x="316065" y="857250"/>
            <a:ext cx="8827936" cy="816997"/>
          </a:xfrm>
          <a:prstGeom prst="rect">
            <a:avLst/>
          </a:prstGeom>
          <a:noFill/>
        </p:spPr>
        <p:txBody>
          <a:bodyPr vert="horz" lIns="68580" tIns="34290" rIns="68580" bIns="34290" rtlCol="0" anchor="ctr">
            <a:normAutofit/>
            <a:scene3d>
              <a:camera prst="orthographicFront"/>
              <a:lightRig rig="threePt" dir="t"/>
            </a:scene3d>
            <a:sp3d extrusionH="57150">
              <a:bevelT w="38100" h="38100"/>
              <a:bevelB w="38100" h="38100" prst="angle"/>
              <a:extrusionClr>
                <a:schemeClr val="tx1">
                  <a:lumMod val="50000"/>
                  <a:lumOff val="50000"/>
                </a:schemeClr>
              </a:extrusion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50" dirty="0">
                <a:ln cap="sq" cmpd="dbl">
                  <a:solidFill>
                    <a:schemeClr val="tx2">
                      <a:lumMod val="75000"/>
                    </a:schemeClr>
                  </a:solidFill>
                  <a:bevel/>
                </a:ln>
                <a:latin typeface="Arial" panose="020B0604020202020204" pitchFamily="34" charset="0"/>
                <a:cs typeface="Arial" panose="020B0604020202020204" pitchFamily="34" charset="0"/>
              </a:rPr>
              <a:t>FY24P Example C – Room Split Deletion</a:t>
            </a: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6681" y="568320"/>
            <a:ext cx="1218682" cy="952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679986" y="1786785"/>
            <a:ext cx="5237906" cy="276999"/>
          </a:xfrm>
          <a:prstGeom prst="rect">
            <a:avLst/>
          </a:prstGeom>
          <a:noFill/>
        </p:spPr>
        <p:txBody>
          <a:bodyPr wrap="square" rtlCol="0">
            <a:spAutoFit/>
          </a:bodyPr>
          <a:lstStyle/>
          <a:p>
            <a:r>
              <a:rPr lang="en-US" sz="1200" dirty="0"/>
              <a:t>Change Date Effective to be 11/3/2021</a:t>
            </a:r>
          </a:p>
        </p:txBody>
      </p:sp>
      <p:sp>
        <p:nvSpPr>
          <p:cNvPr id="12" name="TextBox 11"/>
          <p:cNvSpPr txBox="1"/>
          <p:nvPr/>
        </p:nvSpPr>
        <p:spPr>
          <a:xfrm>
            <a:off x="1547172" y="3710541"/>
            <a:ext cx="1464285" cy="461665"/>
          </a:xfrm>
          <a:prstGeom prst="rect">
            <a:avLst/>
          </a:prstGeom>
          <a:noFill/>
        </p:spPr>
        <p:txBody>
          <a:bodyPr wrap="square" rtlCol="0">
            <a:spAutoFit/>
          </a:bodyPr>
          <a:lstStyle/>
          <a:p>
            <a:r>
              <a:rPr lang="en-US" sz="1200" dirty="0"/>
              <a:t>Click the Save button</a:t>
            </a:r>
          </a:p>
        </p:txBody>
      </p:sp>
      <p:pic>
        <p:nvPicPr>
          <p:cNvPr id="20483" name="Picture 3" descr="C:\Users\chrpot\AppData\Local\Microsoft\Windows\Temporary Internet Files\Content.IE5\JEU6TCVZ\200px-Whew!_logo[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74400" y="3673013"/>
            <a:ext cx="616517" cy="50894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095523" y="4057633"/>
            <a:ext cx="5944487" cy="461665"/>
          </a:xfrm>
          <a:prstGeom prst="rect">
            <a:avLst/>
          </a:prstGeom>
          <a:noFill/>
        </p:spPr>
        <p:txBody>
          <a:bodyPr wrap="square" rtlCol="0">
            <a:spAutoFit/>
          </a:bodyPr>
          <a:lstStyle/>
          <a:p>
            <a:r>
              <a:rPr lang="en-US" sz="1200" dirty="0"/>
              <a:t>The splits are saved now …. </a:t>
            </a:r>
          </a:p>
          <a:p>
            <a:r>
              <a:rPr lang="en-US" sz="1200" dirty="0"/>
              <a:t>   ….. but, the split that I want to delete is still showing up …</a:t>
            </a:r>
          </a:p>
        </p:txBody>
      </p:sp>
      <p:pic>
        <p:nvPicPr>
          <p:cNvPr id="2" name="Picture 1"/>
          <p:cNvPicPr>
            <a:picLocks noChangeAspect="1"/>
          </p:cNvPicPr>
          <p:nvPr/>
        </p:nvPicPr>
        <p:blipFill>
          <a:blip r:embed="rId5"/>
          <a:stretch>
            <a:fillRect/>
          </a:stretch>
        </p:blipFill>
        <p:spPr>
          <a:xfrm>
            <a:off x="489718" y="2025245"/>
            <a:ext cx="5806845" cy="1616033"/>
          </a:xfrm>
          <a:prstGeom prst="rect">
            <a:avLst/>
          </a:prstGeom>
        </p:spPr>
      </p:pic>
      <p:pic>
        <p:nvPicPr>
          <p:cNvPr id="4" name="Picture 3"/>
          <p:cNvPicPr>
            <a:picLocks noChangeAspect="1"/>
          </p:cNvPicPr>
          <p:nvPr/>
        </p:nvPicPr>
        <p:blipFill>
          <a:blip r:embed="rId6"/>
          <a:stretch>
            <a:fillRect/>
          </a:stretch>
        </p:blipFill>
        <p:spPr>
          <a:xfrm>
            <a:off x="1391738" y="2535259"/>
            <a:ext cx="310868" cy="271106"/>
          </a:xfrm>
          <a:prstGeom prst="rect">
            <a:avLst/>
          </a:prstGeom>
        </p:spPr>
      </p:pic>
      <p:pic>
        <p:nvPicPr>
          <p:cNvPr id="5" name="Picture 4"/>
          <p:cNvPicPr>
            <a:picLocks noChangeAspect="1"/>
          </p:cNvPicPr>
          <p:nvPr/>
        </p:nvPicPr>
        <p:blipFill>
          <a:blip r:embed="rId7"/>
          <a:stretch>
            <a:fillRect/>
          </a:stretch>
        </p:blipFill>
        <p:spPr>
          <a:xfrm>
            <a:off x="1307125" y="2879657"/>
            <a:ext cx="310923" cy="269771"/>
          </a:xfrm>
          <a:prstGeom prst="rect">
            <a:avLst/>
          </a:prstGeom>
        </p:spPr>
      </p:pic>
      <p:pic>
        <p:nvPicPr>
          <p:cNvPr id="6" name="Picture 5"/>
          <p:cNvPicPr>
            <a:picLocks noChangeAspect="1"/>
          </p:cNvPicPr>
          <p:nvPr/>
        </p:nvPicPr>
        <p:blipFill>
          <a:blip r:embed="rId8"/>
          <a:stretch>
            <a:fillRect/>
          </a:stretch>
        </p:blipFill>
        <p:spPr>
          <a:xfrm>
            <a:off x="489718" y="4589392"/>
            <a:ext cx="8210276" cy="1277042"/>
          </a:xfrm>
          <a:prstGeom prst="rect">
            <a:avLst/>
          </a:prstGeom>
        </p:spPr>
      </p:pic>
    </p:spTree>
    <p:extLst>
      <p:ext uri="{BB962C8B-B14F-4D97-AF65-F5344CB8AC3E}">
        <p14:creationId xmlns:p14="http://schemas.microsoft.com/office/powerpoint/2010/main" val="24360415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5B96A13-071A-44E0-BB85-962181570B37}" type="slidenum">
              <a:rPr lang="en-US" smtClean="0"/>
              <a:t>46</a:t>
            </a:fld>
            <a:endParaRPr lang="en-US"/>
          </a:p>
        </p:txBody>
      </p:sp>
      <p:sp>
        <p:nvSpPr>
          <p:cNvPr id="7" name="Rectangle 6"/>
          <p:cNvSpPr/>
          <p:nvPr/>
        </p:nvSpPr>
        <p:spPr>
          <a:xfrm>
            <a:off x="1" y="0"/>
            <a:ext cx="316064" cy="685800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itle 10"/>
          <p:cNvSpPr txBox="1">
            <a:spLocks/>
          </p:cNvSpPr>
          <p:nvPr/>
        </p:nvSpPr>
        <p:spPr>
          <a:xfrm>
            <a:off x="316065" y="857250"/>
            <a:ext cx="8827936" cy="816997"/>
          </a:xfrm>
          <a:prstGeom prst="rect">
            <a:avLst/>
          </a:prstGeom>
          <a:noFill/>
        </p:spPr>
        <p:txBody>
          <a:bodyPr vert="horz" lIns="68580" tIns="34290" rIns="68580" bIns="34290" rtlCol="0" anchor="ctr">
            <a:normAutofit/>
            <a:scene3d>
              <a:camera prst="orthographicFront"/>
              <a:lightRig rig="threePt" dir="t"/>
            </a:scene3d>
            <a:sp3d extrusionH="57150">
              <a:bevelT w="38100" h="38100"/>
              <a:bevelB w="38100" h="38100" prst="angle"/>
              <a:extrusionClr>
                <a:schemeClr val="tx1">
                  <a:lumMod val="50000"/>
                  <a:lumOff val="50000"/>
                </a:schemeClr>
              </a:extrusion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50" dirty="0">
                <a:ln cap="sq" cmpd="dbl">
                  <a:solidFill>
                    <a:schemeClr val="tx2">
                      <a:lumMod val="75000"/>
                    </a:schemeClr>
                  </a:solidFill>
                  <a:bevel/>
                </a:ln>
                <a:latin typeface="Arial" panose="020B0604020202020204" pitchFamily="34" charset="0"/>
                <a:cs typeface="Arial" panose="020B0604020202020204" pitchFamily="34" charset="0"/>
              </a:rPr>
              <a:t>FY24P Example C – Room Split Deletion</a:t>
            </a: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9644" y="522255"/>
            <a:ext cx="1120013" cy="875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847725" y="3192313"/>
            <a:ext cx="6638925" cy="646331"/>
          </a:xfrm>
          <a:prstGeom prst="rect">
            <a:avLst/>
          </a:prstGeom>
          <a:noFill/>
        </p:spPr>
        <p:txBody>
          <a:bodyPr wrap="square" rtlCol="0">
            <a:spAutoFit/>
          </a:bodyPr>
          <a:lstStyle/>
          <a:p>
            <a:r>
              <a:rPr lang="en-US" sz="1200" dirty="0"/>
              <a:t>I expected it to disappear, why is it still there?!?!?!?</a:t>
            </a:r>
          </a:p>
          <a:p>
            <a:pPr marL="557213" lvl="1" indent="-214313">
              <a:buFont typeface="Wingdings" panose="05000000000000000000" pitchFamily="2" charset="2"/>
              <a:buChar char="Ø"/>
            </a:pPr>
            <a:r>
              <a:rPr lang="en-US" sz="1200" dirty="0"/>
              <a:t>Because the room has to be Marked Completed</a:t>
            </a:r>
          </a:p>
          <a:p>
            <a:pPr marL="557213" lvl="1" indent="-214313">
              <a:buFont typeface="Wingdings" panose="05000000000000000000" pitchFamily="2" charset="2"/>
              <a:buChar char="Ø"/>
            </a:pPr>
            <a:r>
              <a:rPr lang="en-US" sz="1200" dirty="0"/>
              <a:t>Press the                                button</a:t>
            </a:r>
          </a:p>
        </p:txBody>
      </p:sp>
      <p:pic>
        <p:nvPicPr>
          <p:cNvPr id="2150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372" y="3595633"/>
            <a:ext cx="914400" cy="178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1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9783" y="4026842"/>
            <a:ext cx="2778824" cy="648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Box 21"/>
          <p:cNvSpPr txBox="1"/>
          <p:nvPr/>
        </p:nvSpPr>
        <p:spPr>
          <a:xfrm>
            <a:off x="4341475" y="4746749"/>
            <a:ext cx="1464285" cy="276999"/>
          </a:xfrm>
          <a:prstGeom prst="rect">
            <a:avLst/>
          </a:prstGeom>
          <a:noFill/>
        </p:spPr>
        <p:txBody>
          <a:bodyPr wrap="square" rtlCol="0">
            <a:spAutoFit/>
          </a:bodyPr>
          <a:lstStyle/>
          <a:p>
            <a:r>
              <a:rPr lang="en-US" sz="1200" dirty="0"/>
              <a:t>Click the Yes button</a:t>
            </a:r>
          </a:p>
        </p:txBody>
      </p:sp>
      <p:pic>
        <p:nvPicPr>
          <p:cNvPr id="2151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9908" y="5032389"/>
            <a:ext cx="3141329" cy="729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7"/>
          <a:stretch>
            <a:fillRect/>
          </a:stretch>
        </p:blipFill>
        <p:spPr>
          <a:xfrm>
            <a:off x="637438" y="1913225"/>
            <a:ext cx="6849212" cy="1067806"/>
          </a:xfrm>
          <a:prstGeom prst="rect">
            <a:avLst/>
          </a:prstGeom>
        </p:spPr>
      </p:pic>
    </p:spTree>
    <p:extLst>
      <p:ext uri="{BB962C8B-B14F-4D97-AF65-F5344CB8AC3E}">
        <p14:creationId xmlns:p14="http://schemas.microsoft.com/office/powerpoint/2010/main" val="23806088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5B96A13-071A-44E0-BB85-962181570B37}" type="slidenum">
              <a:rPr lang="en-US" smtClean="0"/>
              <a:t>47</a:t>
            </a:fld>
            <a:endParaRPr lang="en-US"/>
          </a:p>
        </p:txBody>
      </p:sp>
      <p:sp>
        <p:nvSpPr>
          <p:cNvPr id="7" name="Rectangle 6"/>
          <p:cNvSpPr/>
          <p:nvPr/>
        </p:nvSpPr>
        <p:spPr>
          <a:xfrm>
            <a:off x="1" y="0"/>
            <a:ext cx="312305" cy="685800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itle 10"/>
          <p:cNvSpPr txBox="1">
            <a:spLocks/>
          </p:cNvSpPr>
          <p:nvPr/>
        </p:nvSpPr>
        <p:spPr>
          <a:xfrm>
            <a:off x="316065" y="857250"/>
            <a:ext cx="8827936" cy="816997"/>
          </a:xfrm>
          <a:prstGeom prst="rect">
            <a:avLst/>
          </a:prstGeom>
          <a:noFill/>
        </p:spPr>
        <p:txBody>
          <a:bodyPr vert="horz" lIns="68580" tIns="34290" rIns="68580" bIns="34290" rtlCol="0" anchor="ctr">
            <a:normAutofit/>
            <a:scene3d>
              <a:camera prst="orthographicFront"/>
              <a:lightRig rig="threePt" dir="t"/>
            </a:scene3d>
            <a:sp3d extrusionH="57150">
              <a:bevelT w="38100" h="38100"/>
              <a:bevelB w="38100" h="38100" prst="angle"/>
              <a:extrusionClr>
                <a:schemeClr val="tx1">
                  <a:lumMod val="50000"/>
                  <a:lumOff val="50000"/>
                </a:schemeClr>
              </a:extrusion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50" dirty="0">
                <a:ln cap="sq" cmpd="dbl">
                  <a:solidFill>
                    <a:schemeClr val="tx2">
                      <a:lumMod val="75000"/>
                    </a:schemeClr>
                  </a:solidFill>
                  <a:bevel/>
                </a:ln>
                <a:latin typeface="Arial" panose="020B0604020202020204" pitchFamily="34" charset="0"/>
                <a:cs typeface="Arial" panose="020B0604020202020204" pitchFamily="34" charset="0"/>
              </a:rPr>
              <a:t>FY24P Example C – Room Split Deletion</a:t>
            </a: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2071" y="575687"/>
            <a:ext cx="1152206" cy="900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6" name="Picture 2" descr="C:\Users\chrpot\AppData\Local\Microsoft\Windows\Temporary Internet Files\Content.IE5\HMJEIN6W\01editoriale01FB[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509" y="4522352"/>
            <a:ext cx="913667" cy="91366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stretch>
            <a:fillRect/>
          </a:stretch>
        </p:blipFill>
        <p:spPr>
          <a:xfrm>
            <a:off x="316065" y="1888777"/>
            <a:ext cx="8827936" cy="2244391"/>
          </a:xfrm>
          <a:prstGeom prst="rect">
            <a:avLst/>
          </a:prstGeom>
        </p:spPr>
      </p:pic>
      <p:sp>
        <p:nvSpPr>
          <p:cNvPr id="5" name="TextBox 4"/>
          <p:cNvSpPr txBox="1"/>
          <p:nvPr/>
        </p:nvSpPr>
        <p:spPr>
          <a:xfrm>
            <a:off x="2430379" y="4346408"/>
            <a:ext cx="5342021" cy="1131079"/>
          </a:xfrm>
          <a:prstGeom prst="rect">
            <a:avLst/>
          </a:prstGeom>
          <a:noFill/>
        </p:spPr>
        <p:txBody>
          <a:bodyPr wrap="square" rtlCol="0">
            <a:spAutoFit/>
          </a:bodyPr>
          <a:lstStyle/>
          <a:p>
            <a:r>
              <a:rPr lang="en-US" sz="1350" dirty="0"/>
              <a:t>But wait, why didn’t the other split for CH00547 disappear since it was saved to 0%? If you do not use the delete button and follow the previous steps and simply change the % of space to 0, it will remain on the split.  So in order to get one line item for CH00547, we need to repeat the steps to delete the 0% of space.  </a:t>
            </a:r>
          </a:p>
        </p:txBody>
      </p:sp>
    </p:spTree>
    <p:extLst>
      <p:ext uri="{BB962C8B-B14F-4D97-AF65-F5344CB8AC3E}">
        <p14:creationId xmlns:p14="http://schemas.microsoft.com/office/powerpoint/2010/main" val="19113600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5B96A13-071A-44E0-BB85-962181570B37}" type="slidenum">
              <a:rPr lang="en-US" smtClean="0"/>
              <a:t>48</a:t>
            </a:fld>
            <a:endParaRPr lang="en-US"/>
          </a:p>
        </p:txBody>
      </p:sp>
      <p:sp>
        <p:nvSpPr>
          <p:cNvPr id="7" name="Rectangle 6"/>
          <p:cNvSpPr/>
          <p:nvPr/>
        </p:nvSpPr>
        <p:spPr>
          <a:xfrm>
            <a:off x="1" y="0"/>
            <a:ext cx="316064" cy="685800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itle 10"/>
          <p:cNvSpPr txBox="1">
            <a:spLocks/>
          </p:cNvSpPr>
          <p:nvPr/>
        </p:nvSpPr>
        <p:spPr>
          <a:xfrm>
            <a:off x="316065" y="857250"/>
            <a:ext cx="8827936" cy="816997"/>
          </a:xfrm>
          <a:prstGeom prst="rect">
            <a:avLst/>
          </a:prstGeom>
          <a:noFill/>
        </p:spPr>
        <p:txBody>
          <a:bodyPr vert="horz" lIns="68580" tIns="34290" rIns="68580" bIns="34290" rtlCol="0" anchor="ctr">
            <a:normAutofit/>
            <a:scene3d>
              <a:camera prst="orthographicFront"/>
              <a:lightRig rig="threePt" dir="t"/>
            </a:scene3d>
            <a:sp3d extrusionH="57150">
              <a:bevelT w="38100" h="38100"/>
              <a:bevelB w="38100" h="38100" prst="angle"/>
              <a:extrusionClr>
                <a:schemeClr val="tx1">
                  <a:lumMod val="50000"/>
                  <a:lumOff val="50000"/>
                </a:schemeClr>
              </a:extrusion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50" dirty="0">
                <a:ln cap="sq" cmpd="dbl">
                  <a:solidFill>
                    <a:schemeClr val="tx2">
                      <a:lumMod val="75000"/>
                    </a:schemeClr>
                  </a:solidFill>
                  <a:bevel/>
                </a:ln>
                <a:latin typeface="Arial" panose="020B0604020202020204" pitchFamily="34" charset="0"/>
                <a:cs typeface="Arial" panose="020B0604020202020204" pitchFamily="34" charset="0"/>
              </a:rPr>
              <a:t>FY24P Example C – Room Split Deletion</a:t>
            </a: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7599" y="342555"/>
            <a:ext cx="1070810" cy="836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8" name="Picture 6" descr="C:\Users\chrpot\AppData\Local\Microsoft\Windows\Temporary Internet Files\Content.IE5\HMJEIN6W\hurray_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529" y="5121209"/>
            <a:ext cx="1176287" cy="86201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stretch>
            <a:fillRect/>
          </a:stretch>
        </p:blipFill>
        <p:spPr>
          <a:xfrm>
            <a:off x="401085" y="1610069"/>
            <a:ext cx="7336514" cy="1865473"/>
          </a:xfrm>
          <a:prstGeom prst="rect">
            <a:avLst/>
          </a:prstGeom>
        </p:spPr>
      </p:pic>
      <p:sp>
        <p:nvSpPr>
          <p:cNvPr id="4" name="Rectangle 3"/>
          <p:cNvSpPr/>
          <p:nvPr/>
        </p:nvSpPr>
        <p:spPr>
          <a:xfrm>
            <a:off x="481521" y="2914650"/>
            <a:ext cx="7134469" cy="186490"/>
          </a:xfrm>
          <a:prstGeom prst="rect">
            <a:avLst/>
          </a:prstGeom>
          <a:noFill/>
          <a:ln>
            <a:solidFill>
              <a:srgbClr val="A514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extBox 4"/>
          <p:cNvSpPr txBox="1"/>
          <p:nvPr/>
        </p:nvSpPr>
        <p:spPr>
          <a:xfrm>
            <a:off x="481521" y="3491619"/>
            <a:ext cx="5690679" cy="300082"/>
          </a:xfrm>
          <a:prstGeom prst="rect">
            <a:avLst/>
          </a:prstGeom>
          <a:noFill/>
        </p:spPr>
        <p:txBody>
          <a:bodyPr wrap="square" rtlCol="0">
            <a:spAutoFit/>
          </a:bodyPr>
          <a:lstStyle/>
          <a:p>
            <a:r>
              <a:rPr lang="en-US" sz="1350" dirty="0"/>
              <a:t>Click the red X button on the 0% of space line and click delete</a:t>
            </a:r>
          </a:p>
        </p:txBody>
      </p:sp>
      <p:pic>
        <p:nvPicPr>
          <p:cNvPr id="6" name="Picture 5"/>
          <p:cNvPicPr>
            <a:picLocks noChangeAspect="1"/>
          </p:cNvPicPr>
          <p:nvPr/>
        </p:nvPicPr>
        <p:blipFill>
          <a:blip r:embed="rId6"/>
          <a:stretch>
            <a:fillRect/>
          </a:stretch>
        </p:blipFill>
        <p:spPr>
          <a:xfrm>
            <a:off x="490652" y="3746945"/>
            <a:ext cx="1207294" cy="400050"/>
          </a:xfrm>
          <a:prstGeom prst="rect">
            <a:avLst/>
          </a:prstGeom>
        </p:spPr>
      </p:pic>
      <p:sp>
        <p:nvSpPr>
          <p:cNvPr id="9" name="TextBox 8"/>
          <p:cNvSpPr txBox="1"/>
          <p:nvPr/>
        </p:nvSpPr>
        <p:spPr>
          <a:xfrm>
            <a:off x="1780674" y="3828310"/>
            <a:ext cx="3663616" cy="300082"/>
          </a:xfrm>
          <a:prstGeom prst="rect">
            <a:avLst/>
          </a:prstGeom>
          <a:noFill/>
        </p:spPr>
        <p:txBody>
          <a:bodyPr wrap="square" rtlCol="0">
            <a:spAutoFit/>
          </a:bodyPr>
          <a:lstStyle/>
          <a:p>
            <a:r>
              <a:rPr lang="en-US" sz="1350" dirty="0"/>
              <a:t>Click Mark Complete</a:t>
            </a:r>
          </a:p>
        </p:txBody>
      </p:sp>
      <p:pic>
        <p:nvPicPr>
          <p:cNvPr id="10" name="Picture 9"/>
          <p:cNvPicPr>
            <a:picLocks noChangeAspect="1"/>
          </p:cNvPicPr>
          <p:nvPr/>
        </p:nvPicPr>
        <p:blipFill>
          <a:blip r:embed="rId7"/>
          <a:stretch>
            <a:fillRect/>
          </a:stretch>
        </p:blipFill>
        <p:spPr>
          <a:xfrm>
            <a:off x="401086" y="4125322"/>
            <a:ext cx="8673548" cy="1008671"/>
          </a:xfrm>
          <a:prstGeom prst="rect">
            <a:avLst/>
          </a:prstGeom>
        </p:spPr>
      </p:pic>
      <p:sp>
        <p:nvSpPr>
          <p:cNvPr id="11" name="TextBox 10"/>
          <p:cNvSpPr txBox="1"/>
          <p:nvPr/>
        </p:nvSpPr>
        <p:spPr>
          <a:xfrm>
            <a:off x="2346159" y="5080334"/>
            <a:ext cx="5140492" cy="300082"/>
          </a:xfrm>
          <a:prstGeom prst="rect">
            <a:avLst/>
          </a:prstGeom>
          <a:noFill/>
        </p:spPr>
        <p:txBody>
          <a:bodyPr wrap="square" rtlCol="0">
            <a:spAutoFit/>
          </a:bodyPr>
          <a:lstStyle/>
          <a:p>
            <a:r>
              <a:rPr lang="en-US" sz="1350" dirty="0"/>
              <a:t>Hurray, we are down to only one split for CH00547</a:t>
            </a:r>
          </a:p>
        </p:txBody>
      </p:sp>
    </p:spTree>
    <p:extLst>
      <p:ext uri="{BB962C8B-B14F-4D97-AF65-F5344CB8AC3E}">
        <p14:creationId xmlns:p14="http://schemas.microsoft.com/office/powerpoint/2010/main" val="8377842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5B96A13-071A-44E0-BB85-962181570B37}" type="slidenum">
              <a:rPr lang="en-US" smtClean="0"/>
              <a:t>49</a:t>
            </a:fld>
            <a:endParaRPr lang="en-US"/>
          </a:p>
        </p:txBody>
      </p:sp>
      <p:sp>
        <p:nvSpPr>
          <p:cNvPr id="7" name="Rectangle 6"/>
          <p:cNvSpPr/>
          <p:nvPr/>
        </p:nvSpPr>
        <p:spPr>
          <a:xfrm>
            <a:off x="1" y="0"/>
            <a:ext cx="301088" cy="685800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itle 10"/>
          <p:cNvSpPr txBox="1">
            <a:spLocks/>
          </p:cNvSpPr>
          <p:nvPr/>
        </p:nvSpPr>
        <p:spPr>
          <a:xfrm>
            <a:off x="316065" y="857250"/>
            <a:ext cx="8827936" cy="816997"/>
          </a:xfrm>
          <a:prstGeom prst="rect">
            <a:avLst/>
          </a:prstGeom>
          <a:noFill/>
        </p:spPr>
        <p:txBody>
          <a:bodyPr vert="horz" lIns="68580" tIns="34290" rIns="68580" bIns="34290" rtlCol="0" anchor="ctr">
            <a:normAutofit/>
            <a:scene3d>
              <a:camera prst="orthographicFront"/>
              <a:lightRig rig="threePt" dir="t"/>
            </a:scene3d>
            <a:sp3d extrusionH="57150">
              <a:bevelT w="38100" h="38100"/>
              <a:bevelB w="38100" h="38100" prst="angle"/>
              <a:extrusionClr>
                <a:schemeClr val="tx1">
                  <a:lumMod val="50000"/>
                  <a:lumOff val="50000"/>
                </a:schemeClr>
              </a:extrusion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50" dirty="0">
                <a:ln cap="sq" cmpd="dbl">
                  <a:solidFill>
                    <a:schemeClr val="tx2">
                      <a:lumMod val="75000"/>
                    </a:schemeClr>
                  </a:solidFill>
                  <a:bevel/>
                </a:ln>
                <a:latin typeface="Arial" panose="020B0604020202020204" pitchFamily="34" charset="0"/>
                <a:cs typeface="Arial" panose="020B0604020202020204" pitchFamily="34" charset="0"/>
              </a:rPr>
              <a:t>FY24P Example C – Room Split Deletion</a:t>
            </a: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3205" y="340908"/>
            <a:ext cx="931072" cy="727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515385" y="1760916"/>
            <a:ext cx="6638925" cy="646331"/>
          </a:xfrm>
          <a:prstGeom prst="rect">
            <a:avLst/>
          </a:prstGeom>
          <a:noFill/>
        </p:spPr>
        <p:txBody>
          <a:bodyPr wrap="square" rtlCol="0">
            <a:spAutoFit/>
          </a:bodyPr>
          <a:lstStyle/>
          <a:p>
            <a:r>
              <a:rPr lang="en-US" sz="1200" dirty="0"/>
              <a:t>What do the final Room History transactions look like?</a:t>
            </a:r>
          </a:p>
          <a:p>
            <a:pPr marL="557213" lvl="1" indent="-214313">
              <a:buFont typeface="Wingdings" panose="05000000000000000000" pitchFamily="2" charset="2"/>
              <a:buChar char="Ø"/>
            </a:pPr>
            <a:r>
              <a:rPr lang="en-US" sz="1200" dirty="0"/>
              <a:t>One room split remains that utilizes 100% of the space with a Start Date of 11/3/2021</a:t>
            </a:r>
          </a:p>
          <a:p>
            <a:endParaRPr lang="en-US" sz="1200" dirty="0"/>
          </a:p>
        </p:txBody>
      </p:sp>
      <p:pic>
        <p:nvPicPr>
          <p:cNvPr id="20" name="Picture 2" descr="C:\Users\chrpot\AppData\Local\Microsoft\Windows\Temporary Internet Files\Content.IE5\HMJEIN6W\01editoriale01FB[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7606" y="4491717"/>
            <a:ext cx="1045009" cy="104500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53334" y="4833756"/>
            <a:ext cx="1736766" cy="553998"/>
          </a:xfrm>
          <a:prstGeom prst="rect">
            <a:avLst/>
          </a:prstGeom>
          <a:noFill/>
        </p:spPr>
        <p:txBody>
          <a:bodyPr wrap="square" rtlCol="0">
            <a:spAutoFit/>
          </a:bodyPr>
          <a:lstStyle/>
          <a:p>
            <a:pPr algn="ctr"/>
            <a:r>
              <a:rPr lang="en-US" sz="1500" b="1" dirty="0">
                <a:solidFill>
                  <a:schemeClr val="bg1"/>
                </a:solidFill>
              </a:rPr>
              <a:t>Overnight Cleanup</a:t>
            </a:r>
          </a:p>
          <a:p>
            <a:pPr algn="ctr"/>
            <a:r>
              <a:rPr lang="en-US" sz="1500" b="1" dirty="0">
                <a:solidFill>
                  <a:schemeClr val="bg1"/>
                </a:solidFill>
              </a:rPr>
              <a:t>Process</a:t>
            </a:r>
          </a:p>
        </p:txBody>
      </p:sp>
      <p:pic>
        <p:nvPicPr>
          <p:cNvPr id="5" name="Picture 4"/>
          <p:cNvPicPr>
            <a:picLocks noChangeAspect="1"/>
          </p:cNvPicPr>
          <p:nvPr/>
        </p:nvPicPr>
        <p:blipFill>
          <a:blip r:embed="rId5"/>
          <a:stretch>
            <a:fillRect/>
          </a:stretch>
        </p:blipFill>
        <p:spPr>
          <a:xfrm>
            <a:off x="301089" y="2214920"/>
            <a:ext cx="7845722" cy="2017188"/>
          </a:xfrm>
          <a:prstGeom prst="rect">
            <a:avLst/>
          </a:prstGeom>
        </p:spPr>
      </p:pic>
    </p:spTree>
    <p:extLst>
      <p:ext uri="{BB962C8B-B14F-4D97-AF65-F5344CB8AC3E}">
        <p14:creationId xmlns:p14="http://schemas.microsoft.com/office/powerpoint/2010/main" val="3417293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1197" y="1511929"/>
            <a:ext cx="8326221" cy="5088047"/>
          </a:xfrm>
        </p:spPr>
        <p:txBody>
          <a:bodyPr>
            <a:normAutofit/>
          </a:bodyPr>
          <a:lstStyle/>
          <a:p>
            <a:r>
              <a:rPr lang="en-US" dirty="0">
                <a:solidFill>
                  <a:schemeClr val="tx1"/>
                </a:solidFill>
                <a:latin typeface="Times New Roman" panose="02020603050405020304" pitchFamily="18" charset="0"/>
                <a:cs typeface="Times New Roman" panose="02020603050405020304" pitchFamily="18" charset="0"/>
              </a:rPr>
              <a:t>Review Floor Plans by visiting OSIS or within ManageSpace at the room level.</a:t>
            </a:r>
          </a:p>
          <a:p>
            <a:pPr lvl="1"/>
            <a:r>
              <a:rPr lang="en-US" dirty="0">
                <a:solidFill>
                  <a:schemeClr val="tx1"/>
                </a:solidFill>
                <a:latin typeface="Times New Roman" panose="02020603050405020304" pitchFamily="18" charset="0"/>
                <a:cs typeface="Times New Roman" panose="02020603050405020304" pitchFamily="18" charset="0"/>
              </a:rPr>
              <a:t>OSIS </a:t>
            </a:r>
            <a:r>
              <a:rPr lang="en-US"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r>
              <a:rPr lang="en-US" dirty="0">
                <a:latin typeface="Times New Roman" panose="02020603050405020304" pitchFamily="18" charset="0"/>
                <a:cs typeface="Times New Roman" panose="02020603050405020304" pitchFamily="18" charset="0"/>
                <a:sym typeface="Wingdings" panose="05000000000000000000" pitchFamily="2" charset="2"/>
              </a:rPr>
              <a:t> </a:t>
            </a:r>
            <a:r>
              <a:rPr lang="en-US" dirty="0">
                <a:solidFill>
                  <a:schemeClr val="tx1">
                    <a:lumMod val="65000"/>
                    <a:lumOff val="35000"/>
                  </a:schemeClr>
                </a:solidFill>
                <a:latin typeface="Times New Roman" panose="02020603050405020304" pitchFamily="18" charset="0"/>
                <a:cs typeface="Times New Roman" panose="02020603050405020304" pitchFamily="18" charset="0"/>
                <a:sym typeface="Wingdings" panose="05000000000000000000" pitchFamily="2" charset="2"/>
                <a:hlinkClick r:id="rId2"/>
              </a:rPr>
              <a:t>https://osisreporting.wustl.edu/osis/app/1/</a:t>
            </a:r>
            <a:endParaRPr lang="en-US" dirty="0">
              <a:solidFill>
                <a:schemeClr val="tx1">
                  <a:lumMod val="65000"/>
                  <a:lumOff val="35000"/>
                </a:schemeClr>
              </a:solidFill>
              <a:latin typeface="Times New Roman" panose="02020603050405020304" pitchFamily="18" charset="0"/>
              <a:cs typeface="Times New Roman" panose="02020603050405020304" pitchFamily="18" charset="0"/>
              <a:sym typeface="Wingdings" panose="05000000000000000000" pitchFamily="2" charset="2"/>
            </a:endParaRPr>
          </a:p>
          <a:p>
            <a:pPr lvl="1"/>
            <a:r>
              <a:rPr lang="en-US"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ManageSpace  My Rooms Floor Plan </a:t>
            </a:r>
          </a:p>
          <a:p>
            <a:pPr marL="457200" lvl="1" indent="0">
              <a:buNone/>
            </a:pPr>
            <a:endParaRPr lang="en-US" dirty="0">
              <a:solidFill>
                <a:schemeClr val="tx1">
                  <a:lumMod val="65000"/>
                  <a:lumOff val="35000"/>
                </a:schemeClr>
              </a:solidFill>
              <a:latin typeface="Times New Roman" panose="02020603050405020304" pitchFamily="18" charset="0"/>
              <a:cs typeface="Times New Roman" panose="02020603050405020304" pitchFamily="18" charset="0"/>
              <a:sym typeface="Wingdings" panose="05000000000000000000" pitchFamily="2" charset="2"/>
            </a:endParaRPr>
          </a:p>
          <a:p>
            <a:pPr marL="0" indent="0">
              <a:buNone/>
            </a:pPr>
            <a:endParaRPr lang="en-US" sz="2400" dirty="0">
              <a:solidFill>
                <a:schemeClr val="tx1">
                  <a:lumMod val="65000"/>
                  <a:lumOff val="35000"/>
                </a:schemeClr>
              </a:solidFill>
              <a:latin typeface="Times New Roman" panose="02020603050405020304" pitchFamily="18" charset="0"/>
              <a:cs typeface="Times New Roman" panose="02020603050405020304" pitchFamily="18" charset="0"/>
            </a:endParaRPr>
          </a:p>
          <a:p>
            <a:pPr lvl="1">
              <a:buFont typeface="Arial" panose="020B0604020202020204" pitchFamily="34" charset="0"/>
              <a:buChar char="•"/>
            </a:pPr>
            <a:endParaRPr lang="en-US" dirty="0">
              <a:solidFill>
                <a:schemeClr val="tx1">
                  <a:lumMod val="65000"/>
                  <a:lumOff val="35000"/>
                </a:schemeClr>
              </a:solidFill>
              <a:latin typeface="Arial" panose="020B0604020202020204" pitchFamily="34" charset="0"/>
              <a:cs typeface="Arial" panose="020B0604020202020204" pitchFamily="34" charset="0"/>
            </a:endParaRPr>
          </a:p>
          <a:p>
            <a:pPr lvl="1">
              <a:buFont typeface="Arial" panose="020B0604020202020204" pitchFamily="34" charset="0"/>
              <a:buChar char="•"/>
            </a:pPr>
            <a:endParaRPr lang="en-US" dirty="0">
              <a:solidFill>
                <a:schemeClr val="tx1"/>
              </a:solidFill>
            </a:endParaRPr>
          </a:p>
          <a:p>
            <a:pPr marL="0" indent="0">
              <a:buNone/>
            </a:pPr>
            <a:endParaRPr lang="en-US" dirty="0">
              <a:solidFill>
                <a:schemeClr val="tx1"/>
              </a:solidFill>
            </a:endParaRPr>
          </a:p>
          <a:p>
            <a:pPr marL="0" indent="0">
              <a:buNone/>
            </a:pPr>
            <a:endParaRPr lang="en-US" dirty="0">
              <a:solidFill>
                <a:schemeClr val="tx1"/>
              </a:solidFill>
            </a:endParaRPr>
          </a:p>
          <a:p>
            <a:endParaRPr lang="en-US" dirty="0"/>
          </a:p>
        </p:txBody>
      </p:sp>
      <p:sp>
        <p:nvSpPr>
          <p:cNvPr id="3" name="Title 2"/>
          <p:cNvSpPr>
            <a:spLocks noGrp="1"/>
          </p:cNvSpPr>
          <p:nvPr>
            <p:ph type="title"/>
          </p:nvPr>
        </p:nvSpPr>
        <p:spPr/>
        <p:txBody>
          <a:bodyPr/>
          <a:lstStyle/>
          <a:p>
            <a:r>
              <a:rPr lang="en-US" dirty="0">
                <a:solidFill>
                  <a:schemeClr val="tx1"/>
                </a:solidFill>
              </a:rPr>
              <a:t>Planning Survey - How to Start?</a:t>
            </a:r>
          </a:p>
        </p:txBody>
      </p:sp>
      <p:sp>
        <p:nvSpPr>
          <p:cNvPr id="4" name="TextBox 3"/>
          <p:cNvSpPr txBox="1"/>
          <p:nvPr/>
        </p:nvSpPr>
        <p:spPr>
          <a:xfrm>
            <a:off x="8519311" y="6337537"/>
            <a:ext cx="451667" cy="307777"/>
          </a:xfrm>
          <a:prstGeom prst="rect">
            <a:avLst/>
          </a:prstGeom>
          <a:noFill/>
        </p:spPr>
        <p:txBody>
          <a:bodyPr wrap="square" rtlCol="0">
            <a:spAutoFit/>
          </a:bodyPr>
          <a:lstStyle/>
          <a:p>
            <a:r>
              <a:rPr lang="en-US" sz="1400" dirty="0"/>
              <a:t>11</a:t>
            </a:r>
          </a:p>
        </p:txBody>
      </p:sp>
      <p:pic>
        <p:nvPicPr>
          <p:cNvPr id="5" name="Picture 4"/>
          <p:cNvPicPr>
            <a:picLocks noChangeAspect="1"/>
          </p:cNvPicPr>
          <p:nvPr/>
        </p:nvPicPr>
        <p:blipFill>
          <a:blip r:embed="rId3"/>
          <a:stretch>
            <a:fillRect/>
          </a:stretch>
        </p:blipFill>
        <p:spPr>
          <a:xfrm>
            <a:off x="211197" y="3707276"/>
            <a:ext cx="8608912" cy="1157462"/>
          </a:xfrm>
          <a:prstGeom prst="rect">
            <a:avLst/>
          </a:prstGeom>
        </p:spPr>
      </p:pic>
      <p:pic>
        <p:nvPicPr>
          <p:cNvPr id="6" name="Picture 5"/>
          <p:cNvPicPr>
            <a:picLocks noChangeAspect="1"/>
          </p:cNvPicPr>
          <p:nvPr/>
        </p:nvPicPr>
        <p:blipFill>
          <a:blip r:embed="rId4"/>
          <a:stretch>
            <a:fillRect/>
          </a:stretch>
        </p:blipFill>
        <p:spPr>
          <a:xfrm>
            <a:off x="5429739" y="4117084"/>
            <a:ext cx="1072989" cy="951058"/>
          </a:xfrm>
          <a:prstGeom prst="rect">
            <a:avLst/>
          </a:prstGeom>
        </p:spPr>
      </p:pic>
    </p:spTree>
    <p:extLst>
      <p:ext uri="{BB962C8B-B14F-4D97-AF65-F5344CB8AC3E}">
        <p14:creationId xmlns:p14="http://schemas.microsoft.com/office/powerpoint/2010/main" val="1427486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5B96A13-071A-44E0-BB85-962181570B37}" type="slidenum">
              <a:rPr lang="en-US" smtClean="0"/>
              <a:t>50</a:t>
            </a:fld>
            <a:endParaRPr lang="en-US"/>
          </a:p>
        </p:txBody>
      </p:sp>
      <p:sp>
        <p:nvSpPr>
          <p:cNvPr id="7" name="Rectangle 6"/>
          <p:cNvSpPr/>
          <p:nvPr/>
        </p:nvSpPr>
        <p:spPr>
          <a:xfrm>
            <a:off x="1" y="0"/>
            <a:ext cx="316064" cy="685800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itle 10"/>
          <p:cNvSpPr txBox="1">
            <a:spLocks/>
          </p:cNvSpPr>
          <p:nvPr/>
        </p:nvSpPr>
        <p:spPr>
          <a:xfrm>
            <a:off x="516090" y="889939"/>
            <a:ext cx="8827936" cy="816997"/>
          </a:xfrm>
          <a:prstGeom prst="rect">
            <a:avLst/>
          </a:prstGeom>
          <a:noFill/>
        </p:spPr>
        <p:txBody>
          <a:bodyPr vert="horz" lIns="68580" tIns="34290" rIns="68580" bIns="34290" rtlCol="0" anchor="ctr">
            <a:normAutofit/>
            <a:scene3d>
              <a:camera prst="orthographicFront"/>
              <a:lightRig rig="threePt" dir="t"/>
            </a:scene3d>
            <a:sp3d extrusionH="57150">
              <a:bevelT w="38100" h="38100"/>
              <a:bevelB w="38100" h="38100" prst="angle"/>
              <a:extrusionClr>
                <a:schemeClr val="tx1">
                  <a:lumMod val="50000"/>
                  <a:lumOff val="50000"/>
                </a:schemeClr>
              </a:extrusion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50" dirty="0">
                <a:ln cap="sq" cmpd="dbl">
                  <a:solidFill>
                    <a:schemeClr val="tx2">
                      <a:lumMod val="75000"/>
                    </a:schemeClr>
                  </a:solidFill>
                  <a:bevel/>
                </a:ln>
                <a:latin typeface="Arial" panose="020B0604020202020204" pitchFamily="34" charset="0"/>
                <a:cs typeface="Arial" panose="020B0604020202020204" pitchFamily="34" charset="0"/>
              </a:rPr>
              <a:t>Service and Benefiting Rooms</a:t>
            </a:r>
          </a:p>
        </p:txBody>
      </p:sp>
      <p:sp>
        <p:nvSpPr>
          <p:cNvPr id="2" name="Rectangle 1"/>
          <p:cNvSpPr/>
          <p:nvPr/>
        </p:nvSpPr>
        <p:spPr>
          <a:xfrm>
            <a:off x="1401914" y="1558707"/>
            <a:ext cx="5983854" cy="3116238"/>
          </a:xfrm>
          <a:prstGeom prst="rect">
            <a:avLst/>
          </a:prstGeom>
        </p:spPr>
        <p:txBody>
          <a:bodyPr wrap="square">
            <a:spAutoFit/>
          </a:bodyPr>
          <a:lstStyle/>
          <a:p>
            <a:pPr marL="342900" indent="-342900" defTabSz="342900">
              <a:buFont typeface="Wingdings" panose="05000000000000000000" pitchFamily="2" charset="2"/>
              <a:buChar char="§"/>
            </a:pPr>
            <a:r>
              <a:rPr lang="en-US" sz="2100" dirty="0">
                <a:solidFill>
                  <a:prstClr val="black"/>
                </a:solidFill>
                <a:latin typeface="Calibri Light" panose="020F0302020204030204"/>
              </a:rPr>
              <a:t>Service Rooms are rooms that provide support or service to other rooms </a:t>
            </a:r>
          </a:p>
          <a:p>
            <a:pPr marL="342900" indent="-342900" defTabSz="342900">
              <a:buFont typeface="Wingdings" panose="05000000000000000000" pitchFamily="2" charset="2"/>
              <a:buChar char="§"/>
            </a:pPr>
            <a:endParaRPr lang="en-US" sz="2100" dirty="0">
              <a:solidFill>
                <a:prstClr val="black"/>
              </a:solidFill>
              <a:latin typeface="Calibri Light" panose="020F0302020204030204"/>
            </a:endParaRPr>
          </a:p>
          <a:p>
            <a:pPr marL="342900" indent="-342900" defTabSz="342900">
              <a:buFont typeface="Wingdings" panose="05000000000000000000" pitchFamily="2" charset="2"/>
              <a:buChar char="§"/>
            </a:pPr>
            <a:r>
              <a:rPr lang="en-US" sz="2100" dirty="0">
                <a:solidFill>
                  <a:prstClr val="black"/>
                </a:solidFill>
                <a:latin typeface="Calibri Light" panose="020F0302020204030204"/>
              </a:rPr>
              <a:t>Benefiting Rooms are rooms that benefit or use the services of a service room</a:t>
            </a:r>
          </a:p>
          <a:p>
            <a:pPr defTabSz="342900"/>
            <a:endParaRPr lang="en-US" sz="2100" dirty="0">
              <a:solidFill>
                <a:prstClr val="black"/>
              </a:solidFill>
              <a:latin typeface="Calibri Light" panose="020F0302020204030204"/>
            </a:endParaRPr>
          </a:p>
          <a:p>
            <a:pPr marL="342900" indent="-342900" defTabSz="342900">
              <a:buFont typeface="Wingdings" panose="05000000000000000000" pitchFamily="2" charset="2"/>
              <a:buChar char="§"/>
            </a:pPr>
            <a:r>
              <a:rPr lang="en-US" sz="2100" dirty="0">
                <a:solidFill>
                  <a:prstClr val="black"/>
                </a:solidFill>
                <a:latin typeface="Calibri Light" panose="020F0302020204030204"/>
              </a:rPr>
              <a:t>Service and Benefiting rooms are identified by the small house icon on the </a:t>
            </a:r>
            <a:r>
              <a:rPr lang="en-US" sz="2100" i="1" dirty="0">
                <a:solidFill>
                  <a:prstClr val="black"/>
                </a:solidFill>
                <a:latin typeface="Calibri Light" panose="020F0302020204030204"/>
              </a:rPr>
              <a:t>My Room List</a:t>
            </a:r>
            <a:endParaRPr lang="en-US" sz="2100" dirty="0">
              <a:solidFill>
                <a:prstClr val="black"/>
              </a:solidFill>
              <a:latin typeface="Calibri Light" panose="020F0302020204030204"/>
            </a:endParaRPr>
          </a:p>
          <a:p>
            <a:pPr defTabSz="342900"/>
            <a:endParaRPr lang="en-US" sz="1500" dirty="0">
              <a:solidFill>
                <a:srgbClr val="7030A0"/>
              </a:solidFill>
              <a:latin typeface="Calibri Light" panose="020F0302020204030204"/>
            </a:endParaRPr>
          </a:p>
          <a:p>
            <a:endParaRPr lang="en-US" sz="1350" dirty="0"/>
          </a:p>
        </p:txBody>
      </p:sp>
      <p:pic>
        <p:nvPicPr>
          <p:cNvPr id="5" name="Picture 4"/>
          <p:cNvPicPr>
            <a:picLocks noChangeAspect="1"/>
          </p:cNvPicPr>
          <p:nvPr/>
        </p:nvPicPr>
        <p:blipFill>
          <a:blip r:embed="rId3"/>
          <a:stretch>
            <a:fillRect/>
          </a:stretch>
        </p:blipFill>
        <p:spPr>
          <a:xfrm>
            <a:off x="1100141" y="4357097"/>
            <a:ext cx="489247" cy="429806"/>
          </a:xfrm>
          <a:prstGeom prst="rect">
            <a:avLst/>
          </a:prstGeom>
        </p:spPr>
      </p:pic>
      <p:sp>
        <p:nvSpPr>
          <p:cNvPr id="6" name="Rectangle 5"/>
          <p:cNvSpPr/>
          <p:nvPr/>
        </p:nvSpPr>
        <p:spPr>
          <a:xfrm>
            <a:off x="1657350" y="4302155"/>
            <a:ext cx="4572000" cy="507831"/>
          </a:xfrm>
          <a:prstGeom prst="rect">
            <a:avLst/>
          </a:prstGeom>
        </p:spPr>
        <p:txBody>
          <a:bodyPr>
            <a:spAutoFit/>
          </a:bodyPr>
          <a:lstStyle/>
          <a:p>
            <a:r>
              <a:rPr lang="en-US" sz="1350" dirty="0">
                <a:latin typeface="+mj-lt"/>
              </a:rPr>
              <a:t>Service Room with </a:t>
            </a:r>
            <a:r>
              <a:rPr lang="en-US" sz="1350" u="sng" dirty="0">
                <a:latin typeface="+mj-lt"/>
              </a:rPr>
              <a:t>at least one</a:t>
            </a:r>
            <a:r>
              <a:rPr lang="en-US" sz="1350" dirty="0">
                <a:latin typeface="+mj-lt"/>
              </a:rPr>
              <a:t> Benefiting Room assigned or a</a:t>
            </a:r>
          </a:p>
          <a:p>
            <a:r>
              <a:rPr lang="en-US" sz="1350" dirty="0">
                <a:latin typeface="+mj-lt"/>
              </a:rPr>
              <a:t>room that is currently a Benefiting room</a:t>
            </a:r>
          </a:p>
        </p:txBody>
      </p:sp>
      <p:pic>
        <p:nvPicPr>
          <p:cNvPr id="9" name="Picture 8"/>
          <p:cNvPicPr>
            <a:picLocks noChangeAspect="1"/>
          </p:cNvPicPr>
          <p:nvPr/>
        </p:nvPicPr>
        <p:blipFill>
          <a:blip r:embed="rId4"/>
          <a:stretch>
            <a:fillRect/>
          </a:stretch>
        </p:blipFill>
        <p:spPr>
          <a:xfrm>
            <a:off x="1097565" y="4838015"/>
            <a:ext cx="461812" cy="425233"/>
          </a:xfrm>
          <a:prstGeom prst="rect">
            <a:avLst/>
          </a:prstGeom>
        </p:spPr>
      </p:pic>
      <p:sp>
        <p:nvSpPr>
          <p:cNvPr id="11" name="Rectangle 10"/>
          <p:cNvSpPr/>
          <p:nvPr/>
        </p:nvSpPr>
        <p:spPr>
          <a:xfrm>
            <a:off x="1657350" y="4912131"/>
            <a:ext cx="1658916" cy="300082"/>
          </a:xfrm>
          <a:prstGeom prst="rect">
            <a:avLst/>
          </a:prstGeom>
        </p:spPr>
        <p:txBody>
          <a:bodyPr wrap="none">
            <a:spAutoFit/>
          </a:bodyPr>
          <a:lstStyle/>
          <a:p>
            <a:pPr defTabSz="342900"/>
            <a:r>
              <a:rPr lang="en-US" sz="1350" dirty="0">
                <a:solidFill>
                  <a:prstClr val="black"/>
                </a:solidFill>
                <a:latin typeface="Calibri Light" panose="020F0302020204030204"/>
              </a:rPr>
              <a:t>Service Room Eligible</a:t>
            </a:r>
          </a:p>
        </p:txBody>
      </p:sp>
    </p:spTree>
    <p:extLst>
      <p:ext uri="{BB962C8B-B14F-4D97-AF65-F5344CB8AC3E}">
        <p14:creationId xmlns:p14="http://schemas.microsoft.com/office/powerpoint/2010/main" val="39987671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5B96A13-071A-44E0-BB85-962181570B37}" type="slidenum">
              <a:rPr lang="en-US" smtClean="0"/>
              <a:t>51</a:t>
            </a:fld>
            <a:endParaRPr lang="en-US"/>
          </a:p>
        </p:txBody>
      </p:sp>
      <p:sp>
        <p:nvSpPr>
          <p:cNvPr id="7" name="Rectangle 6"/>
          <p:cNvSpPr/>
          <p:nvPr/>
        </p:nvSpPr>
        <p:spPr>
          <a:xfrm>
            <a:off x="1" y="0"/>
            <a:ext cx="316064" cy="685800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itle 10"/>
          <p:cNvSpPr txBox="1">
            <a:spLocks/>
          </p:cNvSpPr>
          <p:nvPr/>
        </p:nvSpPr>
        <p:spPr>
          <a:xfrm>
            <a:off x="316065" y="857250"/>
            <a:ext cx="8827936" cy="816997"/>
          </a:xfrm>
          <a:prstGeom prst="rect">
            <a:avLst/>
          </a:prstGeom>
          <a:noFill/>
        </p:spPr>
        <p:txBody>
          <a:bodyPr vert="horz" lIns="68580" tIns="34290" rIns="68580" bIns="34290" rtlCol="0" anchor="ctr">
            <a:normAutofit/>
            <a:scene3d>
              <a:camera prst="orthographicFront"/>
              <a:lightRig rig="threePt" dir="t"/>
            </a:scene3d>
            <a:sp3d extrusionH="57150">
              <a:bevelT w="38100" h="38100"/>
              <a:bevelB w="38100" h="38100" prst="angle"/>
              <a:extrusionClr>
                <a:schemeClr val="tx1">
                  <a:lumMod val="50000"/>
                  <a:lumOff val="50000"/>
                </a:schemeClr>
              </a:extrusion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50" dirty="0">
                <a:ln cap="sq" cmpd="dbl">
                  <a:solidFill>
                    <a:schemeClr val="tx2">
                      <a:lumMod val="75000"/>
                    </a:schemeClr>
                  </a:solidFill>
                  <a:bevel/>
                </a:ln>
                <a:latin typeface="Arial" panose="020B0604020202020204" pitchFamily="34" charset="0"/>
                <a:cs typeface="Arial" panose="020B0604020202020204" pitchFamily="34" charset="0"/>
              </a:rPr>
              <a:t>FY24P Example D – Service/Benefiting</a:t>
            </a: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0486" y="1022384"/>
            <a:ext cx="521494" cy="486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00062" y="1509112"/>
            <a:ext cx="7970423" cy="3370153"/>
          </a:xfrm>
          <a:prstGeom prst="rect">
            <a:avLst/>
          </a:prstGeom>
        </p:spPr>
        <p:txBody>
          <a:bodyPr wrap="square">
            <a:spAutoFit/>
          </a:bodyPr>
          <a:lstStyle/>
          <a:p>
            <a:pPr defTabSz="342900"/>
            <a:r>
              <a:rPr lang="en-US" sz="2100" dirty="0">
                <a:solidFill>
                  <a:prstClr val="black"/>
                </a:solidFill>
                <a:latin typeface="Calibri Light" panose="020F0302020204030204"/>
              </a:rPr>
              <a:t>A room is eligible as a Service Room if </a:t>
            </a:r>
            <a:r>
              <a:rPr lang="en-US" sz="2100" u="sng" dirty="0">
                <a:solidFill>
                  <a:srgbClr val="A51417"/>
                </a:solidFill>
                <a:latin typeface="Calibri Light" panose="020F0302020204030204"/>
              </a:rPr>
              <a:t>all</a:t>
            </a:r>
            <a:r>
              <a:rPr lang="en-US" sz="2100" dirty="0">
                <a:solidFill>
                  <a:prstClr val="black"/>
                </a:solidFill>
                <a:latin typeface="Calibri Light" panose="020F0302020204030204"/>
              </a:rPr>
              <a:t> of the following criteria are met:</a:t>
            </a:r>
          </a:p>
          <a:p>
            <a:pPr marL="600075" lvl="1" indent="-257175" defTabSz="342900">
              <a:buFont typeface="+mj-lt"/>
              <a:buAutoNum type="arabicPeriod"/>
            </a:pPr>
            <a:r>
              <a:rPr lang="en-US" sz="2100" dirty="0">
                <a:solidFill>
                  <a:prstClr val="black"/>
                </a:solidFill>
                <a:latin typeface="Calibri Light" panose="020F0302020204030204"/>
              </a:rPr>
              <a:t>No Recharge Center is assigned to the room</a:t>
            </a:r>
          </a:p>
          <a:p>
            <a:pPr marL="600075" lvl="1" indent="-257175" defTabSz="342900">
              <a:buFont typeface="+mj-lt"/>
              <a:buAutoNum type="arabicPeriod"/>
            </a:pPr>
            <a:r>
              <a:rPr lang="en-US" sz="2100" dirty="0">
                <a:solidFill>
                  <a:prstClr val="black"/>
                </a:solidFill>
                <a:latin typeface="Calibri Light" panose="020F0302020204030204"/>
              </a:rPr>
              <a:t>Room is </a:t>
            </a:r>
            <a:r>
              <a:rPr lang="en-US" sz="2100" u="sng" dirty="0">
                <a:solidFill>
                  <a:prstClr val="black"/>
                </a:solidFill>
                <a:latin typeface="Calibri Light" panose="020F0302020204030204"/>
              </a:rPr>
              <a:t>not</a:t>
            </a:r>
            <a:r>
              <a:rPr lang="en-US" sz="2100" dirty="0">
                <a:solidFill>
                  <a:prstClr val="black"/>
                </a:solidFill>
                <a:latin typeface="Calibri Light" panose="020F0302020204030204"/>
              </a:rPr>
              <a:t> a ‘Benefitting Room to another ‘Service Room’</a:t>
            </a:r>
          </a:p>
          <a:p>
            <a:pPr marL="600075" lvl="1" indent="-257175" defTabSz="342900">
              <a:buFont typeface="+mj-lt"/>
              <a:buAutoNum type="arabicPeriod"/>
            </a:pPr>
            <a:r>
              <a:rPr lang="en-US" sz="2100" dirty="0">
                <a:solidFill>
                  <a:prstClr val="black"/>
                </a:solidFill>
                <a:latin typeface="Calibri Light" panose="020F0302020204030204"/>
              </a:rPr>
              <a:t>Room Type is one of the following:</a:t>
            </a:r>
          </a:p>
          <a:p>
            <a:pPr marL="900113" lvl="2" indent="-214313" defTabSz="342900">
              <a:buFont typeface="Arial" panose="020B0604020202020204" pitchFamily="34" charset="0"/>
              <a:buChar char="•"/>
            </a:pPr>
            <a:r>
              <a:rPr lang="en-US" sz="1200" dirty="0">
                <a:solidFill>
                  <a:prstClr val="black"/>
                </a:solidFill>
                <a:latin typeface="Calibri Light" panose="020F0302020204030204"/>
              </a:rPr>
              <a:t>115, 125</a:t>
            </a:r>
          </a:p>
          <a:p>
            <a:pPr marL="900113" lvl="2" indent="-214313" defTabSz="342900">
              <a:buFont typeface="Arial" panose="020B0604020202020204" pitchFamily="34" charset="0"/>
              <a:buChar char="•"/>
            </a:pPr>
            <a:r>
              <a:rPr lang="en-US" sz="1200" dirty="0">
                <a:solidFill>
                  <a:prstClr val="black"/>
                </a:solidFill>
                <a:latin typeface="Calibri Light" panose="020F0302020204030204"/>
              </a:rPr>
              <a:t>215, 225, 235, 253, 254, 255, 256, 257, 258, 259, 260</a:t>
            </a:r>
          </a:p>
          <a:p>
            <a:pPr marL="900113" lvl="2" indent="-214313" defTabSz="342900">
              <a:buFont typeface="Arial" panose="020B0604020202020204" pitchFamily="34" charset="0"/>
              <a:buChar char="•"/>
            </a:pPr>
            <a:r>
              <a:rPr lang="en-US" sz="1200" dirty="0">
                <a:solidFill>
                  <a:prstClr val="black"/>
                </a:solidFill>
                <a:latin typeface="Calibri Light" panose="020F0302020204030204"/>
              </a:rPr>
              <a:t>315, 325, 335, 345, 355</a:t>
            </a:r>
          </a:p>
          <a:p>
            <a:pPr marL="900113" lvl="2" indent="-214313" defTabSz="342900">
              <a:buFont typeface="Arial" panose="020B0604020202020204" pitchFamily="34" charset="0"/>
              <a:buChar char="•"/>
            </a:pPr>
            <a:r>
              <a:rPr lang="en-US" sz="1200" dirty="0">
                <a:solidFill>
                  <a:prstClr val="black"/>
                </a:solidFill>
                <a:latin typeface="Calibri Light" panose="020F0302020204030204"/>
              </a:rPr>
              <a:t>455</a:t>
            </a:r>
          </a:p>
          <a:p>
            <a:pPr marL="900113" lvl="2" indent="-214313" defTabSz="342900">
              <a:buFont typeface="Arial" panose="020B0604020202020204" pitchFamily="34" charset="0"/>
              <a:buChar char="•"/>
            </a:pPr>
            <a:r>
              <a:rPr lang="en-US" sz="1200" dirty="0">
                <a:solidFill>
                  <a:prstClr val="black"/>
                </a:solidFill>
                <a:latin typeface="Calibri Light" panose="020F0302020204030204"/>
              </a:rPr>
              <a:t>515, 525, 535, 555, 575, 579, 585</a:t>
            </a:r>
          </a:p>
          <a:p>
            <a:pPr marL="900113" lvl="2" indent="-214313" defTabSz="342900">
              <a:buFont typeface="Arial" panose="020B0604020202020204" pitchFamily="34" charset="0"/>
              <a:buChar char="•"/>
            </a:pPr>
            <a:r>
              <a:rPr lang="en-US" sz="1200" dirty="0">
                <a:solidFill>
                  <a:prstClr val="black"/>
                </a:solidFill>
                <a:latin typeface="Calibri Light" panose="020F0302020204030204"/>
              </a:rPr>
              <a:t>615, 625, 635, 645, 655, 665, 675, 685</a:t>
            </a:r>
          </a:p>
          <a:p>
            <a:pPr marL="900113" lvl="2" indent="-214313" defTabSz="342900">
              <a:buFont typeface="Arial" panose="020B0604020202020204" pitchFamily="34" charset="0"/>
              <a:buChar char="•"/>
            </a:pPr>
            <a:r>
              <a:rPr lang="en-US" sz="1200" dirty="0">
                <a:solidFill>
                  <a:prstClr val="black"/>
                </a:solidFill>
                <a:latin typeface="Calibri Light" panose="020F0302020204030204"/>
              </a:rPr>
              <a:t>715, 725, 735, 745, 750, 765</a:t>
            </a:r>
          </a:p>
          <a:p>
            <a:pPr marL="900113" lvl="2" indent="-214313" defTabSz="342900">
              <a:buFont typeface="Arial" panose="020B0604020202020204" pitchFamily="34" charset="0"/>
              <a:buChar char="•"/>
            </a:pPr>
            <a:r>
              <a:rPr lang="en-US" sz="1200" dirty="0">
                <a:solidFill>
                  <a:prstClr val="black"/>
                </a:solidFill>
                <a:latin typeface="Calibri Light" panose="020F0302020204030204"/>
              </a:rPr>
              <a:t>815, 835, 845, 855, 885, 895</a:t>
            </a:r>
          </a:p>
          <a:p>
            <a:pPr marL="900113" lvl="2" indent="-214313" defTabSz="342900">
              <a:buFont typeface="Arial" panose="020B0604020202020204" pitchFamily="34" charset="0"/>
              <a:buChar char="•"/>
            </a:pPr>
            <a:r>
              <a:rPr lang="en-US" sz="1200" dirty="0">
                <a:solidFill>
                  <a:prstClr val="black"/>
                </a:solidFill>
                <a:latin typeface="Calibri Light" panose="020F0302020204030204"/>
              </a:rPr>
              <a:t>935, 955</a:t>
            </a:r>
          </a:p>
        </p:txBody>
      </p:sp>
    </p:spTree>
    <p:extLst>
      <p:ext uri="{BB962C8B-B14F-4D97-AF65-F5344CB8AC3E}">
        <p14:creationId xmlns:p14="http://schemas.microsoft.com/office/powerpoint/2010/main" val="40853339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5B96A13-071A-44E0-BB85-962181570B37}" type="slidenum">
              <a:rPr lang="en-US" smtClean="0"/>
              <a:t>52</a:t>
            </a:fld>
            <a:endParaRPr lang="en-US"/>
          </a:p>
        </p:txBody>
      </p:sp>
      <p:sp>
        <p:nvSpPr>
          <p:cNvPr id="7" name="Rectangle 6"/>
          <p:cNvSpPr/>
          <p:nvPr/>
        </p:nvSpPr>
        <p:spPr>
          <a:xfrm>
            <a:off x="1" y="0"/>
            <a:ext cx="316064" cy="685800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itle 10"/>
          <p:cNvSpPr txBox="1">
            <a:spLocks/>
          </p:cNvSpPr>
          <p:nvPr/>
        </p:nvSpPr>
        <p:spPr>
          <a:xfrm>
            <a:off x="316065" y="857250"/>
            <a:ext cx="8827936" cy="816997"/>
          </a:xfrm>
          <a:prstGeom prst="rect">
            <a:avLst/>
          </a:prstGeom>
          <a:noFill/>
        </p:spPr>
        <p:txBody>
          <a:bodyPr vert="horz" lIns="68580" tIns="34290" rIns="68580" bIns="34290" rtlCol="0" anchor="ctr">
            <a:normAutofit/>
            <a:scene3d>
              <a:camera prst="orthographicFront"/>
              <a:lightRig rig="threePt" dir="t"/>
            </a:scene3d>
            <a:sp3d extrusionH="57150">
              <a:bevelT w="38100" h="38100"/>
              <a:bevelB w="38100" h="38100" prst="angle"/>
              <a:extrusionClr>
                <a:schemeClr val="tx1">
                  <a:lumMod val="50000"/>
                  <a:lumOff val="50000"/>
                </a:schemeClr>
              </a:extrusion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50" dirty="0">
                <a:ln cap="sq" cmpd="dbl">
                  <a:solidFill>
                    <a:schemeClr val="tx2">
                      <a:lumMod val="75000"/>
                    </a:schemeClr>
                  </a:solidFill>
                  <a:bevel/>
                </a:ln>
                <a:latin typeface="Arial" panose="020B0604020202020204" pitchFamily="34" charset="0"/>
                <a:cs typeface="Arial" panose="020B0604020202020204" pitchFamily="34" charset="0"/>
              </a:rPr>
              <a:t>FY24P Example D – Service/Benefiting</a:t>
            </a: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0951" y="1022384"/>
            <a:ext cx="521494" cy="486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32128" y="1578769"/>
            <a:ext cx="7768822" cy="3035446"/>
          </a:xfrm>
          <a:prstGeom prst="rect">
            <a:avLst/>
          </a:prstGeom>
        </p:spPr>
        <p:txBody>
          <a:bodyPr wrap="square">
            <a:spAutoFit/>
          </a:bodyPr>
          <a:lstStyle/>
          <a:p>
            <a:pPr defTabSz="342900"/>
            <a:r>
              <a:rPr lang="en-US" sz="2175" b="1" dirty="0">
                <a:solidFill>
                  <a:prstClr val="black"/>
                </a:solidFill>
                <a:latin typeface="Calibri Light" panose="020F0302020204030204"/>
              </a:rPr>
              <a:t>DO NOT USE Service Room Feature if </a:t>
            </a:r>
            <a:r>
              <a:rPr lang="en-US" sz="2175" b="1" u="sng" dirty="0">
                <a:solidFill>
                  <a:prstClr val="black"/>
                </a:solidFill>
                <a:latin typeface="Calibri Light" panose="020F0302020204030204"/>
              </a:rPr>
              <a:t>either</a:t>
            </a:r>
            <a:r>
              <a:rPr lang="en-US" sz="2175" b="1" dirty="0">
                <a:solidFill>
                  <a:prstClr val="black"/>
                </a:solidFill>
                <a:latin typeface="Calibri Light" panose="020F0302020204030204"/>
              </a:rPr>
              <a:t> of the following apply:</a:t>
            </a:r>
          </a:p>
          <a:p>
            <a:pPr defTabSz="342900"/>
            <a:endParaRPr lang="en-US" b="1" dirty="0">
              <a:solidFill>
                <a:srgbClr val="FF0000"/>
              </a:solidFill>
              <a:latin typeface="Calibri Light" panose="020F0302020204030204"/>
            </a:endParaRPr>
          </a:p>
          <a:p>
            <a:pPr marL="342900" indent="-342900" defTabSz="342900">
              <a:buFont typeface="Wingdings" panose="05000000000000000000" pitchFamily="2" charset="2"/>
              <a:buChar char="§"/>
            </a:pPr>
            <a:r>
              <a:rPr lang="en-US" sz="2100" dirty="0">
                <a:solidFill>
                  <a:prstClr val="black"/>
                </a:solidFill>
                <a:latin typeface="Calibri Light" panose="020F0302020204030204"/>
              </a:rPr>
              <a:t>You do </a:t>
            </a:r>
            <a:r>
              <a:rPr lang="en-US" sz="2100" b="1" u="sng" dirty="0">
                <a:solidFill>
                  <a:prstClr val="black"/>
                </a:solidFill>
                <a:latin typeface="Calibri Light" panose="020F0302020204030204"/>
              </a:rPr>
              <a:t>not</a:t>
            </a:r>
            <a:r>
              <a:rPr lang="en-US" sz="2100" dirty="0">
                <a:solidFill>
                  <a:prstClr val="black"/>
                </a:solidFill>
                <a:latin typeface="Calibri Light" panose="020F0302020204030204"/>
              </a:rPr>
              <a:t> want ‘Service Room’ Split based on the </a:t>
            </a:r>
            <a:r>
              <a:rPr lang="en-US" sz="2100" u="sng" dirty="0">
                <a:solidFill>
                  <a:prstClr val="black"/>
                </a:solidFill>
                <a:latin typeface="Calibri Light" panose="020F0302020204030204"/>
              </a:rPr>
              <a:t>weighted average</a:t>
            </a:r>
            <a:r>
              <a:rPr lang="en-US" sz="2100" dirty="0">
                <a:solidFill>
                  <a:prstClr val="black"/>
                </a:solidFill>
                <a:latin typeface="Calibri Light" panose="020F0302020204030204"/>
              </a:rPr>
              <a:t> of total ASF of the ‘Benefiting Rooms’ assigned</a:t>
            </a:r>
          </a:p>
          <a:p>
            <a:pPr marL="900113" lvl="2" indent="-214313" defTabSz="342900">
              <a:buFont typeface="Wingdings" panose="05000000000000000000" pitchFamily="2" charset="2"/>
              <a:buChar char="§"/>
            </a:pPr>
            <a:r>
              <a:rPr lang="en-US" dirty="0">
                <a:solidFill>
                  <a:srgbClr val="000000"/>
                </a:solidFill>
                <a:latin typeface="Calibri Light" panose="020F0302020204030204"/>
              </a:rPr>
              <a:t>Instead, manually create room splits by Responsible Party, CC/CCH, Recharge Center and % of Space as you would any other room</a:t>
            </a:r>
          </a:p>
          <a:p>
            <a:pPr lvl="2" defTabSz="342900"/>
            <a:endParaRPr lang="en-US" dirty="0">
              <a:solidFill>
                <a:srgbClr val="000000"/>
              </a:solidFill>
              <a:latin typeface="Calibri Light" panose="020F0302020204030204"/>
            </a:endParaRPr>
          </a:p>
          <a:p>
            <a:pPr marL="214313" indent="-214313" defTabSz="342900">
              <a:buFont typeface="Wingdings" panose="05000000000000000000" pitchFamily="2" charset="2"/>
              <a:buChar char="§"/>
            </a:pPr>
            <a:r>
              <a:rPr lang="en-US" sz="2100" dirty="0">
                <a:solidFill>
                  <a:prstClr val="black"/>
                </a:solidFill>
                <a:latin typeface="Calibri Light" panose="020F0302020204030204"/>
              </a:rPr>
              <a:t>You have a Benefiting room with Inactive Space</a:t>
            </a:r>
          </a:p>
          <a:p>
            <a:pPr defTabSz="342900"/>
            <a:r>
              <a:rPr lang="en-US" sz="2100" dirty="0">
                <a:solidFill>
                  <a:prstClr val="black"/>
                </a:solidFill>
                <a:latin typeface="Calibri Light" panose="020F0302020204030204"/>
              </a:rPr>
              <a:t>	(IDC Function Code 93)</a:t>
            </a:r>
          </a:p>
          <a:p>
            <a:pPr defTabSz="342900"/>
            <a:endParaRPr lang="en-US" sz="1350" dirty="0">
              <a:solidFill>
                <a:prstClr val="black"/>
              </a:solidFill>
              <a:latin typeface="Calibri Light" panose="020F0302020204030204"/>
            </a:endParaRPr>
          </a:p>
        </p:txBody>
      </p:sp>
    </p:spTree>
    <p:extLst>
      <p:ext uri="{BB962C8B-B14F-4D97-AF65-F5344CB8AC3E}">
        <p14:creationId xmlns:p14="http://schemas.microsoft.com/office/powerpoint/2010/main" val="36998108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5B96A13-071A-44E0-BB85-962181570B37}" type="slidenum">
              <a:rPr lang="en-US" smtClean="0"/>
              <a:t>53</a:t>
            </a:fld>
            <a:endParaRPr lang="en-US" dirty="0"/>
          </a:p>
        </p:txBody>
      </p:sp>
      <p:sp>
        <p:nvSpPr>
          <p:cNvPr id="7" name="Rectangle 6"/>
          <p:cNvSpPr/>
          <p:nvPr/>
        </p:nvSpPr>
        <p:spPr>
          <a:xfrm>
            <a:off x="1" y="0"/>
            <a:ext cx="256608" cy="685800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itle 10"/>
          <p:cNvSpPr txBox="1">
            <a:spLocks/>
          </p:cNvSpPr>
          <p:nvPr/>
        </p:nvSpPr>
        <p:spPr>
          <a:xfrm>
            <a:off x="316065" y="857250"/>
            <a:ext cx="8827936" cy="816997"/>
          </a:xfrm>
          <a:prstGeom prst="rect">
            <a:avLst/>
          </a:prstGeom>
          <a:noFill/>
        </p:spPr>
        <p:txBody>
          <a:bodyPr vert="horz" lIns="68580" tIns="34290" rIns="68580" bIns="34290" rtlCol="0" anchor="ctr">
            <a:normAutofit/>
            <a:scene3d>
              <a:camera prst="orthographicFront"/>
              <a:lightRig rig="threePt" dir="t"/>
            </a:scene3d>
            <a:sp3d extrusionH="57150">
              <a:bevelT w="38100" h="38100"/>
              <a:bevelB w="38100" h="38100" prst="angle"/>
              <a:extrusionClr>
                <a:schemeClr val="tx1">
                  <a:lumMod val="50000"/>
                  <a:lumOff val="50000"/>
                </a:schemeClr>
              </a:extrusion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50" dirty="0">
                <a:ln cap="sq" cmpd="dbl">
                  <a:solidFill>
                    <a:schemeClr val="tx2">
                      <a:lumMod val="75000"/>
                    </a:schemeClr>
                  </a:solidFill>
                  <a:bevel/>
                </a:ln>
                <a:latin typeface="Arial" panose="020B0604020202020204" pitchFamily="34" charset="0"/>
                <a:cs typeface="Arial" panose="020B0604020202020204" pitchFamily="34" charset="0"/>
              </a:rPr>
              <a:t>FY24P Example D – Service Rooms</a:t>
            </a:r>
          </a:p>
        </p:txBody>
      </p:sp>
      <p:sp>
        <p:nvSpPr>
          <p:cNvPr id="2" name="Rectangle 1"/>
          <p:cNvSpPr/>
          <p:nvPr/>
        </p:nvSpPr>
        <p:spPr>
          <a:xfrm>
            <a:off x="336182" y="1477767"/>
            <a:ext cx="4572000" cy="1477328"/>
          </a:xfrm>
          <a:prstGeom prst="rect">
            <a:avLst/>
          </a:prstGeom>
        </p:spPr>
        <p:txBody>
          <a:bodyPr>
            <a:spAutoFit/>
          </a:bodyPr>
          <a:lstStyle/>
          <a:p>
            <a:pPr defTabSz="342900"/>
            <a:r>
              <a:rPr lang="en-US" dirty="0">
                <a:solidFill>
                  <a:prstClr val="black"/>
                </a:solidFill>
                <a:latin typeface="Calibri Light" panose="020F0302020204030204"/>
              </a:rPr>
              <a:t>Clicking on the dark or light ‘House’ in the ‘Service Room’ column will open a panel with a list of the current Benefiting rooms and a list of eligible benefitting rooms. </a:t>
            </a:r>
          </a:p>
          <a:p>
            <a:pPr defTabSz="342900"/>
            <a:endParaRPr lang="en-US" dirty="0">
              <a:solidFill>
                <a:prstClr val="black"/>
              </a:solidFill>
              <a:latin typeface="Calibri Light" panose="020F0302020204030204"/>
            </a:endParaRPr>
          </a:p>
        </p:txBody>
      </p:sp>
      <p:pic>
        <p:nvPicPr>
          <p:cNvPr id="4" name="Picture 3"/>
          <p:cNvPicPr>
            <a:picLocks noChangeAspect="1"/>
          </p:cNvPicPr>
          <p:nvPr/>
        </p:nvPicPr>
        <p:blipFill>
          <a:blip r:embed="rId3"/>
          <a:stretch>
            <a:fillRect/>
          </a:stretch>
        </p:blipFill>
        <p:spPr>
          <a:xfrm>
            <a:off x="5016516" y="1592466"/>
            <a:ext cx="489247" cy="429806"/>
          </a:xfrm>
          <a:prstGeom prst="rect">
            <a:avLst/>
          </a:prstGeom>
        </p:spPr>
      </p:pic>
      <p:pic>
        <p:nvPicPr>
          <p:cNvPr id="5" name="Picture 4"/>
          <p:cNvPicPr>
            <a:picLocks noChangeAspect="1"/>
          </p:cNvPicPr>
          <p:nvPr/>
        </p:nvPicPr>
        <p:blipFill>
          <a:blip r:embed="rId4"/>
          <a:stretch>
            <a:fillRect/>
          </a:stretch>
        </p:blipFill>
        <p:spPr>
          <a:xfrm>
            <a:off x="5571237" y="1599610"/>
            <a:ext cx="457240" cy="425233"/>
          </a:xfrm>
          <a:prstGeom prst="rect">
            <a:avLst/>
          </a:prstGeom>
        </p:spPr>
      </p:pic>
      <p:pic>
        <p:nvPicPr>
          <p:cNvPr id="6" name="Picture 5"/>
          <p:cNvPicPr>
            <a:picLocks noChangeAspect="1"/>
          </p:cNvPicPr>
          <p:nvPr/>
        </p:nvPicPr>
        <p:blipFill>
          <a:blip r:embed="rId5"/>
          <a:stretch>
            <a:fillRect/>
          </a:stretch>
        </p:blipFill>
        <p:spPr>
          <a:xfrm>
            <a:off x="6097234" y="2024842"/>
            <a:ext cx="827604" cy="3132092"/>
          </a:xfrm>
          <a:prstGeom prst="rect">
            <a:avLst/>
          </a:prstGeom>
        </p:spPr>
      </p:pic>
      <p:pic>
        <p:nvPicPr>
          <p:cNvPr id="11" name="Picture 10"/>
          <p:cNvPicPr>
            <a:picLocks noChangeAspect="1"/>
          </p:cNvPicPr>
          <p:nvPr/>
        </p:nvPicPr>
        <p:blipFill>
          <a:blip r:embed="rId6"/>
          <a:stretch>
            <a:fillRect/>
          </a:stretch>
        </p:blipFill>
        <p:spPr>
          <a:xfrm>
            <a:off x="6166752" y="2296138"/>
            <a:ext cx="425233" cy="246910"/>
          </a:xfrm>
          <a:prstGeom prst="rect">
            <a:avLst/>
          </a:prstGeom>
        </p:spPr>
      </p:pic>
      <p:sp>
        <p:nvSpPr>
          <p:cNvPr id="12" name="Rectangle 11"/>
          <p:cNvSpPr/>
          <p:nvPr/>
        </p:nvSpPr>
        <p:spPr>
          <a:xfrm>
            <a:off x="607219" y="5548698"/>
            <a:ext cx="7543800" cy="461665"/>
          </a:xfrm>
          <a:prstGeom prst="rect">
            <a:avLst/>
          </a:prstGeom>
        </p:spPr>
        <p:txBody>
          <a:bodyPr wrap="square">
            <a:spAutoFit/>
          </a:bodyPr>
          <a:lstStyle/>
          <a:p>
            <a:pPr lvl="0">
              <a:defRPr/>
            </a:pPr>
            <a:r>
              <a:rPr lang="en-US" sz="1200" dirty="0">
                <a:solidFill>
                  <a:prstClr val="black"/>
                </a:solidFill>
              </a:rPr>
              <a:t>From the ‘My Rooms List’ you can click on a light or dark ‘House’ under the ‘Service Room’ header to open the ‘Service Room Selected’ panel.  This will display any ‘Benefiting Rooms’ that are currently attached or can be attached</a:t>
            </a:r>
            <a:r>
              <a:rPr lang="en-US" sz="1050" dirty="0">
                <a:solidFill>
                  <a:prstClr val="black"/>
                </a:solidFill>
              </a:rPr>
              <a:t>.</a:t>
            </a:r>
          </a:p>
        </p:txBody>
      </p:sp>
      <p:pic>
        <p:nvPicPr>
          <p:cNvPr id="10" name="Picture 9"/>
          <p:cNvPicPr>
            <a:picLocks noChangeAspect="1"/>
          </p:cNvPicPr>
          <p:nvPr/>
        </p:nvPicPr>
        <p:blipFill>
          <a:blip r:embed="rId7"/>
          <a:stretch>
            <a:fillRect/>
          </a:stretch>
        </p:blipFill>
        <p:spPr>
          <a:xfrm>
            <a:off x="1227220" y="2841840"/>
            <a:ext cx="3621506" cy="2665831"/>
          </a:xfrm>
          <a:prstGeom prst="rect">
            <a:avLst/>
          </a:prstGeom>
        </p:spPr>
      </p:pic>
    </p:spTree>
    <p:extLst>
      <p:ext uri="{BB962C8B-B14F-4D97-AF65-F5344CB8AC3E}">
        <p14:creationId xmlns:p14="http://schemas.microsoft.com/office/powerpoint/2010/main" val="1152169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5B96A13-071A-44E0-BB85-962181570B37}" type="slidenum">
              <a:rPr lang="en-US" smtClean="0"/>
              <a:t>54</a:t>
            </a:fld>
            <a:endParaRPr lang="en-US"/>
          </a:p>
        </p:txBody>
      </p:sp>
      <p:sp>
        <p:nvSpPr>
          <p:cNvPr id="7" name="Rectangle 6"/>
          <p:cNvSpPr/>
          <p:nvPr/>
        </p:nvSpPr>
        <p:spPr>
          <a:xfrm>
            <a:off x="1" y="0"/>
            <a:ext cx="316064" cy="685800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itle 10"/>
          <p:cNvSpPr txBox="1">
            <a:spLocks/>
          </p:cNvSpPr>
          <p:nvPr/>
        </p:nvSpPr>
        <p:spPr>
          <a:xfrm>
            <a:off x="316065" y="857250"/>
            <a:ext cx="8827936" cy="816997"/>
          </a:xfrm>
          <a:prstGeom prst="rect">
            <a:avLst/>
          </a:prstGeom>
          <a:noFill/>
        </p:spPr>
        <p:txBody>
          <a:bodyPr vert="horz" lIns="68580" tIns="34290" rIns="68580" bIns="34290" rtlCol="0" anchor="ctr">
            <a:normAutofit/>
            <a:scene3d>
              <a:camera prst="orthographicFront"/>
              <a:lightRig rig="threePt" dir="t"/>
            </a:scene3d>
            <a:sp3d extrusionH="57150">
              <a:bevelT w="38100" h="38100"/>
              <a:bevelB w="38100" h="38100" prst="angle"/>
              <a:extrusionClr>
                <a:schemeClr val="tx1">
                  <a:lumMod val="50000"/>
                  <a:lumOff val="50000"/>
                </a:schemeClr>
              </a:extrusion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50" dirty="0">
                <a:ln cap="sq" cmpd="dbl">
                  <a:solidFill>
                    <a:schemeClr val="tx2">
                      <a:lumMod val="75000"/>
                    </a:schemeClr>
                  </a:solidFill>
                  <a:bevel/>
                </a:ln>
                <a:latin typeface="Arial" panose="020B0604020202020204" pitchFamily="34" charset="0"/>
                <a:cs typeface="Arial" panose="020B0604020202020204" pitchFamily="34" charset="0"/>
              </a:rPr>
              <a:t>FY24P Example D – Benefiting Rooms</a:t>
            </a:r>
          </a:p>
        </p:txBody>
      </p:sp>
      <p:pic>
        <p:nvPicPr>
          <p:cNvPr id="4" name="Picture 3"/>
          <p:cNvPicPr>
            <a:picLocks noChangeAspect="1"/>
          </p:cNvPicPr>
          <p:nvPr/>
        </p:nvPicPr>
        <p:blipFill>
          <a:blip r:embed="rId3"/>
          <a:stretch>
            <a:fillRect/>
          </a:stretch>
        </p:blipFill>
        <p:spPr>
          <a:xfrm>
            <a:off x="5504359" y="1050845"/>
            <a:ext cx="489247" cy="429806"/>
          </a:xfrm>
          <a:prstGeom prst="rect">
            <a:avLst/>
          </a:prstGeom>
        </p:spPr>
      </p:pic>
      <p:sp>
        <p:nvSpPr>
          <p:cNvPr id="10" name="Rectangle 9"/>
          <p:cNvSpPr/>
          <p:nvPr/>
        </p:nvSpPr>
        <p:spPr>
          <a:xfrm>
            <a:off x="414338" y="1600201"/>
            <a:ext cx="8379618" cy="1292662"/>
          </a:xfrm>
          <a:prstGeom prst="rect">
            <a:avLst/>
          </a:prstGeom>
        </p:spPr>
        <p:txBody>
          <a:bodyPr wrap="square">
            <a:spAutoFit/>
          </a:bodyPr>
          <a:lstStyle/>
          <a:p>
            <a:pPr defTabSz="342900"/>
            <a:r>
              <a:rPr lang="en-US" dirty="0">
                <a:solidFill>
                  <a:prstClr val="black"/>
                </a:solidFill>
                <a:latin typeface="Calibri Light" panose="020F0302020204030204"/>
              </a:rPr>
              <a:t>Clicking on the House’ in the ‘Benefiting Room’ column will open a panel with a list of the current Service rooms attached to the Benefiting room.  </a:t>
            </a:r>
          </a:p>
          <a:p>
            <a:pPr defTabSz="342900"/>
            <a:endParaRPr lang="en-US" sz="1050" dirty="0">
              <a:solidFill>
                <a:prstClr val="black"/>
              </a:solidFill>
              <a:latin typeface="Calibri Light" panose="020F0302020204030204"/>
            </a:endParaRPr>
          </a:p>
          <a:p>
            <a:pPr defTabSz="342900"/>
            <a:r>
              <a:rPr lang="en-US" dirty="0">
                <a:solidFill>
                  <a:prstClr val="black"/>
                </a:solidFill>
                <a:latin typeface="Calibri Light" panose="020F0302020204030204"/>
              </a:rPr>
              <a:t>You cannot add or delete rooms from this panel</a:t>
            </a:r>
          </a:p>
          <a:p>
            <a:pPr defTabSz="342900"/>
            <a:endParaRPr lang="en-US" sz="1350" dirty="0">
              <a:solidFill>
                <a:prstClr val="black"/>
              </a:solidFill>
              <a:latin typeface="Calibri Light" panose="020F0302020204030204"/>
            </a:endParaRPr>
          </a:p>
        </p:txBody>
      </p:sp>
      <p:pic>
        <p:nvPicPr>
          <p:cNvPr id="13" name="Picture 12"/>
          <p:cNvPicPr>
            <a:picLocks noChangeAspect="1"/>
          </p:cNvPicPr>
          <p:nvPr/>
        </p:nvPicPr>
        <p:blipFill>
          <a:blip r:embed="rId4"/>
          <a:stretch>
            <a:fillRect/>
          </a:stretch>
        </p:blipFill>
        <p:spPr>
          <a:xfrm>
            <a:off x="6788244" y="2234989"/>
            <a:ext cx="768163" cy="2921762"/>
          </a:xfrm>
          <a:prstGeom prst="rect">
            <a:avLst/>
          </a:prstGeom>
        </p:spPr>
      </p:pic>
      <p:pic>
        <p:nvPicPr>
          <p:cNvPr id="14" name="Picture 13"/>
          <p:cNvPicPr>
            <a:picLocks noChangeAspect="1"/>
          </p:cNvPicPr>
          <p:nvPr/>
        </p:nvPicPr>
        <p:blipFill>
          <a:blip r:embed="rId5"/>
          <a:stretch>
            <a:fillRect/>
          </a:stretch>
        </p:blipFill>
        <p:spPr>
          <a:xfrm>
            <a:off x="7201769" y="3966898"/>
            <a:ext cx="425233" cy="246910"/>
          </a:xfrm>
          <a:prstGeom prst="rect">
            <a:avLst/>
          </a:prstGeom>
        </p:spPr>
      </p:pic>
      <p:pic>
        <p:nvPicPr>
          <p:cNvPr id="2" name="Picture 1"/>
          <p:cNvPicPr>
            <a:picLocks noChangeAspect="1"/>
          </p:cNvPicPr>
          <p:nvPr/>
        </p:nvPicPr>
        <p:blipFill>
          <a:blip r:embed="rId6"/>
          <a:stretch>
            <a:fillRect/>
          </a:stretch>
        </p:blipFill>
        <p:spPr>
          <a:xfrm>
            <a:off x="541232" y="2869779"/>
            <a:ext cx="5940959" cy="1981955"/>
          </a:xfrm>
          <a:prstGeom prst="rect">
            <a:avLst/>
          </a:prstGeom>
        </p:spPr>
      </p:pic>
    </p:spTree>
    <p:extLst>
      <p:ext uri="{BB962C8B-B14F-4D97-AF65-F5344CB8AC3E}">
        <p14:creationId xmlns:p14="http://schemas.microsoft.com/office/powerpoint/2010/main" val="16130647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5B96A13-071A-44E0-BB85-962181570B37}" type="slidenum">
              <a:rPr lang="en-US" smtClean="0"/>
              <a:t>55</a:t>
            </a:fld>
            <a:endParaRPr lang="en-US"/>
          </a:p>
        </p:txBody>
      </p:sp>
      <p:sp>
        <p:nvSpPr>
          <p:cNvPr id="7" name="Rectangle 6"/>
          <p:cNvSpPr/>
          <p:nvPr/>
        </p:nvSpPr>
        <p:spPr>
          <a:xfrm>
            <a:off x="1" y="0"/>
            <a:ext cx="230461" cy="685800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itle 10"/>
          <p:cNvSpPr txBox="1">
            <a:spLocks/>
          </p:cNvSpPr>
          <p:nvPr/>
        </p:nvSpPr>
        <p:spPr>
          <a:xfrm>
            <a:off x="316065" y="857250"/>
            <a:ext cx="8827936" cy="816997"/>
          </a:xfrm>
          <a:prstGeom prst="rect">
            <a:avLst/>
          </a:prstGeom>
          <a:noFill/>
        </p:spPr>
        <p:txBody>
          <a:bodyPr vert="horz" lIns="68580" tIns="34290" rIns="68580" bIns="34290" rtlCol="0" anchor="ctr">
            <a:normAutofit fontScale="77500" lnSpcReduction="20000"/>
            <a:scene3d>
              <a:camera prst="orthographicFront"/>
              <a:lightRig rig="threePt" dir="t"/>
            </a:scene3d>
            <a:sp3d extrusionH="57150">
              <a:bevelT w="38100" h="38100"/>
              <a:bevelB w="38100" h="38100" prst="angle"/>
              <a:extrusionClr>
                <a:schemeClr val="tx1">
                  <a:lumMod val="50000"/>
                  <a:lumOff val="50000"/>
                </a:schemeClr>
              </a:extrusion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dirty="0">
              <a:ln cap="sq" cmpd="dbl">
                <a:solidFill>
                  <a:schemeClr val="tx2">
                    <a:lumMod val="75000"/>
                  </a:schemeClr>
                </a:solidFill>
                <a:bevel/>
              </a:ln>
              <a:latin typeface="Arial" panose="020B0604020202020204" pitchFamily="34" charset="0"/>
              <a:cs typeface="Arial" panose="020B0604020202020204" pitchFamily="34" charset="0"/>
            </a:endParaRPr>
          </a:p>
          <a:p>
            <a:r>
              <a:rPr lang="en-US" sz="3225" dirty="0">
                <a:ln cap="sq" cmpd="dbl">
                  <a:solidFill>
                    <a:schemeClr val="tx2">
                      <a:lumMod val="75000"/>
                    </a:schemeClr>
                  </a:solidFill>
                  <a:bevel/>
                </a:ln>
                <a:latin typeface="Arial" panose="020B0604020202020204" pitchFamily="34" charset="0"/>
                <a:cs typeface="Arial" panose="020B0604020202020204" pitchFamily="34" charset="0"/>
              </a:rPr>
              <a:t>FY24P Example D – Service &amp; Benefiting Room Example</a:t>
            </a:r>
          </a:p>
        </p:txBody>
      </p:sp>
      <p:pic>
        <p:nvPicPr>
          <p:cNvPr id="4" name="Picture 3"/>
          <p:cNvPicPr>
            <a:picLocks noChangeAspect="1"/>
          </p:cNvPicPr>
          <p:nvPr/>
        </p:nvPicPr>
        <p:blipFill>
          <a:blip r:embed="rId3"/>
          <a:stretch>
            <a:fillRect/>
          </a:stretch>
        </p:blipFill>
        <p:spPr>
          <a:xfrm>
            <a:off x="8433298" y="1235869"/>
            <a:ext cx="389786" cy="342429"/>
          </a:xfrm>
          <a:prstGeom prst="rect">
            <a:avLst/>
          </a:prstGeom>
        </p:spPr>
      </p:pic>
      <p:pic>
        <p:nvPicPr>
          <p:cNvPr id="11" name="Picture 10"/>
          <p:cNvPicPr>
            <a:picLocks noChangeAspect="1"/>
          </p:cNvPicPr>
          <p:nvPr/>
        </p:nvPicPr>
        <p:blipFill>
          <a:blip r:embed="rId4"/>
          <a:stretch>
            <a:fillRect/>
          </a:stretch>
        </p:blipFill>
        <p:spPr>
          <a:xfrm>
            <a:off x="3122383" y="4749719"/>
            <a:ext cx="443522" cy="416088"/>
          </a:xfrm>
          <a:prstGeom prst="rect">
            <a:avLst/>
          </a:prstGeom>
        </p:spPr>
      </p:pic>
      <p:pic>
        <p:nvPicPr>
          <p:cNvPr id="15" name="Picture 14"/>
          <p:cNvPicPr>
            <a:picLocks noChangeAspect="1"/>
          </p:cNvPicPr>
          <p:nvPr/>
        </p:nvPicPr>
        <p:blipFill>
          <a:blip r:embed="rId4"/>
          <a:stretch>
            <a:fillRect/>
          </a:stretch>
        </p:blipFill>
        <p:spPr>
          <a:xfrm>
            <a:off x="4064749" y="4870067"/>
            <a:ext cx="443522" cy="416088"/>
          </a:xfrm>
          <a:prstGeom prst="rect">
            <a:avLst/>
          </a:prstGeom>
        </p:spPr>
      </p:pic>
      <p:pic>
        <p:nvPicPr>
          <p:cNvPr id="9" name="Picture 8"/>
          <p:cNvPicPr>
            <a:picLocks noChangeAspect="1"/>
          </p:cNvPicPr>
          <p:nvPr/>
        </p:nvPicPr>
        <p:blipFill>
          <a:blip r:embed="rId5"/>
          <a:stretch>
            <a:fillRect/>
          </a:stretch>
        </p:blipFill>
        <p:spPr>
          <a:xfrm>
            <a:off x="554775" y="2491244"/>
            <a:ext cx="4900613" cy="2978944"/>
          </a:xfrm>
          <a:prstGeom prst="rect">
            <a:avLst/>
          </a:prstGeom>
        </p:spPr>
      </p:pic>
      <p:pic>
        <p:nvPicPr>
          <p:cNvPr id="19" name="Picture 18"/>
          <p:cNvPicPr>
            <a:picLocks noChangeAspect="1"/>
          </p:cNvPicPr>
          <p:nvPr/>
        </p:nvPicPr>
        <p:blipFill>
          <a:blip r:embed="rId4"/>
          <a:stretch>
            <a:fillRect/>
          </a:stretch>
        </p:blipFill>
        <p:spPr>
          <a:xfrm>
            <a:off x="1011139" y="4437521"/>
            <a:ext cx="443522" cy="416088"/>
          </a:xfrm>
          <a:prstGeom prst="rect">
            <a:avLst/>
          </a:prstGeom>
          <a:effectLst>
            <a:outerShdw blurRad="50800" dist="50800" dir="5400000" algn="ctr" rotWithShape="0">
              <a:srgbClr val="A51417"/>
            </a:outerShdw>
          </a:effectLst>
        </p:spPr>
      </p:pic>
      <p:pic>
        <p:nvPicPr>
          <p:cNvPr id="6" name="Picture 5"/>
          <p:cNvPicPr>
            <a:picLocks noChangeAspect="1"/>
          </p:cNvPicPr>
          <p:nvPr/>
        </p:nvPicPr>
        <p:blipFill>
          <a:blip r:embed="rId4"/>
          <a:stretch>
            <a:fillRect/>
          </a:stretch>
        </p:blipFill>
        <p:spPr>
          <a:xfrm>
            <a:off x="1540264" y="4333631"/>
            <a:ext cx="443522" cy="416088"/>
          </a:xfrm>
          <a:prstGeom prst="rect">
            <a:avLst/>
          </a:prstGeom>
          <a:ln>
            <a:noFill/>
          </a:ln>
          <a:effectLst>
            <a:outerShdw blurRad="50800" dist="50800" dir="5400000" algn="ctr" rotWithShape="0">
              <a:srgbClr val="A51417"/>
            </a:outerShdw>
          </a:effectLst>
        </p:spPr>
      </p:pic>
      <p:sp>
        <p:nvSpPr>
          <p:cNvPr id="10" name="TextBox 9"/>
          <p:cNvSpPr txBox="1"/>
          <p:nvPr/>
        </p:nvSpPr>
        <p:spPr>
          <a:xfrm>
            <a:off x="1011139" y="1578298"/>
            <a:ext cx="4444249" cy="923330"/>
          </a:xfrm>
          <a:prstGeom prst="rect">
            <a:avLst/>
          </a:prstGeom>
          <a:noFill/>
        </p:spPr>
        <p:txBody>
          <a:bodyPr wrap="square" rtlCol="0">
            <a:spAutoFit/>
          </a:bodyPr>
          <a:lstStyle/>
          <a:p>
            <a:r>
              <a:rPr lang="en-US" sz="1350" dirty="0"/>
              <a:t>Example:</a:t>
            </a:r>
          </a:p>
          <a:p>
            <a:r>
              <a:rPr lang="en-US" sz="1350" dirty="0"/>
              <a:t>Room 07202 is a shared service room         that surrounding room 07201A &amp; 07201B use.  Room 07202 has met all the requirements to be a service room.</a:t>
            </a:r>
          </a:p>
        </p:txBody>
      </p:sp>
      <p:sp>
        <p:nvSpPr>
          <p:cNvPr id="12" name="TextBox 11"/>
          <p:cNvSpPr txBox="1"/>
          <p:nvPr/>
        </p:nvSpPr>
        <p:spPr>
          <a:xfrm>
            <a:off x="5889458" y="2853007"/>
            <a:ext cx="2243890" cy="923330"/>
          </a:xfrm>
          <a:prstGeom prst="rect">
            <a:avLst/>
          </a:prstGeom>
          <a:noFill/>
        </p:spPr>
        <p:txBody>
          <a:bodyPr wrap="square" rtlCol="0">
            <a:spAutoFit/>
          </a:bodyPr>
          <a:lstStyle/>
          <a:p>
            <a:r>
              <a:rPr lang="en-US" sz="1350" dirty="0">
                <a:solidFill>
                  <a:srgbClr val="A51417"/>
                </a:solidFill>
              </a:rPr>
              <a:t>Benefiting Rooms</a:t>
            </a:r>
          </a:p>
          <a:p>
            <a:r>
              <a:rPr lang="en-US" sz="1350" dirty="0">
                <a:solidFill>
                  <a:srgbClr val="A51417"/>
                </a:solidFill>
              </a:rPr>
              <a:t>07201A</a:t>
            </a:r>
          </a:p>
          <a:p>
            <a:r>
              <a:rPr lang="en-US" sz="1350" dirty="0">
                <a:solidFill>
                  <a:srgbClr val="A51417"/>
                </a:solidFill>
              </a:rPr>
              <a:t>07201B</a:t>
            </a:r>
          </a:p>
          <a:p>
            <a:r>
              <a:rPr lang="en-US" sz="1350" dirty="0">
                <a:solidFill>
                  <a:srgbClr val="A51417"/>
                </a:solidFill>
              </a:rPr>
              <a:t>*Abbreviated BR</a:t>
            </a:r>
          </a:p>
        </p:txBody>
      </p:sp>
      <p:pic>
        <p:nvPicPr>
          <p:cNvPr id="13" name="Picture 12"/>
          <p:cNvPicPr>
            <a:picLocks noChangeAspect="1"/>
          </p:cNvPicPr>
          <p:nvPr/>
        </p:nvPicPr>
        <p:blipFill>
          <a:blip r:embed="rId3"/>
          <a:stretch>
            <a:fillRect/>
          </a:stretch>
        </p:blipFill>
        <p:spPr>
          <a:xfrm>
            <a:off x="3741590" y="1784720"/>
            <a:ext cx="266055" cy="233731"/>
          </a:xfrm>
          <a:prstGeom prst="rect">
            <a:avLst/>
          </a:prstGeom>
        </p:spPr>
      </p:pic>
    </p:spTree>
    <p:extLst>
      <p:ext uri="{BB962C8B-B14F-4D97-AF65-F5344CB8AC3E}">
        <p14:creationId xmlns:p14="http://schemas.microsoft.com/office/powerpoint/2010/main" val="310034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5B96A13-071A-44E0-BB85-962181570B37}" type="slidenum">
              <a:rPr lang="en-US" smtClean="0"/>
              <a:t>56</a:t>
            </a:fld>
            <a:endParaRPr lang="en-US"/>
          </a:p>
        </p:txBody>
      </p:sp>
      <p:sp>
        <p:nvSpPr>
          <p:cNvPr id="7" name="Rectangle 6"/>
          <p:cNvSpPr/>
          <p:nvPr/>
        </p:nvSpPr>
        <p:spPr>
          <a:xfrm>
            <a:off x="1" y="0"/>
            <a:ext cx="233507" cy="685800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itle 10"/>
          <p:cNvSpPr txBox="1">
            <a:spLocks/>
          </p:cNvSpPr>
          <p:nvPr/>
        </p:nvSpPr>
        <p:spPr>
          <a:xfrm>
            <a:off x="316063" y="820444"/>
            <a:ext cx="8827936" cy="816997"/>
          </a:xfrm>
          <a:prstGeom prst="rect">
            <a:avLst/>
          </a:prstGeom>
          <a:noFill/>
        </p:spPr>
        <p:txBody>
          <a:bodyPr vert="horz" lIns="68580" tIns="34290" rIns="68580" bIns="34290" rtlCol="0" anchor="ctr">
            <a:normAutofit/>
            <a:scene3d>
              <a:camera prst="orthographicFront"/>
              <a:lightRig rig="threePt" dir="t"/>
            </a:scene3d>
            <a:sp3d extrusionH="57150">
              <a:bevelT w="38100" h="38100"/>
              <a:bevelB w="38100" h="38100" prst="angle"/>
              <a:extrusionClr>
                <a:schemeClr val="tx1">
                  <a:lumMod val="50000"/>
                  <a:lumOff val="50000"/>
                </a:schemeClr>
              </a:extrusion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50" dirty="0">
                <a:ln cap="sq" cmpd="dbl">
                  <a:solidFill>
                    <a:schemeClr val="tx2">
                      <a:lumMod val="75000"/>
                    </a:schemeClr>
                  </a:solidFill>
                  <a:bevel/>
                </a:ln>
                <a:latin typeface="Arial" panose="020B0604020202020204" pitchFamily="34" charset="0"/>
                <a:cs typeface="Arial" panose="020B0604020202020204" pitchFamily="34" charset="0"/>
              </a:rPr>
              <a:t>FY24P Example D – Service Rooms</a:t>
            </a:r>
          </a:p>
        </p:txBody>
      </p:sp>
      <p:sp>
        <p:nvSpPr>
          <p:cNvPr id="2" name="Rectangle 1"/>
          <p:cNvSpPr/>
          <p:nvPr/>
        </p:nvSpPr>
        <p:spPr>
          <a:xfrm>
            <a:off x="316064" y="1514409"/>
            <a:ext cx="8127848" cy="1269578"/>
          </a:xfrm>
          <a:prstGeom prst="rect">
            <a:avLst/>
          </a:prstGeom>
        </p:spPr>
        <p:txBody>
          <a:bodyPr wrap="square">
            <a:spAutoFit/>
          </a:bodyPr>
          <a:lstStyle/>
          <a:p>
            <a:pPr defTabSz="342900"/>
            <a:r>
              <a:rPr lang="en-US" sz="1350" dirty="0">
                <a:solidFill>
                  <a:prstClr val="black"/>
                </a:solidFill>
                <a:latin typeface="Calibri Light" panose="020F0302020204030204"/>
              </a:rPr>
              <a:t>You can check the boxes next to the rooms then click Add or Remove as needed. After clicking the dark orange house icon, Surveyor will see </a:t>
            </a:r>
            <a:r>
              <a:rPr lang="en-US" sz="1350" b="1" dirty="0">
                <a:solidFill>
                  <a:srgbClr val="A51417"/>
                </a:solidFill>
                <a:latin typeface="Calibri Light" panose="020F0302020204030204"/>
              </a:rPr>
              <a:t>Rooms 07201A &amp; 07201B </a:t>
            </a:r>
            <a:r>
              <a:rPr lang="en-US" sz="1350" dirty="0">
                <a:solidFill>
                  <a:prstClr val="black"/>
                </a:solidFill>
                <a:latin typeface="Calibri Light" panose="020F0302020204030204"/>
              </a:rPr>
              <a:t>as Current Benefiting Rooms assigned to shared </a:t>
            </a:r>
            <a:r>
              <a:rPr lang="en-US" sz="1350" b="1" dirty="0">
                <a:solidFill>
                  <a:srgbClr val="0000CC"/>
                </a:solidFill>
                <a:latin typeface="Calibri Light" panose="020F0302020204030204"/>
              </a:rPr>
              <a:t>Service Room 07202. </a:t>
            </a:r>
          </a:p>
          <a:p>
            <a:pPr defTabSz="342900"/>
            <a:endParaRPr lang="en-US" dirty="0">
              <a:solidFill>
                <a:prstClr val="black"/>
              </a:solidFill>
              <a:latin typeface="Calibri Light" panose="020F0302020204030204"/>
            </a:endParaRPr>
          </a:p>
          <a:p>
            <a:pPr defTabSz="342900"/>
            <a:endParaRPr lang="en-US" dirty="0">
              <a:solidFill>
                <a:prstClr val="black"/>
              </a:solidFill>
              <a:latin typeface="Calibri Light" panose="020F0302020204030204"/>
            </a:endParaRPr>
          </a:p>
        </p:txBody>
      </p:sp>
      <p:pic>
        <p:nvPicPr>
          <p:cNvPr id="6" name="Picture 5"/>
          <p:cNvPicPr>
            <a:picLocks noChangeAspect="1"/>
          </p:cNvPicPr>
          <p:nvPr/>
        </p:nvPicPr>
        <p:blipFill>
          <a:blip r:embed="rId3"/>
          <a:stretch>
            <a:fillRect/>
          </a:stretch>
        </p:blipFill>
        <p:spPr>
          <a:xfrm>
            <a:off x="1538298" y="3316062"/>
            <a:ext cx="425233" cy="225876"/>
          </a:xfrm>
          <a:prstGeom prst="rect">
            <a:avLst/>
          </a:prstGeom>
        </p:spPr>
      </p:pic>
      <p:pic>
        <p:nvPicPr>
          <p:cNvPr id="9" name="Picture 8"/>
          <p:cNvPicPr>
            <a:picLocks noChangeAspect="1"/>
          </p:cNvPicPr>
          <p:nvPr/>
        </p:nvPicPr>
        <p:blipFill>
          <a:blip r:embed="rId3"/>
          <a:stretch>
            <a:fillRect/>
          </a:stretch>
        </p:blipFill>
        <p:spPr>
          <a:xfrm>
            <a:off x="1347537" y="4235903"/>
            <a:ext cx="615993" cy="259186"/>
          </a:xfrm>
          <a:prstGeom prst="rect">
            <a:avLst/>
          </a:prstGeom>
        </p:spPr>
      </p:pic>
      <p:pic>
        <p:nvPicPr>
          <p:cNvPr id="4" name="Picture 3"/>
          <p:cNvPicPr>
            <a:picLocks noChangeAspect="1"/>
          </p:cNvPicPr>
          <p:nvPr/>
        </p:nvPicPr>
        <p:blipFill>
          <a:blip r:embed="rId4"/>
          <a:stretch>
            <a:fillRect/>
          </a:stretch>
        </p:blipFill>
        <p:spPr>
          <a:xfrm>
            <a:off x="497600" y="2253286"/>
            <a:ext cx="6602561" cy="3645071"/>
          </a:xfrm>
          <a:prstGeom prst="rect">
            <a:avLst/>
          </a:prstGeom>
        </p:spPr>
      </p:pic>
      <p:pic>
        <p:nvPicPr>
          <p:cNvPr id="10" name="Picture 9"/>
          <p:cNvPicPr>
            <a:picLocks noChangeAspect="1"/>
          </p:cNvPicPr>
          <p:nvPr/>
        </p:nvPicPr>
        <p:blipFill>
          <a:blip r:embed="rId5"/>
          <a:stretch>
            <a:fillRect/>
          </a:stretch>
        </p:blipFill>
        <p:spPr>
          <a:xfrm>
            <a:off x="4691198" y="3006109"/>
            <a:ext cx="1207112" cy="576122"/>
          </a:xfrm>
          <a:prstGeom prst="rect">
            <a:avLst/>
          </a:prstGeom>
        </p:spPr>
      </p:pic>
      <p:pic>
        <p:nvPicPr>
          <p:cNvPr id="11" name="Picture 10"/>
          <p:cNvPicPr>
            <a:picLocks noChangeAspect="1"/>
          </p:cNvPicPr>
          <p:nvPr/>
        </p:nvPicPr>
        <p:blipFill>
          <a:blip r:embed="rId6"/>
          <a:stretch>
            <a:fillRect/>
          </a:stretch>
        </p:blipFill>
        <p:spPr>
          <a:xfrm>
            <a:off x="4063516" y="2505230"/>
            <a:ext cx="632945" cy="537206"/>
          </a:xfrm>
          <a:prstGeom prst="rect">
            <a:avLst/>
          </a:prstGeom>
        </p:spPr>
      </p:pic>
      <p:pic>
        <p:nvPicPr>
          <p:cNvPr id="12" name="Picture 11"/>
          <p:cNvPicPr>
            <a:picLocks noChangeAspect="1"/>
          </p:cNvPicPr>
          <p:nvPr/>
        </p:nvPicPr>
        <p:blipFill>
          <a:blip r:embed="rId7"/>
          <a:stretch>
            <a:fillRect/>
          </a:stretch>
        </p:blipFill>
        <p:spPr>
          <a:xfrm>
            <a:off x="2406006" y="3664528"/>
            <a:ext cx="275315" cy="822585"/>
          </a:xfrm>
          <a:prstGeom prst="rect">
            <a:avLst/>
          </a:prstGeom>
        </p:spPr>
      </p:pic>
      <p:pic>
        <p:nvPicPr>
          <p:cNvPr id="13" name="Picture 12"/>
          <p:cNvPicPr>
            <a:picLocks noChangeAspect="1"/>
          </p:cNvPicPr>
          <p:nvPr/>
        </p:nvPicPr>
        <p:blipFill>
          <a:blip r:embed="rId8"/>
          <a:stretch>
            <a:fillRect/>
          </a:stretch>
        </p:blipFill>
        <p:spPr>
          <a:xfrm>
            <a:off x="2763876" y="3897325"/>
            <a:ext cx="110565" cy="541544"/>
          </a:xfrm>
          <a:prstGeom prst="rect">
            <a:avLst/>
          </a:prstGeom>
          <a:effectLst>
            <a:outerShdw blurRad="50800" dist="50800" dir="5400000" algn="ctr" rotWithShape="0">
              <a:schemeClr val="tx1"/>
            </a:outerShdw>
          </a:effectLst>
        </p:spPr>
      </p:pic>
      <p:pic>
        <p:nvPicPr>
          <p:cNvPr id="14" name="Picture 13"/>
          <p:cNvPicPr>
            <a:picLocks noChangeAspect="1"/>
          </p:cNvPicPr>
          <p:nvPr/>
        </p:nvPicPr>
        <p:blipFill>
          <a:blip r:embed="rId9"/>
          <a:stretch>
            <a:fillRect/>
          </a:stretch>
        </p:blipFill>
        <p:spPr>
          <a:xfrm>
            <a:off x="2950019" y="4019494"/>
            <a:ext cx="324641" cy="297206"/>
          </a:xfrm>
          <a:prstGeom prst="rect">
            <a:avLst/>
          </a:prstGeom>
        </p:spPr>
      </p:pic>
    </p:spTree>
    <p:extLst>
      <p:ext uri="{BB962C8B-B14F-4D97-AF65-F5344CB8AC3E}">
        <p14:creationId xmlns:p14="http://schemas.microsoft.com/office/powerpoint/2010/main" val="26425513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5B96A13-071A-44E0-BB85-962181570B37}" type="slidenum">
              <a:rPr lang="en-US" smtClean="0"/>
              <a:t>57</a:t>
            </a:fld>
            <a:endParaRPr lang="en-US"/>
          </a:p>
        </p:txBody>
      </p:sp>
      <p:sp>
        <p:nvSpPr>
          <p:cNvPr id="7" name="Rectangle 6"/>
          <p:cNvSpPr/>
          <p:nvPr/>
        </p:nvSpPr>
        <p:spPr>
          <a:xfrm>
            <a:off x="1" y="0"/>
            <a:ext cx="268321" cy="685800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itle 10"/>
          <p:cNvSpPr txBox="1">
            <a:spLocks/>
          </p:cNvSpPr>
          <p:nvPr/>
        </p:nvSpPr>
        <p:spPr>
          <a:xfrm>
            <a:off x="316065" y="857250"/>
            <a:ext cx="8827936" cy="816997"/>
          </a:xfrm>
          <a:prstGeom prst="rect">
            <a:avLst/>
          </a:prstGeom>
          <a:noFill/>
        </p:spPr>
        <p:txBody>
          <a:bodyPr vert="horz" lIns="68580" tIns="34290" rIns="68580" bIns="34290" rtlCol="0" anchor="ctr">
            <a:normAutofit/>
            <a:scene3d>
              <a:camera prst="orthographicFront"/>
              <a:lightRig rig="threePt" dir="t"/>
            </a:scene3d>
            <a:sp3d extrusionH="57150">
              <a:bevelT w="38100" h="38100"/>
              <a:bevelB w="38100" h="38100" prst="angle"/>
              <a:extrusionClr>
                <a:schemeClr val="tx1">
                  <a:lumMod val="50000"/>
                  <a:lumOff val="50000"/>
                </a:schemeClr>
              </a:extrusion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50" dirty="0">
                <a:ln cap="sq" cmpd="dbl">
                  <a:solidFill>
                    <a:schemeClr val="tx2">
                      <a:lumMod val="75000"/>
                    </a:schemeClr>
                  </a:solidFill>
                  <a:bevel/>
                </a:ln>
                <a:latin typeface="Arial" panose="020B0604020202020204" pitchFamily="34" charset="0"/>
                <a:cs typeface="Arial" panose="020B0604020202020204" pitchFamily="34" charset="0"/>
              </a:rPr>
              <a:t>FY24P Example D – Service &amp; Benefiting Room Example (</a:t>
            </a:r>
            <a:r>
              <a:rPr lang="en-US" sz="2250" dirty="0" err="1">
                <a:ln cap="sq" cmpd="dbl">
                  <a:solidFill>
                    <a:schemeClr val="tx2">
                      <a:lumMod val="75000"/>
                    </a:schemeClr>
                  </a:solidFill>
                  <a:bevel/>
                </a:ln>
                <a:latin typeface="Arial" panose="020B0604020202020204" pitchFamily="34" charset="0"/>
                <a:cs typeface="Arial" panose="020B0604020202020204" pitchFamily="34" charset="0"/>
              </a:rPr>
              <a:t>cont</a:t>
            </a:r>
            <a:r>
              <a:rPr lang="en-US" sz="2250" dirty="0">
                <a:ln cap="sq" cmpd="dbl">
                  <a:solidFill>
                    <a:schemeClr val="tx2">
                      <a:lumMod val="75000"/>
                    </a:schemeClr>
                  </a:solidFill>
                  <a:bevel/>
                </a:ln>
                <a:latin typeface="Arial" panose="020B0604020202020204" pitchFamily="34" charset="0"/>
                <a:cs typeface="Arial" panose="020B0604020202020204" pitchFamily="34" charset="0"/>
              </a:rPr>
              <a:t>)</a:t>
            </a:r>
          </a:p>
        </p:txBody>
      </p:sp>
      <p:pic>
        <p:nvPicPr>
          <p:cNvPr id="4" name="Picture 3"/>
          <p:cNvPicPr>
            <a:picLocks noChangeAspect="1"/>
          </p:cNvPicPr>
          <p:nvPr/>
        </p:nvPicPr>
        <p:blipFill>
          <a:blip r:embed="rId3"/>
          <a:stretch>
            <a:fillRect/>
          </a:stretch>
        </p:blipFill>
        <p:spPr>
          <a:xfrm>
            <a:off x="8515350" y="1081267"/>
            <a:ext cx="357188" cy="313791"/>
          </a:xfrm>
          <a:prstGeom prst="rect">
            <a:avLst/>
          </a:prstGeom>
        </p:spPr>
      </p:pic>
      <p:pic>
        <p:nvPicPr>
          <p:cNvPr id="11" name="Picture 10"/>
          <p:cNvPicPr>
            <a:picLocks noChangeAspect="1"/>
          </p:cNvPicPr>
          <p:nvPr/>
        </p:nvPicPr>
        <p:blipFill>
          <a:blip r:embed="rId4"/>
          <a:stretch>
            <a:fillRect/>
          </a:stretch>
        </p:blipFill>
        <p:spPr>
          <a:xfrm>
            <a:off x="7005152" y="2476778"/>
            <a:ext cx="205758" cy="242337"/>
          </a:xfrm>
          <a:prstGeom prst="rect">
            <a:avLst/>
          </a:prstGeom>
        </p:spPr>
      </p:pic>
      <p:pic>
        <p:nvPicPr>
          <p:cNvPr id="19" name="Picture 18"/>
          <p:cNvPicPr>
            <a:picLocks noChangeAspect="1"/>
          </p:cNvPicPr>
          <p:nvPr/>
        </p:nvPicPr>
        <p:blipFill>
          <a:blip r:embed="rId5"/>
          <a:stretch>
            <a:fillRect/>
          </a:stretch>
        </p:blipFill>
        <p:spPr>
          <a:xfrm>
            <a:off x="539785" y="3858133"/>
            <a:ext cx="6465368" cy="1701497"/>
          </a:xfrm>
          <a:prstGeom prst="rect">
            <a:avLst/>
          </a:prstGeom>
        </p:spPr>
      </p:pic>
      <p:pic>
        <p:nvPicPr>
          <p:cNvPr id="9" name="Picture 8"/>
          <p:cNvPicPr>
            <a:picLocks noChangeAspect="1"/>
          </p:cNvPicPr>
          <p:nvPr/>
        </p:nvPicPr>
        <p:blipFill>
          <a:blip r:embed="rId6"/>
          <a:stretch>
            <a:fillRect/>
          </a:stretch>
        </p:blipFill>
        <p:spPr>
          <a:xfrm>
            <a:off x="324778" y="1911520"/>
            <a:ext cx="8753597" cy="1577033"/>
          </a:xfrm>
          <a:prstGeom prst="rect">
            <a:avLst/>
          </a:prstGeom>
        </p:spPr>
      </p:pic>
      <p:pic>
        <p:nvPicPr>
          <p:cNvPr id="5" name="Picture 4"/>
          <p:cNvPicPr>
            <a:picLocks noChangeAspect="1"/>
          </p:cNvPicPr>
          <p:nvPr/>
        </p:nvPicPr>
        <p:blipFill>
          <a:blip r:embed="rId7"/>
          <a:stretch>
            <a:fillRect/>
          </a:stretch>
        </p:blipFill>
        <p:spPr>
          <a:xfrm>
            <a:off x="3683306" y="2621058"/>
            <a:ext cx="178324" cy="242337"/>
          </a:xfrm>
          <a:prstGeom prst="rect">
            <a:avLst/>
          </a:prstGeom>
        </p:spPr>
      </p:pic>
      <p:pic>
        <p:nvPicPr>
          <p:cNvPr id="15" name="Picture 14"/>
          <p:cNvPicPr>
            <a:picLocks noChangeAspect="1"/>
          </p:cNvPicPr>
          <p:nvPr/>
        </p:nvPicPr>
        <p:blipFill>
          <a:blip r:embed="rId4"/>
          <a:stretch>
            <a:fillRect/>
          </a:stretch>
        </p:blipFill>
        <p:spPr>
          <a:xfrm>
            <a:off x="4183371" y="2763658"/>
            <a:ext cx="205758" cy="242337"/>
          </a:xfrm>
          <a:prstGeom prst="rect">
            <a:avLst/>
          </a:prstGeom>
        </p:spPr>
      </p:pic>
    </p:spTree>
    <p:extLst>
      <p:ext uri="{BB962C8B-B14F-4D97-AF65-F5344CB8AC3E}">
        <p14:creationId xmlns:p14="http://schemas.microsoft.com/office/powerpoint/2010/main" val="16080265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5B96A13-071A-44E0-BB85-962181570B37}" type="slidenum">
              <a:rPr lang="en-US" smtClean="0"/>
              <a:t>58</a:t>
            </a:fld>
            <a:endParaRPr lang="en-US"/>
          </a:p>
        </p:txBody>
      </p:sp>
      <p:sp>
        <p:nvSpPr>
          <p:cNvPr id="7" name="Rectangle 6"/>
          <p:cNvSpPr/>
          <p:nvPr/>
        </p:nvSpPr>
        <p:spPr>
          <a:xfrm>
            <a:off x="1" y="0"/>
            <a:ext cx="229224" cy="685800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itle 10"/>
          <p:cNvSpPr txBox="1">
            <a:spLocks/>
          </p:cNvSpPr>
          <p:nvPr/>
        </p:nvSpPr>
        <p:spPr>
          <a:xfrm>
            <a:off x="316065" y="857250"/>
            <a:ext cx="8827936" cy="816997"/>
          </a:xfrm>
          <a:prstGeom prst="rect">
            <a:avLst/>
          </a:prstGeom>
          <a:noFill/>
        </p:spPr>
        <p:txBody>
          <a:bodyPr vert="horz" lIns="68580" tIns="34290" rIns="68580" bIns="34290" rtlCol="0" anchor="ctr">
            <a:normAutofit/>
            <a:scene3d>
              <a:camera prst="orthographicFront"/>
              <a:lightRig rig="threePt" dir="t"/>
            </a:scene3d>
            <a:sp3d extrusionH="57150">
              <a:bevelT w="38100" h="38100"/>
              <a:bevelB w="38100" h="38100" prst="angle"/>
              <a:extrusionClr>
                <a:schemeClr val="tx1">
                  <a:lumMod val="50000"/>
                  <a:lumOff val="50000"/>
                </a:schemeClr>
              </a:extrusion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50" dirty="0">
                <a:ln cap="sq" cmpd="dbl">
                  <a:solidFill>
                    <a:schemeClr val="tx2">
                      <a:lumMod val="75000"/>
                    </a:schemeClr>
                  </a:solidFill>
                  <a:bevel/>
                </a:ln>
                <a:latin typeface="Arial" panose="020B0604020202020204" pitchFamily="34" charset="0"/>
                <a:cs typeface="Arial" panose="020B0604020202020204" pitchFamily="34" charset="0"/>
              </a:rPr>
              <a:t>FY24P Example D – Service &amp; Benefiting Room Example (</a:t>
            </a:r>
            <a:r>
              <a:rPr lang="en-US" sz="2250" dirty="0" err="1">
                <a:ln cap="sq" cmpd="dbl">
                  <a:solidFill>
                    <a:schemeClr val="tx2">
                      <a:lumMod val="75000"/>
                    </a:schemeClr>
                  </a:solidFill>
                  <a:bevel/>
                </a:ln>
                <a:latin typeface="Arial" panose="020B0604020202020204" pitchFamily="34" charset="0"/>
                <a:cs typeface="Arial" panose="020B0604020202020204" pitchFamily="34" charset="0"/>
              </a:rPr>
              <a:t>cont</a:t>
            </a:r>
            <a:r>
              <a:rPr lang="en-US" sz="2250" dirty="0">
                <a:ln cap="sq" cmpd="dbl">
                  <a:solidFill>
                    <a:schemeClr val="tx2">
                      <a:lumMod val="75000"/>
                    </a:schemeClr>
                  </a:solidFill>
                  <a:bevel/>
                </a:ln>
                <a:latin typeface="Arial" panose="020B0604020202020204" pitchFamily="34" charset="0"/>
                <a:cs typeface="Arial" panose="020B0604020202020204" pitchFamily="34" charset="0"/>
              </a:rPr>
              <a:t>)</a:t>
            </a:r>
          </a:p>
        </p:txBody>
      </p:sp>
      <p:pic>
        <p:nvPicPr>
          <p:cNvPr id="4" name="Picture 3"/>
          <p:cNvPicPr>
            <a:picLocks noChangeAspect="1"/>
          </p:cNvPicPr>
          <p:nvPr/>
        </p:nvPicPr>
        <p:blipFill>
          <a:blip r:embed="rId3"/>
          <a:stretch>
            <a:fillRect/>
          </a:stretch>
        </p:blipFill>
        <p:spPr>
          <a:xfrm>
            <a:off x="8567597" y="1154026"/>
            <a:ext cx="297797" cy="261617"/>
          </a:xfrm>
          <a:prstGeom prst="rect">
            <a:avLst/>
          </a:prstGeom>
        </p:spPr>
      </p:pic>
      <p:sp>
        <p:nvSpPr>
          <p:cNvPr id="18" name="Rectangle 17"/>
          <p:cNvSpPr/>
          <p:nvPr/>
        </p:nvSpPr>
        <p:spPr>
          <a:xfrm>
            <a:off x="-50007" y="4294287"/>
            <a:ext cx="9036844" cy="1546577"/>
          </a:xfrm>
          <a:prstGeom prst="rect">
            <a:avLst/>
          </a:prstGeom>
        </p:spPr>
        <p:txBody>
          <a:bodyPr wrap="square">
            <a:spAutoFit/>
          </a:bodyPr>
          <a:lstStyle/>
          <a:p>
            <a:pPr marL="600075" lvl="1" indent="-257175" defTabSz="342900">
              <a:buFont typeface="+mj-lt"/>
              <a:buAutoNum type="arabicPeriod" startAt="3"/>
            </a:pPr>
            <a:endParaRPr lang="en-GB" sz="1350" dirty="0">
              <a:solidFill>
                <a:prstClr val="black"/>
              </a:solidFill>
              <a:latin typeface="Calibri Light" panose="020F0302020204030204"/>
            </a:endParaRPr>
          </a:p>
          <a:p>
            <a:pPr marL="600075" lvl="1" indent="-257175" defTabSz="342900">
              <a:buFont typeface="+mj-lt"/>
              <a:buAutoNum type="arabicPeriod" startAt="3"/>
            </a:pPr>
            <a:endParaRPr lang="en-GB" sz="1350" dirty="0">
              <a:solidFill>
                <a:prstClr val="black"/>
              </a:solidFill>
              <a:latin typeface="Calibri Light" panose="020F0302020204030204"/>
            </a:endParaRPr>
          </a:p>
          <a:p>
            <a:pPr marL="600075" lvl="1" indent="-257175" defTabSz="342900">
              <a:buFont typeface="+mj-lt"/>
              <a:buAutoNum type="arabicPeriod" startAt="3"/>
            </a:pPr>
            <a:endParaRPr lang="en-GB" sz="1350" dirty="0">
              <a:solidFill>
                <a:prstClr val="black"/>
              </a:solidFill>
              <a:latin typeface="Calibri Light" panose="020F0302020204030204"/>
            </a:endParaRPr>
          </a:p>
          <a:p>
            <a:pPr marL="600075" lvl="1" indent="-257175" defTabSz="342900">
              <a:buFont typeface="+mj-lt"/>
              <a:buAutoNum type="arabicPeriod" startAt="3"/>
            </a:pPr>
            <a:endParaRPr lang="en-GB" sz="1350" dirty="0">
              <a:solidFill>
                <a:prstClr val="black"/>
              </a:solidFill>
              <a:latin typeface="Calibri Light" panose="020F0302020204030204"/>
            </a:endParaRPr>
          </a:p>
          <a:p>
            <a:pPr defTabSz="342900"/>
            <a:endParaRPr lang="en-GB" sz="1350" dirty="0">
              <a:solidFill>
                <a:prstClr val="black"/>
              </a:solidFill>
              <a:latin typeface="Calibri Light" panose="020F0302020204030204"/>
            </a:endParaRPr>
          </a:p>
          <a:p>
            <a:pPr defTabSz="342900"/>
            <a:endParaRPr lang="en-GB" sz="1350" dirty="0">
              <a:solidFill>
                <a:prstClr val="black"/>
              </a:solidFill>
              <a:latin typeface="Calibri Light" panose="020F0302020204030204"/>
            </a:endParaRPr>
          </a:p>
          <a:p>
            <a:pPr defTabSz="342900"/>
            <a:r>
              <a:rPr lang="en-GB" sz="1350" dirty="0">
                <a:solidFill>
                  <a:prstClr val="black"/>
                </a:solidFill>
                <a:latin typeface="Calibri Light" panose="020F0302020204030204"/>
              </a:rPr>
              <a:t>	</a:t>
            </a:r>
          </a:p>
        </p:txBody>
      </p:sp>
      <p:pic>
        <p:nvPicPr>
          <p:cNvPr id="2" name="Picture 1"/>
          <p:cNvPicPr>
            <a:picLocks noChangeAspect="1"/>
          </p:cNvPicPr>
          <p:nvPr/>
        </p:nvPicPr>
        <p:blipFill>
          <a:blip r:embed="rId4"/>
          <a:stretch>
            <a:fillRect/>
          </a:stretch>
        </p:blipFill>
        <p:spPr>
          <a:xfrm>
            <a:off x="477001" y="1564860"/>
            <a:ext cx="6912503" cy="3496865"/>
          </a:xfrm>
          <a:prstGeom prst="rect">
            <a:avLst/>
          </a:prstGeom>
        </p:spPr>
      </p:pic>
      <p:pic>
        <p:nvPicPr>
          <p:cNvPr id="14" name="Picture 13"/>
          <p:cNvPicPr>
            <a:picLocks noChangeAspect="1"/>
          </p:cNvPicPr>
          <p:nvPr/>
        </p:nvPicPr>
        <p:blipFill>
          <a:blip r:embed="rId5"/>
          <a:stretch>
            <a:fillRect/>
          </a:stretch>
        </p:blipFill>
        <p:spPr>
          <a:xfrm>
            <a:off x="1644473" y="2737356"/>
            <a:ext cx="205758" cy="246910"/>
          </a:xfrm>
          <a:prstGeom prst="rect">
            <a:avLst/>
          </a:prstGeom>
        </p:spPr>
      </p:pic>
      <p:pic>
        <p:nvPicPr>
          <p:cNvPr id="13" name="Picture 12"/>
          <p:cNvPicPr>
            <a:picLocks noChangeAspect="1"/>
          </p:cNvPicPr>
          <p:nvPr/>
        </p:nvPicPr>
        <p:blipFill>
          <a:blip r:embed="rId6"/>
          <a:stretch>
            <a:fillRect/>
          </a:stretch>
        </p:blipFill>
        <p:spPr>
          <a:xfrm>
            <a:off x="390369" y="4348618"/>
            <a:ext cx="210330" cy="242337"/>
          </a:xfrm>
          <a:prstGeom prst="rect">
            <a:avLst/>
          </a:prstGeom>
        </p:spPr>
      </p:pic>
      <p:pic>
        <p:nvPicPr>
          <p:cNvPr id="12" name="Picture 11"/>
          <p:cNvPicPr>
            <a:picLocks noChangeAspect="1"/>
          </p:cNvPicPr>
          <p:nvPr/>
        </p:nvPicPr>
        <p:blipFill>
          <a:blip r:embed="rId7"/>
          <a:stretch>
            <a:fillRect/>
          </a:stretch>
        </p:blipFill>
        <p:spPr>
          <a:xfrm>
            <a:off x="1644474" y="4023563"/>
            <a:ext cx="238610" cy="242337"/>
          </a:xfrm>
          <a:prstGeom prst="rect">
            <a:avLst/>
          </a:prstGeom>
        </p:spPr>
      </p:pic>
      <p:pic>
        <p:nvPicPr>
          <p:cNvPr id="16" name="Picture 15"/>
          <p:cNvPicPr>
            <a:picLocks noChangeAspect="1"/>
          </p:cNvPicPr>
          <p:nvPr/>
        </p:nvPicPr>
        <p:blipFill>
          <a:blip r:embed="rId8"/>
          <a:stretch>
            <a:fillRect/>
          </a:stretch>
        </p:blipFill>
        <p:spPr>
          <a:xfrm>
            <a:off x="1527307" y="1718840"/>
            <a:ext cx="205758" cy="242337"/>
          </a:xfrm>
          <a:prstGeom prst="rect">
            <a:avLst/>
          </a:prstGeom>
        </p:spPr>
      </p:pic>
      <p:sp>
        <p:nvSpPr>
          <p:cNvPr id="5" name="TextBox 4"/>
          <p:cNvSpPr txBox="1"/>
          <p:nvPr/>
        </p:nvSpPr>
        <p:spPr>
          <a:xfrm>
            <a:off x="4814939" y="3146399"/>
            <a:ext cx="2853929" cy="900246"/>
          </a:xfrm>
          <a:prstGeom prst="rect">
            <a:avLst/>
          </a:prstGeom>
          <a:solidFill>
            <a:schemeClr val="bg1"/>
          </a:solidFill>
        </p:spPr>
        <p:txBody>
          <a:bodyPr wrap="square" rtlCol="0">
            <a:spAutoFit/>
          </a:bodyPr>
          <a:lstStyle/>
          <a:p>
            <a:r>
              <a:rPr lang="en-US" sz="1050" dirty="0"/>
              <a:t>3. To remove a benefiting room check the box next to the room under Current Benefiting Rooms and click the Remove Button. If this is the last room assigned to the Service room, the service room icon will fade to light orange.</a:t>
            </a:r>
          </a:p>
        </p:txBody>
      </p:sp>
      <p:sp>
        <p:nvSpPr>
          <p:cNvPr id="11" name="TextBox 10"/>
          <p:cNvSpPr txBox="1"/>
          <p:nvPr/>
        </p:nvSpPr>
        <p:spPr>
          <a:xfrm>
            <a:off x="546661" y="5390741"/>
            <a:ext cx="3386591" cy="1200329"/>
          </a:xfrm>
          <a:prstGeom prst="rect">
            <a:avLst/>
          </a:prstGeom>
          <a:solidFill>
            <a:schemeClr val="bg1"/>
          </a:solidFill>
          <a:effectLst>
            <a:outerShdw blurRad="50800" dist="50800" dir="5400000" algn="ctr" rotWithShape="0">
              <a:schemeClr val="bg1"/>
            </a:outerShdw>
          </a:effectLst>
        </p:spPr>
        <p:txBody>
          <a:bodyPr wrap="square" rtlCol="0">
            <a:spAutoFit/>
          </a:bodyPr>
          <a:lstStyle/>
          <a:p>
            <a:r>
              <a:rPr lang="en-US" sz="1200" dirty="0"/>
              <a:t>4. To add a new benefiting room to a service room check the box next to the room under Add Benefiting Rooms and click the Add Selected button. If this is the first room assigned to the service room the service room icon will turn dark orange.</a:t>
            </a:r>
          </a:p>
        </p:txBody>
      </p:sp>
      <p:sp>
        <p:nvSpPr>
          <p:cNvPr id="15" name="TextBox 14"/>
          <p:cNvSpPr txBox="1"/>
          <p:nvPr/>
        </p:nvSpPr>
        <p:spPr>
          <a:xfrm>
            <a:off x="2221706" y="2320577"/>
            <a:ext cx="3871913" cy="415498"/>
          </a:xfrm>
          <a:prstGeom prst="rect">
            <a:avLst/>
          </a:prstGeom>
          <a:solidFill>
            <a:schemeClr val="bg1"/>
          </a:solidFill>
        </p:spPr>
        <p:txBody>
          <a:bodyPr wrap="square" rtlCol="0">
            <a:spAutoFit/>
          </a:bodyPr>
          <a:lstStyle/>
          <a:p>
            <a:r>
              <a:rPr lang="en-US" sz="1050" dirty="0"/>
              <a:t>5.  When finished with changes, click the close button and it will take you back to the room split level.</a:t>
            </a:r>
          </a:p>
        </p:txBody>
      </p:sp>
    </p:spTree>
    <p:extLst>
      <p:ext uri="{BB962C8B-B14F-4D97-AF65-F5344CB8AC3E}">
        <p14:creationId xmlns:p14="http://schemas.microsoft.com/office/powerpoint/2010/main" val="19205397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5B96A13-071A-44E0-BB85-962181570B37}" type="slidenum">
              <a:rPr lang="en-US" smtClean="0"/>
              <a:t>59</a:t>
            </a:fld>
            <a:endParaRPr lang="en-US"/>
          </a:p>
        </p:txBody>
      </p:sp>
      <p:sp>
        <p:nvSpPr>
          <p:cNvPr id="7" name="Rectangle 6"/>
          <p:cNvSpPr/>
          <p:nvPr/>
        </p:nvSpPr>
        <p:spPr>
          <a:xfrm>
            <a:off x="1" y="0"/>
            <a:ext cx="268758" cy="685800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itle 10"/>
          <p:cNvSpPr txBox="1">
            <a:spLocks/>
          </p:cNvSpPr>
          <p:nvPr/>
        </p:nvSpPr>
        <p:spPr>
          <a:xfrm>
            <a:off x="316065" y="857250"/>
            <a:ext cx="8827936" cy="816997"/>
          </a:xfrm>
          <a:prstGeom prst="rect">
            <a:avLst/>
          </a:prstGeom>
          <a:noFill/>
        </p:spPr>
        <p:txBody>
          <a:bodyPr vert="horz" lIns="68580" tIns="34290" rIns="68580" bIns="34290" rtlCol="0" anchor="ctr">
            <a:normAutofit/>
            <a:scene3d>
              <a:camera prst="orthographicFront"/>
              <a:lightRig rig="threePt" dir="t"/>
            </a:scene3d>
            <a:sp3d extrusionH="57150">
              <a:bevelT w="38100" h="38100"/>
              <a:bevelB w="38100" h="38100" prst="angle"/>
              <a:extrusionClr>
                <a:schemeClr val="tx1">
                  <a:lumMod val="50000"/>
                  <a:lumOff val="50000"/>
                </a:schemeClr>
              </a:extrusion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50" dirty="0">
                <a:ln cap="sq" cmpd="dbl">
                  <a:solidFill>
                    <a:schemeClr val="tx2">
                      <a:lumMod val="75000"/>
                    </a:schemeClr>
                  </a:solidFill>
                  <a:bevel/>
                </a:ln>
                <a:latin typeface="Arial" panose="020B0604020202020204" pitchFamily="34" charset="0"/>
                <a:cs typeface="Arial" panose="020B0604020202020204" pitchFamily="34" charset="0"/>
              </a:rPr>
              <a:t>FY24P Example D – Service &amp; Benefiting Room Example (</a:t>
            </a:r>
            <a:r>
              <a:rPr lang="en-US" sz="2250" dirty="0" err="1">
                <a:ln cap="sq" cmpd="dbl">
                  <a:solidFill>
                    <a:schemeClr val="tx2">
                      <a:lumMod val="75000"/>
                    </a:schemeClr>
                  </a:solidFill>
                  <a:bevel/>
                </a:ln>
                <a:latin typeface="Arial" panose="020B0604020202020204" pitchFamily="34" charset="0"/>
                <a:cs typeface="Arial" panose="020B0604020202020204" pitchFamily="34" charset="0"/>
              </a:rPr>
              <a:t>cont</a:t>
            </a:r>
            <a:r>
              <a:rPr lang="en-US" sz="2250" dirty="0">
                <a:ln cap="sq" cmpd="dbl">
                  <a:solidFill>
                    <a:schemeClr val="tx2">
                      <a:lumMod val="75000"/>
                    </a:schemeClr>
                  </a:solidFill>
                  <a:bevel/>
                </a:ln>
                <a:latin typeface="Arial" panose="020B0604020202020204" pitchFamily="34" charset="0"/>
                <a:cs typeface="Arial" panose="020B0604020202020204" pitchFamily="34" charset="0"/>
              </a:rPr>
              <a:t>)</a:t>
            </a:r>
          </a:p>
        </p:txBody>
      </p:sp>
      <p:pic>
        <p:nvPicPr>
          <p:cNvPr id="4" name="Picture 3"/>
          <p:cNvPicPr>
            <a:picLocks noChangeAspect="1"/>
          </p:cNvPicPr>
          <p:nvPr/>
        </p:nvPicPr>
        <p:blipFill>
          <a:blip r:embed="rId3"/>
          <a:stretch>
            <a:fillRect/>
          </a:stretch>
        </p:blipFill>
        <p:spPr>
          <a:xfrm>
            <a:off x="8515351" y="1050845"/>
            <a:ext cx="389510" cy="342186"/>
          </a:xfrm>
          <a:prstGeom prst="rect">
            <a:avLst/>
          </a:prstGeom>
        </p:spPr>
      </p:pic>
      <p:sp>
        <p:nvSpPr>
          <p:cNvPr id="5" name="TextBox 4"/>
          <p:cNvSpPr txBox="1"/>
          <p:nvPr/>
        </p:nvSpPr>
        <p:spPr>
          <a:xfrm>
            <a:off x="722870" y="1895218"/>
            <a:ext cx="7247238" cy="1754326"/>
          </a:xfrm>
          <a:prstGeom prst="rect">
            <a:avLst/>
          </a:prstGeom>
          <a:noFill/>
        </p:spPr>
        <p:txBody>
          <a:bodyPr wrap="square" rtlCol="0">
            <a:spAutoFit/>
          </a:bodyPr>
          <a:lstStyle/>
          <a:p>
            <a:pPr marL="257175" indent="-257175">
              <a:buFont typeface="Arial" panose="020B0604020202020204" pitchFamily="34" charset="0"/>
              <a:buChar char="•"/>
            </a:pPr>
            <a:r>
              <a:rPr lang="en-US" dirty="0"/>
              <a:t>During </a:t>
            </a:r>
            <a:r>
              <a:rPr lang="en-US" dirty="0">
                <a:solidFill>
                  <a:srgbClr val="A51417"/>
                </a:solidFill>
              </a:rPr>
              <a:t>Planning</a:t>
            </a:r>
            <a:r>
              <a:rPr lang="en-US" dirty="0"/>
              <a:t>, you will only see the room splits update at the beginning of the month.  At that time, if you do not like the way the splits were determined, you can always remove the Benefiting Rooms and do manual splits.  Remember, if you remove this feature during planning, you changes might not show up until the following month in the system.</a:t>
            </a:r>
          </a:p>
        </p:txBody>
      </p:sp>
      <p:sp>
        <p:nvSpPr>
          <p:cNvPr id="6" name="TextBox 5"/>
          <p:cNvSpPr txBox="1"/>
          <p:nvPr/>
        </p:nvSpPr>
        <p:spPr>
          <a:xfrm>
            <a:off x="722870" y="3554112"/>
            <a:ext cx="7701349" cy="646331"/>
          </a:xfrm>
          <a:prstGeom prst="rect">
            <a:avLst/>
          </a:prstGeom>
          <a:noFill/>
        </p:spPr>
        <p:txBody>
          <a:bodyPr wrap="square" rtlCol="0">
            <a:spAutoFit/>
          </a:bodyPr>
          <a:lstStyle/>
          <a:p>
            <a:pPr marL="214313" indent="-214313">
              <a:buFont typeface="Arial" panose="020B0604020202020204" pitchFamily="34" charset="0"/>
              <a:buChar char="•"/>
            </a:pPr>
            <a:r>
              <a:rPr lang="en-US" dirty="0"/>
              <a:t>During </a:t>
            </a:r>
            <a:r>
              <a:rPr lang="en-US" dirty="0">
                <a:solidFill>
                  <a:srgbClr val="9A0000"/>
                </a:solidFill>
              </a:rPr>
              <a:t>Annual</a:t>
            </a:r>
            <a:r>
              <a:rPr lang="en-US" dirty="0"/>
              <a:t>, the system will update overnight daily.  You will see your splits update the next day.</a:t>
            </a:r>
          </a:p>
        </p:txBody>
      </p:sp>
    </p:spTree>
    <p:extLst>
      <p:ext uri="{BB962C8B-B14F-4D97-AF65-F5344CB8AC3E}">
        <p14:creationId xmlns:p14="http://schemas.microsoft.com/office/powerpoint/2010/main" val="993275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6338" y="437444"/>
            <a:ext cx="7478330" cy="980194"/>
          </a:xfrm>
        </p:spPr>
        <p:txBody>
          <a:bodyPr/>
          <a:lstStyle/>
          <a:p>
            <a:r>
              <a:rPr lang="en-US" dirty="0">
                <a:solidFill>
                  <a:schemeClr val="tx1"/>
                </a:solidFill>
              </a:rPr>
              <a:t>Clearing your Cache</a:t>
            </a:r>
          </a:p>
        </p:txBody>
      </p:sp>
      <p:sp>
        <p:nvSpPr>
          <p:cNvPr id="5" name="Content Placeholder 4"/>
          <p:cNvSpPr>
            <a:spLocks noGrp="1"/>
          </p:cNvSpPr>
          <p:nvPr>
            <p:ph idx="1"/>
          </p:nvPr>
        </p:nvSpPr>
        <p:spPr>
          <a:xfrm>
            <a:off x="493889" y="1600200"/>
            <a:ext cx="8142111" cy="1968190"/>
          </a:xfrm>
        </p:spPr>
        <p:txBody>
          <a:bodyPr>
            <a:normAutofit/>
          </a:bodyPr>
          <a:lstStyle/>
          <a:p>
            <a:r>
              <a:rPr lang="en-US" sz="2200" dirty="0">
                <a:solidFill>
                  <a:schemeClr val="tx1"/>
                </a:solidFill>
                <a:latin typeface="Times New Roman" panose="02020603050405020304" pitchFamily="18" charset="0"/>
                <a:cs typeface="Times New Roman" panose="02020603050405020304" pitchFamily="18" charset="0"/>
              </a:rPr>
              <a:t>You can clear your cache in Google Chrome by pressing Ctrl-Shift-Delete or by clicking the ellipses, selecting ‘More Tools’ and then ‘Clear Browsing History’</a:t>
            </a:r>
          </a:p>
          <a:p>
            <a:endParaRPr lang="en-US" sz="2200" dirty="0">
              <a:solidFill>
                <a:schemeClr val="tx1"/>
              </a:solidFill>
              <a:latin typeface="Times New Roman" panose="02020603050405020304" pitchFamily="18" charset="0"/>
              <a:cs typeface="Times New Roman" panose="02020603050405020304" pitchFamily="18" charset="0"/>
            </a:endParaRPr>
          </a:p>
          <a:p>
            <a:r>
              <a:rPr lang="en-US" sz="2200" dirty="0">
                <a:solidFill>
                  <a:schemeClr val="tx1"/>
                </a:solidFill>
                <a:latin typeface="Times New Roman" panose="02020603050405020304" pitchFamily="18" charset="0"/>
                <a:cs typeface="Times New Roman" panose="02020603050405020304" pitchFamily="18" charset="0"/>
              </a:rPr>
              <a:t>Select ‘All Time’ from the dropdown and click ‘Clear data’</a:t>
            </a:r>
          </a:p>
          <a:p>
            <a:pPr marL="0" indent="0">
              <a:buNone/>
            </a:pPr>
            <a:endParaRPr lang="en-US"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930712" y="3568390"/>
            <a:ext cx="3155222" cy="2743200"/>
          </a:xfrm>
          <a:prstGeom prst="rect">
            <a:avLst/>
          </a:prstGeom>
        </p:spPr>
      </p:pic>
      <p:pic>
        <p:nvPicPr>
          <p:cNvPr id="7" name="Picture 6"/>
          <p:cNvPicPr>
            <a:picLocks noChangeAspect="1"/>
          </p:cNvPicPr>
          <p:nvPr/>
        </p:nvPicPr>
        <p:blipFill>
          <a:blip r:embed="rId4"/>
          <a:stretch>
            <a:fillRect/>
          </a:stretch>
        </p:blipFill>
        <p:spPr>
          <a:xfrm>
            <a:off x="4795212" y="3568390"/>
            <a:ext cx="2909455" cy="2743200"/>
          </a:xfrm>
          <a:prstGeom prst="rect">
            <a:avLst/>
          </a:prstGeom>
        </p:spPr>
      </p:pic>
      <p:sp>
        <p:nvSpPr>
          <p:cNvPr id="9" name="TextBox 8"/>
          <p:cNvSpPr txBox="1"/>
          <p:nvPr/>
        </p:nvSpPr>
        <p:spPr>
          <a:xfrm>
            <a:off x="8519311" y="6337537"/>
            <a:ext cx="451667" cy="307777"/>
          </a:xfrm>
          <a:prstGeom prst="rect">
            <a:avLst/>
          </a:prstGeom>
          <a:noFill/>
        </p:spPr>
        <p:txBody>
          <a:bodyPr wrap="square" rtlCol="0">
            <a:spAutoFit/>
          </a:bodyPr>
          <a:lstStyle/>
          <a:p>
            <a:r>
              <a:rPr lang="en-US" sz="1400" dirty="0"/>
              <a:t>12</a:t>
            </a:r>
          </a:p>
        </p:txBody>
      </p:sp>
    </p:spTree>
    <p:extLst>
      <p:ext uri="{BB962C8B-B14F-4D97-AF65-F5344CB8AC3E}">
        <p14:creationId xmlns:p14="http://schemas.microsoft.com/office/powerpoint/2010/main" val="414037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5B96A13-071A-44E0-BB85-962181570B37}" type="slidenum">
              <a:rPr lang="en-US" smtClean="0"/>
              <a:t>60</a:t>
            </a:fld>
            <a:endParaRPr lang="en-US"/>
          </a:p>
        </p:txBody>
      </p:sp>
      <p:sp>
        <p:nvSpPr>
          <p:cNvPr id="7" name="Rectangle 6"/>
          <p:cNvSpPr/>
          <p:nvPr/>
        </p:nvSpPr>
        <p:spPr>
          <a:xfrm>
            <a:off x="1" y="0"/>
            <a:ext cx="316064" cy="685800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itle 10"/>
          <p:cNvSpPr txBox="1">
            <a:spLocks/>
          </p:cNvSpPr>
          <p:nvPr/>
        </p:nvSpPr>
        <p:spPr>
          <a:xfrm>
            <a:off x="316065" y="857250"/>
            <a:ext cx="8827936" cy="816997"/>
          </a:xfrm>
          <a:prstGeom prst="rect">
            <a:avLst/>
          </a:prstGeom>
          <a:noFill/>
        </p:spPr>
        <p:txBody>
          <a:bodyPr vert="horz" lIns="68580" tIns="34290" rIns="68580" bIns="34290" rtlCol="0" anchor="ctr">
            <a:normAutofit/>
            <a:scene3d>
              <a:camera prst="orthographicFront"/>
              <a:lightRig rig="threePt" dir="t"/>
            </a:scene3d>
            <a:sp3d extrusionH="57150">
              <a:bevelT w="38100" h="38100"/>
              <a:bevelB w="38100" h="38100" prst="angle"/>
              <a:extrusionClr>
                <a:schemeClr val="tx1">
                  <a:lumMod val="50000"/>
                  <a:lumOff val="50000"/>
                </a:schemeClr>
              </a:extrusion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50" dirty="0">
                <a:ln cap="sq" cmpd="dbl">
                  <a:solidFill>
                    <a:schemeClr val="tx2">
                      <a:lumMod val="75000"/>
                    </a:schemeClr>
                  </a:solidFill>
                  <a:bevel/>
                </a:ln>
                <a:latin typeface="Arial" panose="020B0604020202020204" pitchFamily="34" charset="0"/>
                <a:cs typeface="Arial" panose="020B0604020202020204" pitchFamily="34" charset="0"/>
              </a:rPr>
              <a:t>FY24P Example E – Recharge Centers</a:t>
            </a:r>
          </a:p>
        </p:txBody>
      </p:sp>
      <p:sp>
        <p:nvSpPr>
          <p:cNvPr id="12" name="TextBox 11"/>
          <p:cNvSpPr txBox="1"/>
          <p:nvPr/>
        </p:nvSpPr>
        <p:spPr>
          <a:xfrm>
            <a:off x="418605" y="1756542"/>
            <a:ext cx="8164170" cy="2354491"/>
          </a:xfrm>
          <a:prstGeom prst="rect">
            <a:avLst/>
          </a:prstGeom>
          <a:noFill/>
        </p:spPr>
        <p:txBody>
          <a:bodyPr wrap="square" rtlCol="0">
            <a:spAutoFit/>
          </a:bodyPr>
          <a:lstStyle/>
          <a:p>
            <a:r>
              <a:rPr lang="en-US" sz="2100" b="1" dirty="0"/>
              <a:t>Recharge Centers</a:t>
            </a:r>
          </a:p>
          <a:p>
            <a:pPr marL="342900" indent="-342900">
              <a:buFont typeface="Arial" panose="020B0604020202020204" pitchFamily="34" charset="0"/>
              <a:buChar char="•"/>
            </a:pPr>
            <a:r>
              <a:rPr lang="en-US" sz="2100" dirty="0"/>
              <a:t>WU operating units that provide products and services for a fee, primarily to other University cost centers.</a:t>
            </a:r>
          </a:p>
          <a:p>
            <a:pPr marL="342900" indent="-342900">
              <a:buFont typeface="Arial" panose="020B0604020202020204" pitchFamily="34" charset="0"/>
              <a:buChar char="•"/>
            </a:pPr>
            <a:r>
              <a:rPr lang="en-US" sz="2100" dirty="0"/>
              <a:t>Each Recharge Center needs to be assigned space where the recharge center activity for the product/service takes place</a:t>
            </a:r>
          </a:p>
          <a:p>
            <a:pPr marL="342900" indent="-342900">
              <a:buFont typeface="Arial" panose="020B0604020202020204" pitchFamily="34" charset="0"/>
              <a:buChar char="•"/>
            </a:pPr>
            <a:r>
              <a:rPr lang="en-US" sz="2100" dirty="0"/>
              <a:t>Recharge Centers are assigned unique cost centers and added to the room split(s) where the recharge activities take place</a:t>
            </a:r>
          </a:p>
        </p:txBody>
      </p:sp>
      <p:sp>
        <p:nvSpPr>
          <p:cNvPr id="16" name="TextBox 15"/>
          <p:cNvSpPr txBox="1"/>
          <p:nvPr/>
        </p:nvSpPr>
        <p:spPr>
          <a:xfrm>
            <a:off x="2677752" y="4625979"/>
            <a:ext cx="3645877" cy="1131079"/>
          </a:xfrm>
          <a:prstGeom prst="rect">
            <a:avLst/>
          </a:prstGeom>
          <a:solidFill>
            <a:schemeClr val="accent4">
              <a:lumMod val="40000"/>
              <a:lumOff val="60000"/>
            </a:schemeClr>
          </a:solidFill>
        </p:spPr>
        <p:txBody>
          <a:bodyPr wrap="square" rtlCol="0">
            <a:spAutoFit/>
          </a:bodyPr>
          <a:lstStyle/>
          <a:p>
            <a:r>
              <a:rPr lang="en-US" sz="1350" dirty="0"/>
              <a:t>Do you know you have a recharge center that needs space assigned, but you don’t know the cost center?		</a:t>
            </a:r>
          </a:p>
          <a:p>
            <a:r>
              <a:rPr lang="en-US" sz="1350" b="1" dirty="0"/>
              <a:t>		Contact Mitchell Baum</a:t>
            </a:r>
          </a:p>
          <a:p>
            <a:r>
              <a:rPr lang="en-US" sz="1350" b="1" dirty="0"/>
              <a:t>		baumm@wustl.edu</a:t>
            </a:r>
            <a:endParaRPr lang="en-US" sz="1350" dirty="0"/>
          </a:p>
        </p:txBody>
      </p:sp>
      <p:pic>
        <p:nvPicPr>
          <p:cNvPr id="17" name="Picture 4" descr="C:\Users\chrpot\AppData\Local\Microsoft\Windows\Temporary Internet Files\Content.IE5\6TA0NU6Z\Simple_light_bulb_graphic[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8815" y="5306176"/>
            <a:ext cx="401642" cy="416766"/>
          </a:xfrm>
          <a:prstGeom prst="rect">
            <a:avLst/>
          </a:prstGeom>
          <a:noFill/>
          <a:extLst>
            <a:ext uri="{909E8E84-426E-40DD-AFC4-6F175D3DCCD1}">
              <a14:hiddenFill xmlns:a14="http://schemas.microsoft.com/office/drawing/2010/main">
                <a:solidFill>
                  <a:srgbClr val="FFFFFF"/>
                </a:solidFill>
              </a14:hiddenFill>
            </a:ext>
          </a:extLst>
        </p:spPr>
      </p:pic>
      <p:pic>
        <p:nvPicPr>
          <p:cNvPr id="16387" name="Picture 3" descr="C:\Users\chrpot\AppData\Local\Microsoft\Windows\Temporary Internet Files\Content.IE5\6TA0NU6Z\chave[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4057" y="3643313"/>
            <a:ext cx="2228718" cy="2228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4848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5B96A13-071A-44E0-BB85-962181570B37}" type="slidenum">
              <a:rPr lang="en-US" smtClean="0"/>
              <a:t>61</a:t>
            </a:fld>
            <a:endParaRPr lang="en-US"/>
          </a:p>
        </p:txBody>
      </p:sp>
      <p:sp>
        <p:nvSpPr>
          <p:cNvPr id="7" name="Rectangle 6"/>
          <p:cNvSpPr/>
          <p:nvPr/>
        </p:nvSpPr>
        <p:spPr>
          <a:xfrm>
            <a:off x="1" y="0"/>
            <a:ext cx="316064" cy="685800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itle 10"/>
          <p:cNvSpPr txBox="1">
            <a:spLocks/>
          </p:cNvSpPr>
          <p:nvPr/>
        </p:nvSpPr>
        <p:spPr>
          <a:xfrm>
            <a:off x="316065" y="857250"/>
            <a:ext cx="8827936" cy="816997"/>
          </a:xfrm>
          <a:prstGeom prst="rect">
            <a:avLst/>
          </a:prstGeom>
          <a:noFill/>
        </p:spPr>
        <p:txBody>
          <a:bodyPr vert="horz" lIns="68580" tIns="34290" rIns="68580" bIns="34290" rtlCol="0" anchor="ctr">
            <a:normAutofit/>
            <a:scene3d>
              <a:camera prst="orthographicFront"/>
              <a:lightRig rig="threePt" dir="t"/>
            </a:scene3d>
            <a:sp3d extrusionH="57150">
              <a:bevelT w="38100" h="38100"/>
              <a:bevelB w="38100" h="38100" prst="angle"/>
              <a:extrusionClr>
                <a:schemeClr val="tx1">
                  <a:lumMod val="50000"/>
                  <a:lumOff val="50000"/>
                </a:schemeClr>
              </a:extrusion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50" dirty="0">
                <a:ln cap="sq" cmpd="dbl">
                  <a:solidFill>
                    <a:schemeClr val="tx2">
                      <a:lumMod val="75000"/>
                    </a:schemeClr>
                  </a:solidFill>
                  <a:bevel/>
                </a:ln>
                <a:latin typeface="Arial" panose="020B0604020202020204" pitchFamily="34" charset="0"/>
                <a:cs typeface="Arial" panose="020B0604020202020204" pitchFamily="34" charset="0"/>
              </a:rPr>
              <a:t>FY24P Example E – Recharge Centers</a:t>
            </a:r>
          </a:p>
        </p:txBody>
      </p:sp>
      <p:pic>
        <p:nvPicPr>
          <p:cNvPr id="16387" name="Picture 3" descr="C:\Users\chrpot\AppData\Local\Microsoft\Windows\Temporary Internet Files\Content.IE5\6TA0NU6Z\chav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1011" y="919721"/>
            <a:ext cx="756484" cy="75648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36419" y="1810245"/>
            <a:ext cx="8478982" cy="1685077"/>
          </a:xfrm>
          <a:prstGeom prst="rect">
            <a:avLst/>
          </a:prstGeom>
          <a:noFill/>
        </p:spPr>
        <p:txBody>
          <a:bodyPr wrap="square" rtlCol="0">
            <a:spAutoFit/>
          </a:bodyPr>
          <a:lstStyle/>
          <a:p>
            <a:r>
              <a:rPr lang="en-US" sz="1500" b="1" dirty="0"/>
              <a:t>Scenario:</a:t>
            </a:r>
            <a:r>
              <a:rPr lang="en-US" sz="1500" dirty="0"/>
              <a:t> You have a recharge center that has activity taking place in the Chemistry department</a:t>
            </a:r>
          </a:p>
          <a:p>
            <a:r>
              <a:rPr lang="en-US" sz="1500" dirty="0"/>
              <a:t> CH00054| </a:t>
            </a:r>
            <a:r>
              <a:rPr lang="en-US" sz="1500" dirty="0" err="1"/>
              <a:t>Bldg</a:t>
            </a:r>
            <a:r>
              <a:rPr lang="en-US" sz="1500" dirty="0"/>
              <a:t> 113 | Room 13 but notice it is missing the recharge cost center in the recharge center box.</a:t>
            </a:r>
          </a:p>
          <a:p>
            <a:r>
              <a:rPr lang="en-US" sz="1500" dirty="0"/>
              <a:t>	  </a:t>
            </a:r>
          </a:p>
          <a:p>
            <a:r>
              <a:rPr lang="en-US" sz="1500" dirty="0"/>
              <a:t>Your recharge center cost center is </a:t>
            </a:r>
            <a:r>
              <a:rPr lang="en-US" sz="1500" dirty="0">
                <a:solidFill>
                  <a:srgbClr val="A51417"/>
                </a:solidFill>
              </a:rPr>
              <a:t>CC0001132.  </a:t>
            </a:r>
            <a:r>
              <a:rPr lang="en-US" sz="1500" dirty="0"/>
              <a:t>You ran WD report RPT6352 to confirm the correct cost center before moving on to the next step.</a:t>
            </a:r>
          </a:p>
          <a:p>
            <a:endParaRPr lang="en-US" sz="1500" dirty="0">
              <a:solidFill>
                <a:srgbClr val="A51417"/>
              </a:solidFill>
            </a:endParaRPr>
          </a:p>
          <a:p>
            <a:endParaRPr lang="en-US" sz="1350" dirty="0"/>
          </a:p>
        </p:txBody>
      </p:sp>
      <p:pic>
        <p:nvPicPr>
          <p:cNvPr id="4" name="Picture 3"/>
          <p:cNvPicPr>
            <a:picLocks noChangeAspect="1"/>
          </p:cNvPicPr>
          <p:nvPr/>
        </p:nvPicPr>
        <p:blipFill>
          <a:blip r:embed="rId4"/>
          <a:stretch>
            <a:fillRect/>
          </a:stretch>
        </p:blipFill>
        <p:spPr>
          <a:xfrm>
            <a:off x="497049" y="3084291"/>
            <a:ext cx="8018302" cy="1958343"/>
          </a:xfrm>
          <a:prstGeom prst="rect">
            <a:avLst/>
          </a:prstGeom>
        </p:spPr>
      </p:pic>
    </p:spTree>
    <p:extLst>
      <p:ext uri="{BB962C8B-B14F-4D97-AF65-F5344CB8AC3E}">
        <p14:creationId xmlns:p14="http://schemas.microsoft.com/office/powerpoint/2010/main" val="26375080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5B96A13-071A-44E0-BB85-962181570B37}" type="slidenum">
              <a:rPr lang="en-US" smtClean="0"/>
              <a:t>62</a:t>
            </a:fld>
            <a:endParaRPr lang="en-US"/>
          </a:p>
        </p:txBody>
      </p:sp>
      <p:sp>
        <p:nvSpPr>
          <p:cNvPr id="7" name="Rectangle 6"/>
          <p:cNvSpPr/>
          <p:nvPr/>
        </p:nvSpPr>
        <p:spPr>
          <a:xfrm>
            <a:off x="1" y="0"/>
            <a:ext cx="243935" cy="685800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itle 10"/>
          <p:cNvSpPr txBox="1">
            <a:spLocks/>
          </p:cNvSpPr>
          <p:nvPr/>
        </p:nvSpPr>
        <p:spPr>
          <a:xfrm>
            <a:off x="316065" y="857250"/>
            <a:ext cx="8827936" cy="816997"/>
          </a:xfrm>
          <a:prstGeom prst="rect">
            <a:avLst/>
          </a:prstGeom>
          <a:solidFill>
            <a:schemeClr val="accent1">
              <a:lumMod val="20000"/>
              <a:lumOff val="80000"/>
            </a:schemeClr>
          </a:solidFill>
        </p:spPr>
        <p:txBody>
          <a:bodyPr vert="horz" lIns="68580" tIns="34290" rIns="68580" bIns="34290" rtlCol="0" anchor="ctr">
            <a:normAutofit/>
            <a:scene3d>
              <a:camera prst="orthographicFront"/>
              <a:lightRig rig="threePt" dir="t"/>
            </a:scene3d>
            <a:sp3d extrusionH="57150">
              <a:bevelT w="38100" h="38100"/>
              <a:bevelB w="38100" h="38100" prst="angle"/>
              <a:extrusionClr>
                <a:schemeClr val="tx1">
                  <a:lumMod val="50000"/>
                  <a:lumOff val="50000"/>
                </a:schemeClr>
              </a:extrusion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50" dirty="0">
                <a:ln cap="sq" cmpd="dbl">
                  <a:solidFill>
                    <a:schemeClr val="tx2">
                      <a:lumMod val="75000"/>
                    </a:schemeClr>
                  </a:solidFill>
                  <a:bevel/>
                </a:ln>
                <a:latin typeface="Arial" panose="020B0604020202020204" pitchFamily="34" charset="0"/>
                <a:cs typeface="Arial" panose="020B0604020202020204" pitchFamily="34" charset="0"/>
              </a:rPr>
              <a:t>FY24P Example E – Recharge Centers</a:t>
            </a:r>
          </a:p>
        </p:txBody>
      </p:sp>
      <p:pic>
        <p:nvPicPr>
          <p:cNvPr id="16387" name="Picture 3" descr="C:\Users\chrpot\AppData\Local\Microsoft\Windows\Temporary Internet Files\Content.IE5\6TA0NU6Z\chav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1011" y="919721"/>
            <a:ext cx="756484" cy="75648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28193" y="2044005"/>
            <a:ext cx="8478982" cy="3208571"/>
          </a:xfrm>
          <a:prstGeom prst="rect">
            <a:avLst/>
          </a:prstGeom>
          <a:noFill/>
        </p:spPr>
        <p:txBody>
          <a:bodyPr wrap="square" rtlCol="0">
            <a:spAutoFit/>
          </a:bodyPr>
          <a:lstStyle/>
          <a:p>
            <a:pPr marL="257175" indent="-257175">
              <a:buAutoNum type="arabicPeriod" startAt="3"/>
            </a:pPr>
            <a:r>
              <a:rPr lang="en-US" sz="1350" dirty="0">
                <a:sym typeface="Wingdings" panose="05000000000000000000" pitchFamily="2" charset="2"/>
              </a:rPr>
              <a:t>You can tell that there are currently no recharge centers assigned to the room since the column is blank under the “Recharge Center” heading.</a:t>
            </a:r>
          </a:p>
          <a:p>
            <a:pPr marL="257175" indent="-257175">
              <a:buAutoNum type="arabicPeriod" startAt="3"/>
            </a:pPr>
            <a:endParaRPr lang="en-US" sz="1350" dirty="0">
              <a:sym typeface="Wingdings" panose="05000000000000000000" pitchFamily="2" charset="2"/>
            </a:endParaRPr>
          </a:p>
          <a:p>
            <a:pPr marL="257175" indent="-257175">
              <a:buAutoNum type="arabicPeriod" startAt="3"/>
            </a:pPr>
            <a:endParaRPr lang="en-US" sz="1350" dirty="0">
              <a:sym typeface="Wingdings" panose="05000000000000000000" pitchFamily="2" charset="2"/>
            </a:endParaRPr>
          </a:p>
          <a:p>
            <a:pPr marL="257175" indent="-257175">
              <a:buAutoNum type="arabicPeriod" startAt="3"/>
            </a:pPr>
            <a:endParaRPr lang="en-US" sz="1350" dirty="0">
              <a:sym typeface="Wingdings" panose="05000000000000000000" pitchFamily="2" charset="2"/>
            </a:endParaRPr>
          </a:p>
          <a:p>
            <a:pPr marL="257175" indent="-257175">
              <a:buAutoNum type="arabicPeriod" startAt="3"/>
            </a:pPr>
            <a:endParaRPr lang="en-US" sz="1350" dirty="0">
              <a:sym typeface="Wingdings" panose="05000000000000000000" pitchFamily="2" charset="2"/>
            </a:endParaRPr>
          </a:p>
          <a:p>
            <a:pPr marL="257175" indent="-257175">
              <a:buAutoNum type="arabicPeriod" startAt="3"/>
            </a:pPr>
            <a:endParaRPr lang="en-US" sz="1350" dirty="0">
              <a:sym typeface="Wingdings" panose="05000000000000000000" pitchFamily="2" charset="2"/>
            </a:endParaRPr>
          </a:p>
          <a:p>
            <a:pPr marL="257175" indent="-257175">
              <a:buAutoNum type="arabicPeriod" startAt="3"/>
            </a:pPr>
            <a:endParaRPr lang="en-US" sz="1350" dirty="0">
              <a:sym typeface="Wingdings" panose="05000000000000000000" pitchFamily="2" charset="2"/>
            </a:endParaRPr>
          </a:p>
          <a:p>
            <a:endParaRPr lang="en-US" sz="1350" dirty="0">
              <a:sym typeface="Wingdings" panose="05000000000000000000" pitchFamily="2" charset="2"/>
            </a:endParaRPr>
          </a:p>
          <a:p>
            <a:endParaRPr lang="en-US" sz="1350" dirty="0">
              <a:sym typeface="Wingdings" panose="05000000000000000000" pitchFamily="2" charset="2"/>
            </a:endParaRPr>
          </a:p>
          <a:p>
            <a:endParaRPr lang="en-US" sz="1350" dirty="0">
              <a:sym typeface="Wingdings" panose="05000000000000000000" pitchFamily="2" charset="2"/>
            </a:endParaRPr>
          </a:p>
          <a:p>
            <a:endParaRPr lang="en-US" sz="1350" dirty="0">
              <a:sym typeface="Wingdings" panose="05000000000000000000" pitchFamily="2" charset="2"/>
            </a:endParaRPr>
          </a:p>
          <a:p>
            <a:endParaRPr lang="en-US" sz="1350" dirty="0">
              <a:sym typeface="Wingdings" panose="05000000000000000000" pitchFamily="2" charset="2"/>
            </a:endParaRPr>
          </a:p>
          <a:p>
            <a:r>
              <a:rPr lang="en-US" sz="1350" dirty="0">
                <a:sym typeface="Wingdings" panose="05000000000000000000" pitchFamily="2" charset="2"/>
              </a:rPr>
              <a:t>You know that the room is still being utilized by Michael Gross 90% and that the Chemistry’s stockroom recharge activity now accounts for the remaining 10% of the space.</a:t>
            </a:r>
          </a:p>
        </p:txBody>
      </p:sp>
      <p:pic>
        <p:nvPicPr>
          <p:cNvPr id="2" name="Picture 1"/>
          <p:cNvPicPr>
            <a:picLocks noChangeAspect="1"/>
          </p:cNvPicPr>
          <p:nvPr/>
        </p:nvPicPr>
        <p:blipFill>
          <a:blip r:embed="rId4"/>
          <a:stretch>
            <a:fillRect/>
          </a:stretch>
        </p:blipFill>
        <p:spPr>
          <a:xfrm>
            <a:off x="635760" y="2542911"/>
            <a:ext cx="7879591" cy="1922728"/>
          </a:xfrm>
          <a:prstGeom prst="rect">
            <a:avLst/>
          </a:prstGeom>
        </p:spPr>
      </p:pic>
    </p:spTree>
    <p:extLst>
      <p:ext uri="{BB962C8B-B14F-4D97-AF65-F5344CB8AC3E}">
        <p14:creationId xmlns:p14="http://schemas.microsoft.com/office/powerpoint/2010/main" val="12990706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5B96A13-071A-44E0-BB85-962181570B37}" type="slidenum">
              <a:rPr lang="en-US" smtClean="0"/>
              <a:t>63</a:t>
            </a:fld>
            <a:endParaRPr lang="en-US" dirty="0"/>
          </a:p>
        </p:txBody>
      </p:sp>
      <p:sp>
        <p:nvSpPr>
          <p:cNvPr id="7" name="Rectangle 6"/>
          <p:cNvSpPr/>
          <p:nvPr/>
        </p:nvSpPr>
        <p:spPr>
          <a:xfrm>
            <a:off x="1" y="0"/>
            <a:ext cx="309558" cy="685800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itle 10"/>
          <p:cNvSpPr txBox="1">
            <a:spLocks/>
          </p:cNvSpPr>
          <p:nvPr/>
        </p:nvSpPr>
        <p:spPr>
          <a:xfrm>
            <a:off x="316065" y="857250"/>
            <a:ext cx="8827936" cy="816997"/>
          </a:xfrm>
          <a:prstGeom prst="rect">
            <a:avLst/>
          </a:prstGeom>
          <a:noFill/>
        </p:spPr>
        <p:txBody>
          <a:bodyPr vert="horz" lIns="68580" tIns="34290" rIns="68580" bIns="34290" rtlCol="0" anchor="ctr">
            <a:normAutofit/>
            <a:scene3d>
              <a:camera prst="orthographicFront"/>
              <a:lightRig rig="threePt" dir="t"/>
            </a:scene3d>
            <a:sp3d extrusionH="57150">
              <a:bevelT w="38100" h="38100"/>
              <a:bevelB w="38100" h="38100" prst="angle"/>
              <a:extrusionClr>
                <a:schemeClr val="tx1">
                  <a:lumMod val="50000"/>
                  <a:lumOff val="50000"/>
                </a:schemeClr>
              </a:extrusion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50" dirty="0">
                <a:ln cap="sq" cmpd="dbl">
                  <a:solidFill>
                    <a:schemeClr val="tx2">
                      <a:lumMod val="75000"/>
                    </a:schemeClr>
                  </a:solidFill>
                  <a:bevel/>
                </a:ln>
                <a:latin typeface="Arial" panose="020B0604020202020204" pitchFamily="34" charset="0"/>
                <a:cs typeface="Arial" panose="020B0604020202020204" pitchFamily="34" charset="0"/>
              </a:rPr>
              <a:t>FY24P Example E – Recharge Centers</a:t>
            </a:r>
          </a:p>
        </p:txBody>
      </p:sp>
      <p:pic>
        <p:nvPicPr>
          <p:cNvPr id="16387" name="Picture 3" descr="C:\Users\chrpot\AppData\Local\Microsoft\Windows\Temporary Internet Files\Content.IE5\6TA0NU6Z\chav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1011" y="919721"/>
            <a:ext cx="756484" cy="75648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90539" y="1741422"/>
            <a:ext cx="8478982" cy="2585323"/>
          </a:xfrm>
          <a:prstGeom prst="rect">
            <a:avLst/>
          </a:prstGeom>
          <a:noFill/>
        </p:spPr>
        <p:txBody>
          <a:bodyPr wrap="square" rtlCol="0">
            <a:spAutoFit/>
          </a:bodyPr>
          <a:lstStyle/>
          <a:p>
            <a:pPr marL="257175" indent="-257175">
              <a:buAutoNum type="arabicPeriod" startAt="4"/>
            </a:pPr>
            <a:r>
              <a:rPr lang="en-US" sz="1350" dirty="0">
                <a:sym typeface="Wingdings" panose="05000000000000000000" pitchFamily="2" charset="2"/>
              </a:rPr>
              <a:t>You will need to Add a Split for the CC recharge center and reduce the % of Space for the existing split from 100% to 90%. </a:t>
            </a:r>
          </a:p>
          <a:p>
            <a:pPr marL="557213" lvl="1" indent="-214313">
              <a:buFont typeface="Arial" panose="020B0604020202020204" pitchFamily="34" charset="0"/>
              <a:buChar char="•"/>
            </a:pPr>
            <a:r>
              <a:rPr lang="en-US" sz="1350" dirty="0">
                <a:sym typeface="Wingdings" panose="05000000000000000000" pitchFamily="2" charset="2"/>
              </a:rPr>
              <a:t>Click on the                    button</a:t>
            </a:r>
          </a:p>
          <a:p>
            <a:pPr marL="557213" lvl="1" indent="-214313">
              <a:buFont typeface="Arial" panose="020B0604020202020204" pitchFamily="34" charset="0"/>
              <a:buChar char="•"/>
            </a:pPr>
            <a:r>
              <a:rPr lang="en-US" sz="1350" dirty="0">
                <a:sym typeface="Wingdings" panose="05000000000000000000" pitchFamily="2" charset="2"/>
              </a:rPr>
              <a:t>% of Space change - 10.00</a:t>
            </a:r>
          </a:p>
          <a:p>
            <a:pPr marL="557213" lvl="1" indent="-214313">
              <a:buFont typeface="Arial" panose="020B0604020202020204" pitchFamily="34" charset="0"/>
              <a:buChar char="•"/>
            </a:pPr>
            <a:r>
              <a:rPr lang="en-US" sz="1350" dirty="0">
                <a:sym typeface="Wingdings" panose="05000000000000000000" pitchFamily="2" charset="2"/>
              </a:rPr>
              <a:t>Recharge Center - add STRM key</a:t>
            </a:r>
          </a:p>
          <a:p>
            <a:pPr lvl="1"/>
            <a:endParaRPr lang="en-US" sz="1350" dirty="0">
              <a:sym typeface="Wingdings" panose="05000000000000000000" pitchFamily="2" charset="2"/>
            </a:endParaRPr>
          </a:p>
          <a:p>
            <a:pPr lvl="1"/>
            <a:endParaRPr lang="en-US" sz="1350" dirty="0">
              <a:sym typeface="Wingdings" panose="05000000000000000000" pitchFamily="2" charset="2"/>
            </a:endParaRPr>
          </a:p>
          <a:p>
            <a:pPr marL="557213" lvl="1" indent="-214313">
              <a:buFont typeface="Arial" panose="020B0604020202020204" pitchFamily="34" charset="0"/>
              <a:buChar char="•"/>
            </a:pPr>
            <a:r>
              <a:rPr lang="en-US" sz="1350" dirty="0">
                <a:sym typeface="Wingdings" panose="05000000000000000000" pitchFamily="2" charset="2"/>
              </a:rPr>
              <a:t>Date Effective – 7/1/2022</a:t>
            </a:r>
          </a:p>
          <a:p>
            <a:pPr marL="557213" lvl="1" indent="-214313">
              <a:buFont typeface="Arial" panose="020B0604020202020204" pitchFamily="34" charset="0"/>
              <a:buChar char="•"/>
            </a:pPr>
            <a:r>
              <a:rPr lang="en-US" sz="1350" dirty="0">
                <a:sym typeface="Wingdings" panose="05000000000000000000" pitchFamily="2" charset="2"/>
              </a:rPr>
              <a:t>CCH Rollup – CH00054 A&amp;S Chemistry</a:t>
            </a:r>
          </a:p>
          <a:p>
            <a:pPr marL="557213" lvl="1" indent="-214313">
              <a:buFont typeface="Arial" panose="020B0604020202020204" pitchFamily="34" charset="0"/>
              <a:buChar char="•"/>
            </a:pPr>
            <a:r>
              <a:rPr lang="en-US" sz="1350" dirty="0">
                <a:sym typeface="Wingdings" panose="05000000000000000000" pitchFamily="2" charset="2"/>
              </a:rPr>
              <a:t>Responsible Party Name - enter business manager or other qualified party for the recharge center</a:t>
            </a:r>
          </a:p>
          <a:p>
            <a:pPr marL="557213" lvl="1" indent="-214313">
              <a:buFont typeface="Arial" panose="020B0604020202020204" pitchFamily="34" charset="0"/>
              <a:buChar char="•"/>
            </a:pPr>
            <a:r>
              <a:rPr lang="en-US" sz="1350" dirty="0">
                <a:sym typeface="Wingdings" panose="05000000000000000000" pitchFamily="2" charset="2"/>
              </a:rPr>
              <a:t>Survey Comments – enter comments about why change is being made</a:t>
            </a:r>
          </a:p>
          <a:p>
            <a:endParaRPr lang="en-US" sz="1350" dirty="0">
              <a:sym typeface="Wingdings" panose="05000000000000000000" pitchFamily="2" charset="2"/>
            </a:endParaRPr>
          </a:p>
        </p:txBody>
      </p:sp>
      <p:pic>
        <p:nvPicPr>
          <p:cNvPr id="204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9336" y="2194337"/>
            <a:ext cx="578644" cy="17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7300183" y="4176705"/>
            <a:ext cx="2161655" cy="276999"/>
          </a:xfrm>
          <a:prstGeom prst="rect">
            <a:avLst/>
          </a:prstGeom>
          <a:noFill/>
        </p:spPr>
        <p:txBody>
          <a:bodyPr wrap="square" rtlCol="0">
            <a:spAutoFit/>
          </a:bodyPr>
          <a:lstStyle/>
          <a:p>
            <a:r>
              <a:rPr lang="en-US" sz="1200" dirty="0"/>
              <a:t>Click the Save button</a:t>
            </a:r>
          </a:p>
        </p:txBody>
      </p:sp>
      <p:pic>
        <p:nvPicPr>
          <p:cNvPr id="2" name="Picture 1"/>
          <p:cNvPicPr>
            <a:picLocks noChangeAspect="1"/>
          </p:cNvPicPr>
          <p:nvPr/>
        </p:nvPicPr>
        <p:blipFill>
          <a:blip r:embed="rId5"/>
          <a:stretch>
            <a:fillRect/>
          </a:stretch>
        </p:blipFill>
        <p:spPr>
          <a:xfrm>
            <a:off x="3647670" y="2149939"/>
            <a:ext cx="4648373" cy="1191146"/>
          </a:xfrm>
          <a:prstGeom prst="rect">
            <a:avLst/>
          </a:prstGeom>
        </p:spPr>
      </p:pic>
      <p:pic>
        <p:nvPicPr>
          <p:cNvPr id="4" name="Picture 3"/>
          <p:cNvPicPr>
            <a:picLocks noChangeAspect="1"/>
          </p:cNvPicPr>
          <p:nvPr/>
        </p:nvPicPr>
        <p:blipFill>
          <a:blip r:embed="rId6"/>
          <a:stretch>
            <a:fillRect/>
          </a:stretch>
        </p:blipFill>
        <p:spPr>
          <a:xfrm>
            <a:off x="659374" y="4031970"/>
            <a:ext cx="6334358" cy="1713031"/>
          </a:xfrm>
          <a:prstGeom prst="rect">
            <a:avLst/>
          </a:prstGeom>
        </p:spPr>
      </p:pic>
      <p:pic>
        <p:nvPicPr>
          <p:cNvPr id="5" name="Picture 4"/>
          <p:cNvPicPr>
            <a:picLocks noChangeAspect="1"/>
          </p:cNvPicPr>
          <p:nvPr/>
        </p:nvPicPr>
        <p:blipFill>
          <a:blip r:embed="rId7"/>
          <a:stretch>
            <a:fillRect/>
          </a:stretch>
        </p:blipFill>
        <p:spPr>
          <a:xfrm>
            <a:off x="7643812" y="4384901"/>
            <a:ext cx="814388" cy="400050"/>
          </a:xfrm>
          <a:prstGeom prst="rect">
            <a:avLst/>
          </a:prstGeom>
        </p:spPr>
      </p:pic>
    </p:spTree>
    <p:extLst>
      <p:ext uri="{BB962C8B-B14F-4D97-AF65-F5344CB8AC3E}">
        <p14:creationId xmlns:p14="http://schemas.microsoft.com/office/powerpoint/2010/main" val="17886979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5B96A13-071A-44E0-BB85-962181570B37}" type="slidenum">
              <a:rPr lang="en-US" smtClean="0"/>
              <a:t>64</a:t>
            </a:fld>
            <a:endParaRPr lang="en-US" dirty="0"/>
          </a:p>
        </p:txBody>
      </p:sp>
      <p:sp>
        <p:nvSpPr>
          <p:cNvPr id="7" name="Rectangle 6"/>
          <p:cNvSpPr/>
          <p:nvPr/>
        </p:nvSpPr>
        <p:spPr>
          <a:xfrm>
            <a:off x="1" y="0"/>
            <a:ext cx="289571" cy="685800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itle 10"/>
          <p:cNvSpPr txBox="1">
            <a:spLocks/>
          </p:cNvSpPr>
          <p:nvPr/>
        </p:nvSpPr>
        <p:spPr>
          <a:xfrm>
            <a:off x="316065" y="857250"/>
            <a:ext cx="8827936" cy="816997"/>
          </a:xfrm>
          <a:prstGeom prst="rect">
            <a:avLst/>
          </a:prstGeom>
          <a:noFill/>
        </p:spPr>
        <p:txBody>
          <a:bodyPr vert="horz" lIns="68580" tIns="34290" rIns="68580" bIns="34290" rtlCol="0" anchor="ctr">
            <a:normAutofit/>
            <a:scene3d>
              <a:camera prst="orthographicFront"/>
              <a:lightRig rig="threePt" dir="t"/>
            </a:scene3d>
            <a:sp3d extrusionH="57150">
              <a:bevelT w="38100" h="38100"/>
              <a:bevelB w="38100" h="38100" prst="angle"/>
              <a:extrusionClr>
                <a:schemeClr val="tx1">
                  <a:lumMod val="50000"/>
                  <a:lumOff val="50000"/>
                </a:schemeClr>
              </a:extrusion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50" dirty="0">
                <a:ln cap="sq" cmpd="dbl">
                  <a:solidFill>
                    <a:schemeClr val="tx2">
                      <a:lumMod val="75000"/>
                    </a:schemeClr>
                  </a:solidFill>
                  <a:bevel/>
                </a:ln>
                <a:latin typeface="Arial" panose="020B0604020202020204" pitchFamily="34" charset="0"/>
                <a:cs typeface="Arial" panose="020B0604020202020204" pitchFamily="34" charset="0"/>
              </a:rPr>
              <a:t>FY24P Example E – Recharge Centers</a:t>
            </a:r>
          </a:p>
        </p:txBody>
      </p:sp>
      <p:pic>
        <p:nvPicPr>
          <p:cNvPr id="16387" name="Picture 3" descr="C:\Users\chrpot\AppData\Local\Microsoft\Windows\Temporary Internet Files\Content.IE5\6TA0NU6Z\chav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1011" y="919721"/>
            <a:ext cx="756484" cy="75648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92907" y="1736719"/>
            <a:ext cx="8279606" cy="2793072"/>
          </a:xfrm>
          <a:prstGeom prst="rect">
            <a:avLst/>
          </a:prstGeom>
          <a:noFill/>
        </p:spPr>
        <p:txBody>
          <a:bodyPr wrap="square" rtlCol="0">
            <a:spAutoFit/>
          </a:bodyPr>
          <a:lstStyle/>
          <a:p>
            <a:r>
              <a:rPr lang="en-US" sz="1350" dirty="0">
                <a:sym typeface="Wingdings" panose="05000000000000000000" pitchFamily="2" charset="2"/>
              </a:rPr>
              <a:t>You see that the split for the recharge center was added and CC0001132 appears under the </a:t>
            </a:r>
            <a:r>
              <a:rPr lang="en-US" sz="1350" i="1" dirty="0">
                <a:sym typeface="Wingdings" panose="05000000000000000000" pitchFamily="2" charset="2"/>
              </a:rPr>
              <a:t>Recharge Center</a:t>
            </a:r>
            <a:r>
              <a:rPr lang="en-US" sz="1350" dirty="0">
                <a:sym typeface="Wingdings" panose="05000000000000000000" pitchFamily="2" charset="2"/>
              </a:rPr>
              <a:t> column.</a:t>
            </a:r>
          </a:p>
          <a:p>
            <a:endParaRPr lang="en-US" sz="1350" dirty="0">
              <a:sym typeface="Wingdings" panose="05000000000000000000" pitchFamily="2" charset="2"/>
            </a:endParaRPr>
          </a:p>
          <a:p>
            <a:endParaRPr lang="en-US" sz="1350" dirty="0">
              <a:sym typeface="Wingdings" panose="05000000000000000000" pitchFamily="2" charset="2"/>
            </a:endParaRPr>
          </a:p>
          <a:p>
            <a:endParaRPr lang="en-US" sz="1350" dirty="0">
              <a:sym typeface="Wingdings" panose="05000000000000000000" pitchFamily="2" charset="2"/>
            </a:endParaRPr>
          </a:p>
          <a:p>
            <a:endParaRPr lang="en-US" sz="1350" dirty="0">
              <a:sym typeface="Wingdings" panose="05000000000000000000" pitchFamily="2" charset="2"/>
            </a:endParaRPr>
          </a:p>
          <a:p>
            <a:endParaRPr lang="en-US" sz="1350" dirty="0">
              <a:sym typeface="Wingdings" panose="05000000000000000000" pitchFamily="2" charset="2"/>
            </a:endParaRPr>
          </a:p>
          <a:p>
            <a:endParaRPr lang="en-US" sz="1350" dirty="0">
              <a:sym typeface="Wingdings" panose="05000000000000000000" pitchFamily="2" charset="2"/>
            </a:endParaRPr>
          </a:p>
          <a:p>
            <a:endParaRPr lang="en-US" sz="1350" dirty="0">
              <a:sym typeface="Wingdings" panose="05000000000000000000" pitchFamily="2" charset="2"/>
            </a:endParaRPr>
          </a:p>
          <a:p>
            <a:endParaRPr lang="en-US" sz="1350" dirty="0">
              <a:sym typeface="Wingdings" panose="05000000000000000000" pitchFamily="2" charset="2"/>
            </a:endParaRPr>
          </a:p>
          <a:p>
            <a:endParaRPr lang="en-US" sz="1350" dirty="0">
              <a:sym typeface="Wingdings" panose="05000000000000000000" pitchFamily="2" charset="2"/>
            </a:endParaRPr>
          </a:p>
          <a:p>
            <a:r>
              <a:rPr lang="en-US" sz="1350" dirty="0">
                <a:sym typeface="Wingdings" panose="05000000000000000000" pitchFamily="2" charset="2"/>
              </a:rPr>
              <a:t>5. You will need to Edit the first split to reduce it’s % of Space to 90.00.  Remember, splits can only be saved at 100%.  We are now at 110 % of space.             Click the blue pencil icon on the split that is not recharge and edit the split.</a:t>
            </a:r>
          </a:p>
        </p:txBody>
      </p:sp>
      <p:sp>
        <p:nvSpPr>
          <p:cNvPr id="13" name="TextBox 12"/>
          <p:cNvSpPr txBox="1"/>
          <p:nvPr/>
        </p:nvSpPr>
        <p:spPr>
          <a:xfrm>
            <a:off x="6799849" y="4392013"/>
            <a:ext cx="2161655" cy="276999"/>
          </a:xfrm>
          <a:prstGeom prst="rect">
            <a:avLst/>
          </a:prstGeom>
          <a:noFill/>
        </p:spPr>
        <p:txBody>
          <a:bodyPr wrap="square" rtlCol="0">
            <a:spAutoFit/>
          </a:bodyPr>
          <a:lstStyle/>
          <a:p>
            <a:r>
              <a:rPr lang="en-US" sz="1200" dirty="0"/>
              <a:t>Click the Save button</a:t>
            </a:r>
          </a:p>
        </p:txBody>
      </p:sp>
      <p:pic>
        <p:nvPicPr>
          <p:cNvPr id="2150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8675" y="4302716"/>
            <a:ext cx="221456" cy="178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5"/>
          <a:stretch>
            <a:fillRect/>
          </a:stretch>
        </p:blipFill>
        <p:spPr>
          <a:xfrm>
            <a:off x="392907" y="2256614"/>
            <a:ext cx="8122444" cy="934610"/>
          </a:xfrm>
          <a:prstGeom prst="rect">
            <a:avLst/>
          </a:prstGeom>
          <a:ln w="12700">
            <a:solidFill>
              <a:srgbClr val="FFFF00"/>
            </a:solidFill>
          </a:ln>
        </p:spPr>
      </p:pic>
      <p:sp>
        <p:nvSpPr>
          <p:cNvPr id="4" name="Rectangle 3"/>
          <p:cNvSpPr/>
          <p:nvPr/>
        </p:nvSpPr>
        <p:spPr>
          <a:xfrm>
            <a:off x="5300663" y="2814637"/>
            <a:ext cx="600075" cy="214313"/>
          </a:xfrm>
          <a:prstGeom prst="rect">
            <a:avLst/>
          </a:prstGeom>
          <a:noFill/>
          <a:ln cmpd="sng">
            <a:solidFill>
              <a:srgbClr val="A514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Picture 4" descr="Free illustration: Caution, Label, Warning, Red, Mark ..."/>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93994" y="3003260"/>
            <a:ext cx="1705640" cy="1137093"/>
          </a:xfrm>
          <a:prstGeom prst="rect">
            <a:avLst/>
          </a:prstGeom>
        </p:spPr>
      </p:pic>
      <p:pic>
        <p:nvPicPr>
          <p:cNvPr id="6" name="Picture 5"/>
          <p:cNvPicPr>
            <a:picLocks noChangeAspect="1"/>
          </p:cNvPicPr>
          <p:nvPr/>
        </p:nvPicPr>
        <p:blipFill>
          <a:blip r:embed="rId7"/>
          <a:stretch>
            <a:fillRect/>
          </a:stretch>
        </p:blipFill>
        <p:spPr>
          <a:xfrm>
            <a:off x="529376" y="4791276"/>
            <a:ext cx="6057162" cy="1633334"/>
          </a:xfrm>
          <a:prstGeom prst="rect">
            <a:avLst/>
          </a:prstGeom>
        </p:spPr>
      </p:pic>
      <p:pic>
        <p:nvPicPr>
          <p:cNvPr id="9" name="Picture 8"/>
          <p:cNvPicPr>
            <a:picLocks noChangeAspect="1"/>
          </p:cNvPicPr>
          <p:nvPr/>
        </p:nvPicPr>
        <p:blipFill>
          <a:blip r:embed="rId8"/>
          <a:stretch>
            <a:fillRect/>
          </a:stretch>
        </p:blipFill>
        <p:spPr>
          <a:xfrm>
            <a:off x="7228364" y="4756299"/>
            <a:ext cx="771525" cy="342900"/>
          </a:xfrm>
          <a:prstGeom prst="rect">
            <a:avLst/>
          </a:prstGeom>
        </p:spPr>
      </p:pic>
    </p:spTree>
    <p:extLst>
      <p:ext uri="{BB962C8B-B14F-4D97-AF65-F5344CB8AC3E}">
        <p14:creationId xmlns:p14="http://schemas.microsoft.com/office/powerpoint/2010/main" val="21251739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5B96A13-071A-44E0-BB85-962181570B37}" type="slidenum">
              <a:rPr lang="en-US" smtClean="0"/>
              <a:t>65</a:t>
            </a:fld>
            <a:endParaRPr lang="en-US" dirty="0"/>
          </a:p>
        </p:txBody>
      </p:sp>
      <p:sp>
        <p:nvSpPr>
          <p:cNvPr id="7" name="Rectangle 6"/>
          <p:cNvSpPr/>
          <p:nvPr/>
        </p:nvSpPr>
        <p:spPr>
          <a:xfrm>
            <a:off x="0" y="0"/>
            <a:ext cx="276137" cy="685800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itle 10"/>
          <p:cNvSpPr txBox="1">
            <a:spLocks/>
          </p:cNvSpPr>
          <p:nvPr/>
        </p:nvSpPr>
        <p:spPr>
          <a:xfrm>
            <a:off x="316065" y="857250"/>
            <a:ext cx="8827936" cy="816997"/>
          </a:xfrm>
          <a:prstGeom prst="rect">
            <a:avLst/>
          </a:prstGeom>
          <a:noFill/>
        </p:spPr>
        <p:txBody>
          <a:bodyPr vert="horz" lIns="68580" tIns="34290" rIns="68580" bIns="34290" rtlCol="0" anchor="ctr">
            <a:normAutofit/>
            <a:scene3d>
              <a:camera prst="orthographicFront"/>
              <a:lightRig rig="threePt" dir="t"/>
            </a:scene3d>
            <a:sp3d extrusionH="57150">
              <a:bevelT w="38100" h="38100"/>
              <a:bevelB w="38100" h="38100" prst="angle"/>
              <a:extrusionClr>
                <a:schemeClr val="tx1">
                  <a:lumMod val="50000"/>
                  <a:lumOff val="50000"/>
                </a:schemeClr>
              </a:extrusion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50" dirty="0">
                <a:ln cap="sq" cmpd="dbl">
                  <a:solidFill>
                    <a:schemeClr val="tx2">
                      <a:lumMod val="75000"/>
                    </a:schemeClr>
                  </a:solidFill>
                  <a:bevel/>
                </a:ln>
                <a:latin typeface="Arial" panose="020B0604020202020204" pitchFamily="34" charset="0"/>
                <a:cs typeface="Arial" panose="020B0604020202020204" pitchFamily="34" charset="0"/>
              </a:rPr>
              <a:t>FY24P Example E – Recharge Centers</a:t>
            </a:r>
          </a:p>
        </p:txBody>
      </p:sp>
      <p:pic>
        <p:nvPicPr>
          <p:cNvPr id="16387" name="Picture 3" descr="C:\Users\chrpot\AppData\Local\Microsoft\Windows\Temporary Internet Files\Content.IE5\6TA0NU6Z\chav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1011" y="919721"/>
            <a:ext cx="756484" cy="75648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90539" y="1741422"/>
            <a:ext cx="8478982" cy="3416320"/>
          </a:xfrm>
          <a:prstGeom prst="rect">
            <a:avLst/>
          </a:prstGeom>
          <a:noFill/>
        </p:spPr>
        <p:txBody>
          <a:bodyPr wrap="square" rtlCol="0">
            <a:spAutoFit/>
          </a:bodyPr>
          <a:lstStyle/>
          <a:p>
            <a:r>
              <a:rPr lang="en-US" sz="1350" dirty="0">
                <a:sym typeface="Wingdings" panose="05000000000000000000" pitchFamily="2" charset="2"/>
              </a:rPr>
              <a:t>You now see that the Splits have been updated:</a:t>
            </a:r>
          </a:p>
          <a:p>
            <a:pPr marL="557213" lvl="1" indent="-214313">
              <a:buFont typeface="Wingdings" panose="05000000000000000000" pitchFamily="2" charset="2"/>
              <a:buChar char="ü"/>
            </a:pPr>
            <a:r>
              <a:rPr lang="en-US" sz="1350" dirty="0">
                <a:sym typeface="Wingdings" panose="05000000000000000000" pitchFamily="2" charset="2"/>
              </a:rPr>
              <a:t>% of Space sums to 100.00</a:t>
            </a:r>
          </a:p>
          <a:p>
            <a:pPr marL="557213" lvl="1" indent="-214313">
              <a:buFont typeface="Wingdings" panose="05000000000000000000" pitchFamily="2" charset="2"/>
              <a:buChar char="ü"/>
            </a:pPr>
            <a:r>
              <a:rPr lang="en-US" sz="1350" dirty="0">
                <a:sym typeface="Wingdings" panose="05000000000000000000" pitchFamily="2" charset="2"/>
              </a:rPr>
              <a:t>Recharge Center CC0001132 is listed on the newly added split</a:t>
            </a:r>
          </a:p>
          <a:p>
            <a:pPr marL="557213" lvl="1" indent="-214313">
              <a:buFont typeface="Wingdings" panose="05000000000000000000" pitchFamily="2" charset="2"/>
              <a:buChar char="ü"/>
            </a:pPr>
            <a:r>
              <a:rPr lang="en-US" sz="1350" dirty="0">
                <a:sym typeface="Wingdings" panose="05000000000000000000" pitchFamily="2" charset="2"/>
              </a:rPr>
              <a:t>Date Effectives match</a:t>
            </a:r>
          </a:p>
          <a:p>
            <a:endParaRPr lang="en-US" sz="1350" dirty="0">
              <a:sym typeface="Wingdings" panose="05000000000000000000" pitchFamily="2" charset="2"/>
            </a:endParaRPr>
          </a:p>
          <a:p>
            <a:endParaRPr lang="en-US" sz="1350" dirty="0">
              <a:sym typeface="Wingdings" panose="05000000000000000000" pitchFamily="2" charset="2"/>
            </a:endParaRPr>
          </a:p>
          <a:p>
            <a:endParaRPr lang="en-US" sz="1350" dirty="0">
              <a:sym typeface="Wingdings" panose="05000000000000000000" pitchFamily="2" charset="2"/>
            </a:endParaRPr>
          </a:p>
          <a:p>
            <a:endParaRPr lang="en-US" sz="1350" dirty="0">
              <a:sym typeface="Wingdings" panose="05000000000000000000" pitchFamily="2" charset="2"/>
            </a:endParaRPr>
          </a:p>
          <a:p>
            <a:endParaRPr lang="en-US" sz="1350" dirty="0">
              <a:sym typeface="Wingdings" panose="05000000000000000000" pitchFamily="2" charset="2"/>
            </a:endParaRPr>
          </a:p>
          <a:p>
            <a:endParaRPr lang="en-US" sz="1350" dirty="0">
              <a:sym typeface="Wingdings" panose="05000000000000000000" pitchFamily="2" charset="2"/>
            </a:endParaRPr>
          </a:p>
          <a:p>
            <a:endParaRPr lang="en-US" sz="1350" dirty="0">
              <a:sym typeface="Wingdings" panose="05000000000000000000" pitchFamily="2" charset="2"/>
            </a:endParaRPr>
          </a:p>
          <a:p>
            <a:endParaRPr lang="en-US" sz="1350" dirty="0">
              <a:sym typeface="Wingdings" panose="05000000000000000000" pitchFamily="2" charset="2"/>
            </a:endParaRPr>
          </a:p>
          <a:p>
            <a:endParaRPr lang="en-US" sz="1350" dirty="0">
              <a:sym typeface="Wingdings" panose="05000000000000000000" pitchFamily="2" charset="2"/>
            </a:endParaRPr>
          </a:p>
          <a:p>
            <a:r>
              <a:rPr lang="en-US" sz="1350" dirty="0">
                <a:sym typeface="Wingdings" panose="05000000000000000000" pitchFamily="2" charset="2"/>
              </a:rPr>
              <a:t>6. Press the                           button       </a:t>
            </a:r>
          </a:p>
          <a:p>
            <a:endParaRPr lang="en-US" sz="1350" dirty="0">
              <a:sym typeface="Wingdings" panose="05000000000000000000" pitchFamily="2" charset="2"/>
            </a:endParaRPr>
          </a:p>
          <a:p>
            <a:endParaRPr lang="en-US" sz="1350" dirty="0">
              <a:sym typeface="Wingdings" panose="05000000000000000000" pitchFamily="2" charset="2"/>
            </a:endParaRPr>
          </a:p>
        </p:txBody>
      </p:sp>
      <p:pic>
        <p:nvPicPr>
          <p:cNvPr id="2253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5708" y="4467256"/>
            <a:ext cx="928688" cy="185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3212" y="4761960"/>
            <a:ext cx="3979069" cy="950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5399017" y="5458163"/>
            <a:ext cx="2161655" cy="276999"/>
          </a:xfrm>
          <a:prstGeom prst="rect">
            <a:avLst/>
          </a:prstGeom>
          <a:noFill/>
        </p:spPr>
        <p:txBody>
          <a:bodyPr wrap="square" rtlCol="0">
            <a:spAutoFit/>
          </a:bodyPr>
          <a:lstStyle/>
          <a:p>
            <a:r>
              <a:rPr lang="en-US" sz="1200" dirty="0"/>
              <a:t>Click the Yes button</a:t>
            </a:r>
          </a:p>
        </p:txBody>
      </p:sp>
      <p:pic>
        <p:nvPicPr>
          <p:cNvPr id="2" name="Picture 1"/>
          <p:cNvPicPr>
            <a:picLocks noChangeAspect="1"/>
          </p:cNvPicPr>
          <p:nvPr/>
        </p:nvPicPr>
        <p:blipFill>
          <a:blip r:embed="rId6"/>
          <a:stretch>
            <a:fillRect/>
          </a:stretch>
        </p:blipFill>
        <p:spPr>
          <a:xfrm>
            <a:off x="422874" y="2820574"/>
            <a:ext cx="7685283" cy="1075397"/>
          </a:xfrm>
          <a:prstGeom prst="rect">
            <a:avLst/>
          </a:prstGeom>
        </p:spPr>
      </p:pic>
      <p:pic>
        <p:nvPicPr>
          <p:cNvPr id="4" name="Picture 3" descr="File:Checkmark.svg - Wikimedia Commons"/>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16067" y="3826642"/>
            <a:ext cx="399218" cy="354971"/>
          </a:xfrm>
          <a:prstGeom prst="rect">
            <a:avLst/>
          </a:prstGeom>
        </p:spPr>
      </p:pic>
      <p:pic>
        <p:nvPicPr>
          <p:cNvPr id="5" name="Picture 4"/>
          <p:cNvPicPr>
            <a:picLocks noChangeAspect="1"/>
          </p:cNvPicPr>
          <p:nvPr/>
        </p:nvPicPr>
        <p:blipFill>
          <a:blip r:embed="rId8"/>
          <a:stretch>
            <a:fillRect/>
          </a:stretch>
        </p:blipFill>
        <p:spPr>
          <a:xfrm>
            <a:off x="7884833" y="3259716"/>
            <a:ext cx="397799" cy="356647"/>
          </a:xfrm>
          <a:prstGeom prst="rect">
            <a:avLst/>
          </a:prstGeom>
        </p:spPr>
      </p:pic>
      <p:pic>
        <p:nvPicPr>
          <p:cNvPr id="6" name="Picture 5"/>
          <p:cNvPicPr>
            <a:picLocks noChangeAspect="1"/>
          </p:cNvPicPr>
          <p:nvPr/>
        </p:nvPicPr>
        <p:blipFill>
          <a:blip r:embed="rId9"/>
          <a:stretch>
            <a:fillRect/>
          </a:stretch>
        </p:blipFill>
        <p:spPr>
          <a:xfrm>
            <a:off x="5801851" y="3373269"/>
            <a:ext cx="397799" cy="356647"/>
          </a:xfrm>
          <a:prstGeom prst="rect">
            <a:avLst/>
          </a:prstGeom>
        </p:spPr>
      </p:pic>
    </p:spTree>
    <p:extLst>
      <p:ext uri="{BB962C8B-B14F-4D97-AF65-F5344CB8AC3E}">
        <p14:creationId xmlns:p14="http://schemas.microsoft.com/office/powerpoint/2010/main" val="9226179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5B96A13-071A-44E0-BB85-962181570B37}" type="slidenum">
              <a:rPr lang="en-US" smtClean="0"/>
              <a:t>66</a:t>
            </a:fld>
            <a:endParaRPr lang="en-US" dirty="0"/>
          </a:p>
        </p:txBody>
      </p:sp>
      <p:sp>
        <p:nvSpPr>
          <p:cNvPr id="7" name="Rectangle 6"/>
          <p:cNvSpPr/>
          <p:nvPr/>
        </p:nvSpPr>
        <p:spPr>
          <a:xfrm>
            <a:off x="1" y="0"/>
            <a:ext cx="244443" cy="6858000"/>
          </a:xfrm>
          <a:prstGeom prst="rect">
            <a:avLst/>
          </a:pr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itle 10"/>
          <p:cNvSpPr txBox="1">
            <a:spLocks/>
          </p:cNvSpPr>
          <p:nvPr/>
        </p:nvSpPr>
        <p:spPr>
          <a:xfrm>
            <a:off x="316065" y="857250"/>
            <a:ext cx="8827936" cy="816997"/>
          </a:xfrm>
          <a:prstGeom prst="rect">
            <a:avLst/>
          </a:prstGeom>
          <a:noFill/>
        </p:spPr>
        <p:txBody>
          <a:bodyPr vert="horz" lIns="68580" tIns="34290" rIns="68580" bIns="34290" rtlCol="0" anchor="ctr">
            <a:normAutofit/>
            <a:scene3d>
              <a:camera prst="orthographicFront"/>
              <a:lightRig rig="threePt" dir="t"/>
            </a:scene3d>
            <a:sp3d extrusionH="57150">
              <a:bevelT w="38100" h="38100"/>
              <a:bevelB w="38100" h="38100" prst="angle"/>
              <a:extrusionClr>
                <a:schemeClr val="tx1">
                  <a:lumMod val="50000"/>
                  <a:lumOff val="50000"/>
                </a:schemeClr>
              </a:extrusion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50" dirty="0">
                <a:ln cap="sq" cmpd="dbl">
                  <a:solidFill>
                    <a:schemeClr val="tx2">
                      <a:lumMod val="75000"/>
                    </a:schemeClr>
                  </a:solidFill>
                  <a:bevel/>
                </a:ln>
                <a:latin typeface="Arial" panose="020B0604020202020204" pitchFamily="34" charset="0"/>
                <a:cs typeface="Arial" panose="020B0604020202020204" pitchFamily="34" charset="0"/>
              </a:rPr>
              <a:t>FY24P Example E – Recharge Centers</a:t>
            </a:r>
          </a:p>
        </p:txBody>
      </p:sp>
      <p:pic>
        <p:nvPicPr>
          <p:cNvPr id="16387" name="Picture 3" descr="C:\Users\chrpot\AppData\Local\Microsoft\Windows\Temporary Internet Files\Content.IE5\6TA0NU6Z\chav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1011" y="919721"/>
            <a:ext cx="756484" cy="75648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90539" y="1741422"/>
            <a:ext cx="8478982" cy="3831818"/>
          </a:xfrm>
          <a:prstGeom prst="rect">
            <a:avLst/>
          </a:prstGeom>
          <a:noFill/>
        </p:spPr>
        <p:txBody>
          <a:bodyPr wrap="square" rtlCol="0">
            <a:spAutoFit/>
          </a:bodyPr>
          <a:lstStyle/>
          <a:p>
            <a:r>
              <a:rPr lang="en-US" sz="1350" dirty="0">
                <a:sym typeface="Wingdings" panose="05000000000000000000" pitchFamily="2" charset="2"/>
              </a:rPr>
              <a:t>6. (continued) </a:t>
            </a:r>
          </a:p>
          <a:p>
            <a:endParaRPr lang="en-US" sz="1350" dirty="0">
              <a:sym typeface="Wingdings" panose="05000000000000000000" pitchFamily="2" charset="2"/>
            </a:endParaRPr>
          </a:p>
          <a:p>
            <a:endParaRPr lang="en-US" sz="1350" dirty="0">
              <a:sym typeface="Wingdings" panose="05000000000000000000" pitchFamily="2" charset="2"/>
            </a:endParaRPr>
          </a:p>
          <a:p>
            <a:endParaRPr lang="en-US" sz="1350" dirty="0">
              <a:sym typeface="Wingdings" panose="05000000000000000000" pitchFamily="2" charset="2"/>
            </a:endParaRPr>
          </a:p>
          <a:p>
            <a:endParaRPr lang="en-US" sz="1350" dirty="0">
              <a:sym typeface="Wingdings" panose="05000000000000000000" pitchFamily="2" charset="2"/>
            </a:endParaRPr>
          </a:p>
          <a:p>
            <a:endParaRPr lang="en-US" sz="1350" dirty="0">
              <a:sym typeface="Wingdings" panose="05000000000000000000" pitchFamily="2" charset="2"/>
            </a:endParaRPr>
          </a:p>
          <a:p>
            <a:r>
              <a:rPr lang="en-US" sz="1350" dirty="0">
                <a:sym typeface="Wingdings" panose="05000000000000000000" pitchFamily="2" charset="2"/>
              </a:rPr>
              <a:t>You are curious, so you click on the                       button to review the transactions that were saved.</a:t>
            </a:r>
          </a:p>
          <a:p>
            <a:endParaRPr lang="en-US" sz="1350" dirty="0">
              <a:sym typeface="Wingdings" panose="05000000000000000000" pitchFamily="2" charset="2"/>
            </a:endParaRPr>
          </a:p>
          <a:p>
            <a:endParaRPr lang="en-US" sz="1350" dirty="0">
              <a:sym typeface="Wingdings" panose="05000000000000000000" pitchFamily="2" charset="2"/>
            </a:endParaRPr>
          </a:p>
          <a:p>
            <a:endParaRPr lang="en-US" sz="1350" dirty="0">
              <a:sym typeface="Wingdings" panose="05000000000000000000" pitchFamily="2" charset="2"/>
            </a:endParaRPr>
          </a:p>
          <a:p>
            <a:endParaRPr lang="en-US" sz="1350" dirty="0">
              <a:sym typeface="Wingdings" panose="05000000000000000000" pitchFamily="2" charset="2"/>
            </a:endParaRPr>
          </a:p>
          <a:p>
            <a:endParaRPr lang="en-US" sz="1350" dirty="0">
              <a:sym typeface="Wingdings" panose="05000000000000000000" pitchFamily="2" charset="2"/>
            </a:endParaRPr>
          </a:p>
          <a:p>
            <a:endParaRPr lang="en-US" sz="1350" dirty="0">
              <a:sym typeface="Wingdings" panose="05000000000000000000" pitchFamily="2" charset="2"/>
            </a:endParaRPr>
          </a:p>
          <a:p>
            <a:endParaRPr lang="en-US" sz="1350" dirty="0">
              <a:sym typeface="Wingdings" panose="05000000000000000000" pitchFamily="2" charset="2"/>
            </a:endParaRPr>
          </a:p>
          <a:p>
            <a:r>
              <a:rPr lang="en-US" sz="1350" dirty="0">
                <a:sym typeface="Wingdings" panose="05000000000000000000" pitchFamily="2" charset="2"/>
              </a:rPr>
              <a:t>                            </a:t>
            </a:r>
          </a:p>
          <a:p>
            <a:r>
              <a:rPr lang="en-US" sz="1350" dirty="0">
                <a:sym typeface="Wingdings" panose="05000000000000000000" pitchFamily="2" charset="2"/>
              </a:rPr>
              <a:t> The room transactions show that up to FY22, Room 13 was utilized 100% by Michael Gross.  Then beginning in FY23, room 13 is being utilized 90% by Michael Gross and the remaining 10% by Recharge Center CC0001132 Chemistry Stockroom.</a:t>
            </a:r>
          </a:p>
        </p:txBody>
      </p:sp>
      <p:pic>
        <p:nvPicPr>
          <p:cNvPr id="235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8748" y="1854870"/>
            <a:ext cx="3286125" cy="957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5167449" y="2554473"/>
            <a:ext cx="2161655" cy="276999"/>
          </a:xfrm>
          <a:prstGeom prst="rect">
            <a:avLst/>
          </a:prstGeom>
          <a:noFill/>
        </p:spPr>
        <p:txBody>
          <a:bodyPr wrap="square" rtlCol="0">
            <a:spAutoFit/>
          </a:bodyPr>
          <a:lstStyle/>
          <a:p>
            <a:r>
              <a:rPr lang="en-US" sz="1200" dirty="0"/>
              <a:t>Click the Ok button</a:t>
            </a:r>
          </a:p>
        </p:txBody>
      </p:sp>
      <p:pic>
        <p:nvPicPr>
          <p:cNvPr id="2355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8306" y="3031548"/>
            <a:ext cx="742950" cy="17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6"/>
          <a:stretch>
            <a:fillRect/>
          </a:stretch>
        </p:blipFill>
        <p:spPr>
          <a:xfrm>
            <a:off x="650082" y="3267500"/>
            <a:ext cx="6179344" cy="1456411"/>
          </a:xfrm>
          <a:prstGeom prst="rect">
            <a:avLst/>
          </a:prstGeom>
        </p:spPr>
      </p:pic>
    </p:spTree>
    <p:extLst>
      <p:ext uri="{BB962C8B-B14F-4D97-AF65-F5344CB8AC3E}">
        <p14:creationId xmlns:p14="http://schemas.microsoft.com/office/powerpoint/2010/main" val="2381422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tx1"/>
                </a:solidFill>
              </a:rPr>
              <a:t>Access to ManageSpace</a:t>
            </a:r>
          </a:p>
        </p:txBody>
      </p:sp>
      <p:sp>
        <p:nvSpPr>
          <p:cNvPr id="8" name="TextBox 7"/>
          <p:cNvSpPr txBox="1"/>
          <p:nvPr/>
        </p:nvSpPr>
        <p:spPr>
          <a:xfrm>
            <a:off x="8519311" y="6337537"/>
            <a:ext cx="451667" cy="307777"/>
          </a:xfrm>
          <a:prstGeom prst="rect">
            <a:avLst/>
          </a:prstGeom>
          <a:noFill/>
        </p:spPr>
        <p:txBody>
          <a:bodyPr wrap="square" rtlCol="0">
            <a:spAutoFit/>
          </a:bodyPr>
          <a:lstStyle/>
          <a:p>
            <a:r>
              <a:rPr lang="en-US" sz="1400" dirty="0"/>
              <a:t>13</a:t>
            </a:r>
          </a:p>
        </p:txBody>
      </p:sp>
      <p:sp>
        <p:nvSpPr>
          <p:cNvPr id="2" name="Content Placeholder 1"/>
          <p:cNvSpPr>
            <a:spLocks noGrp="1"/>
          </p:cNvSpPr>
          <p:nvPr>
            <p:ph idx="1"/>
          </p:nvPr>
        </p:nvSpPr>
        <p:spPr>
          <a:xfrm>
            <a:off x="493889" y="1276540"/>
            <a:ext cx="8278919" cy="5101682"/>
          </a:xfrm>
        </p:spPr>
        <p:txBody>
          <a:bodyPr/>
          <a:lstStyle/>
          <a:p>
            <a:pPr marL="0" lvl="0" indent="0">
              <a:spcBef>
                <a:spcPts val="0"/>
              </a:spcBef>
              <a:buNone/>
            </a:pPr>
            <a:r>
              <a:rPr lang="en-US" sz="1800" dirty="0">
                <a:solidFill>
                  <a:prstClr val="black"/>
                </a:solidFill>
                <a:latin typeface="Times New Roman" panose="02020603050405020304" pitchFamily="18" charset="0"/>
                <a:ea typeface="+mn-ea"/>
                <a:cs typeface="Times New Roman" panose="02020603050405020304" pitchFamily="18" charset="0"/>
              </a:rPr>
              <a:t>Using Google Chrome only, you can access ManageSpace a few different ways:</a:t>
            </a:r>
          </a:p>
          <a:p>
            <a:pPr marL="0" lvl="0" indent="0">
              <a:spcBef>
                <a:spcPts val="0"/>
              </a:spcBef>
              <a:buNone/>
            </a:pPr>
            <a:endParaRPr lang="en-US" sz="1800" dirty="0">
              <a:solidFill>
                <a:prstClr val="black"/>
              </a:solidFill>
              <a:latin typeface="Times New Roman" panose="02020603050405020304" pitchFamily="18" charset="0"/>
              <a:ea typeface="+mn-ea"/>
              <a:cs typeface="Times New Roman" panose="02020603050405020304" pitchFamily="18" charset="0"/>
            </a:endParaRPr>
          </a:p>
          <a:p>
            <a:pPr marL="0" lvl="0" indent="0">
              <a:spcBef>
                <a:spcPts val="0"/>
              </a:spcBef>
              <a:buNone/>
            </a:pPr>
            <a:r>
              <a:rPr lang="en-US" sz="1800" dirty="0">
                <a:solidFill>
                  <a:prstClr val="black"/>
                </a:solidFill>
                <a:latin typeface="Times New Roman" panose="02020603050405020304" pitchFamily="18" charset="0"/>
                <a:ea typeface="+mn-ea"/>
                <a:cs typeface="Times New Roman" panose="02020603050405020304" pitchFamily="18" charset="0"/>
              </a:rPr>
              <a:t>	Typing the website directly into your google chrome search bar</a:t>
            </a:r>
            <a:r>
              <a:rPr lang="en-US" sz="1800" dirty="0">
                <a:solidFill>
                  <a:prstClr val="black">
                    <a:lumMod val="50000"/>
                    <a:lumOff val="50000"/>
                  </a:prstClr>
                </a:solidFill>
                <a:latin typeface="Times New Roman" panose="02020603050405020304" pitchFamily="18" charset="0"/>
                <a:ea typeface="+mn-ea"/>
                <a:cs typeface="Times New Roman" panose="02020603050405020304" pitchFamily="18" charset="0"/>
              </a:rPr>
              <a:t>	</a:t>
            </a:r>
            <a:r>
              <a:rPr lang="en-US" sz="1800" dirty="0">
                <a:solidFill>
                  <a:prstClr val="black"/>
                </a:solidFill>
                <a:latin typeface="Times New Roman" panose="02020603050405020304" pitchFamily="18" charset="0"/>
                <a:ea typeface="+mn-ea"/>
                <a:cs typeface="Times New Roman" panose="02020603050405020304" pitchFamily="18" charset="0"/>
                <a:hlinkClick r:id="rId3" action="ppaction://hlinkfile"/>
              </a:rPr>
              <a:t>managespace.wustl.edu </a:t>
            </a:r>
            <a:endParaRPr lang="en-US" sz="1800" dirty="0">
              <a:solidFill>
                <a:prstClr val="black"/>
              </a:solidFill>
              <a:latin typeface="Times New Roman" panose="02020603050405020304" pitchFamily="18" charset="0"/>
              <a:ea typeface="+mn-ea"/>
              <a:cs typeface="Times New Roman" panose="02020603050405020304" pitchFamily="18" charset="0"/>
            </a:endParaRPr>
          </a:p>
          <a:p>
            <a:pPr marL="0" lvl="0" indent="0">
              <a:spcBef>
                <a:spcPts val="0"/>
              </a:spcBef>
              <a:buNone/>
            </a:pPr>
            <a:endParaRPr lang="en-US" sz="1800" dirty="0">
              <a:solidFill>
                <a:prstClr val="black"/>
              </a:solidFill>
              <a:latin typeface="Times New Roman" panose="02020603050405020304" pitchFamily="18" charset="0"/>
              <a:ea typeface="+mn-ea"/>
              <a:cs typeface="Times New Roman" panose="02020603050405020304" pitchFamily="18" charset="0"/>
            </a:endParaRPr>
          </a:p>
          <a:p>
            <a:pPr marL="0" lvl="0" indent="0">
              <a:spcBef>
                <a:spcPts val="0"/>
              </a:spcBef>
              <a:buNone/>
            </a:pPr>
            <a:r>
              <a:rPr lang="en-US" sz="1800" dirty="0">
                <a:solidFill>
                  <a:prstClr val="black"/>
                </a:solidFill>
                <a:latin typeface="Times New Roman" panose="02020603050405020304" pitchFamily="18" charset="0"/>
                <a:ea typeface="+mn-ea"/>
                <a:cs typeface="Times New Roman" panose="02020603050405020304" pitchFamily="18" charset="0"/>
              </a:rPr>
              <a:t>	Accessing it through One.wustl.edu </a:t>
            </a:r>
            <a:r>
              <a:rPr lang="en-US" sz="1800" dirty="0">
                <a:solidFill>
                  <a:prstClr val="black"/>
                </a:solidFill>
                <a:latin typeface="Times New Roman" panose="02020603050405020304" pitchFamily="18" charset="0"/>
                <a:ea typeface="+mn-ea"/>
                <a:cs typeface="Times New Roman" panose="02020603050405020304" pitchFamily="18" charset="0"/>
                <a:sym typeface="Wingdings" panose="05000000000000000000" pitchFamily="2" charset="2"/>
              </a:rPr>
              <a:t> Search for ManageSpace</a:t>
            </a:r>
            <a:endParaRPr lang="en-US" sz="1800" dirty="0">
              <a:solidFill>
                <a:prstClr val="black"/>
              </a:solidFill>
              <a:latin typeface="Times New Roman" panose="02020603050405020304" pitchFamily="18" charset="0"/>
              <a:ea typeface="+mn-ea"/>
              <a:cs typeface="Times New Roman" panose="02020603050405020304" pitchFamily="18" charset="0"/>
            </a:endParaRPr>
          </a:p>
          <a:p>
            <a:endParaRPr lang="en-US" dirty="0"/>
          </a:p>
        </p:txBody>
      </p:sp>
      <p:pic>
        <p:nvPicPr>
          <p:cNvPr id="7" name="Picture 6"/>
          <p:cNvPicPr>
            <a:picLocks noChangeAspect="1"/>
          </p:cNvPicPr>
          <p:nvPr/>
        </p:nvPicPr>
        <p:blipFill>
          <a:blip r:embed="rId4"/>
          <a:stretch>
            <a:fillRect/>
          </a:stretch>
        </p:blipFill>
        <p:spPr>
          <a:xfrm>
            <a:off x="819576" y="3354703"/>
            <a:ext cx="7084267" cy="2221983"/>
          </a:xfrm>
          <a:prstGeom prst="rect">
            <a:avLst/>
          </a:prstGeom>
        </p:spPr>
      </p:pic>
    </p:spTree>
    <p:extLst>
      <p:ext uri="{BB962C8B-B14F-4D97-AF65-F5344CB8AC3E}">
        <p14:creationId xmlns:p14="http://schemas.microsoft.com/office/powerpoint/2010/main" val="318707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tx1"/>
                </a:solidFill>
              </a:rPr>
              <a:t>Navigating to the Survey</a:t>
            </a:r>
          </a:p>
        </p:txBody>
      </p:sp>
      <p:sp>
        <p:nvSpPr>
          <p:cNvPr id="7" name="Oval 6"/>
          <p:cNvSpPr/>
          <p:nvPr/>
        </p:nvSpPr>
        <p:spPr>
          <a:xfrm>
            <a:off x="3091563" y="3168467"/>
            <a:ext cx="1371600" cy="228600"/>
          </a:xfrm>
          <a:prstGeom prst="ellipse">
            <a:avLst/>
          </a:prstGeom>
          <a:noFill/>
          <a:ln w="38100">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00000"/>
              </a:solidFill>
            </a:endParaRPr>
          </a:p>
        </p:txBody>
      </p:sp>
      <p:sp>
        <p:nvSpPr>
          <p:cNvPr id="9" name="Oval 8"/>
          <p:cNvSpPr/>
          <p:nvPr/>
        </p:nvSpPr>
        <p:spPr>
          <a:xfrm>
            <a:off x="2849472" y="3232087"/>
            <a:ext cx="1487137" cy="313940"/>
          </a:xfrm>
          <a:prstGeom prst="ellipse">
            <a:avLst/>
          </a:prstGeom>
          <a:noFill/>
          <a:ln w="38100">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00000"/>
              </a:solidFill>
            </a:endParaRPr>
          </a:p>
        </p:txBody>
      </p:sp>
      <p:pic>
        <p:nvPicPr>
          <p:cNvPr id="13" name="Picture 12"/>
          <p:cNvPicPr>
            <a:picLocks noChangeAspect="1"/>
          </p:cNvPicPr>
          <p:nvPr/>
        </p:nvPicPr>
        <p:blipFill>
          <a:blip r:embed="rId3"/>
          <a:stretch>
            <a:fillRect/>
          </a:stretch>
        </p:blipFill>
        <p:spPr>
          <a:xfrm>
            <a:off x="289192" y="1271147"/>
            <a:ext cx="8642608" cy="4369162"/>
          </a:xfrm>
          <a:prstGeom prst="rect">
            <a:avLst/>
          </a:prstGeom>
        </p:spPr>
      </p:pic>
      <p:sp>
        <p:nvSpPr>
          <p:cNvPr id="11" name="Oval 10"/>
          <p:cNvSpPr/>
          <p:nvPr/>
        </p:nvSpPr>
        <p:spPr>
          <a:xfrm>
            <a:off x="162638" y="2567533"/>
            <a:ext cx="1371600" cy="304875"/>
          </a:xfrm>
          <a:prstGeom prst="ellipse">
            <a:avLst/>
          </a:prstGeom>
          <a:noFill/>
          <a:ln w="38100">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00000"/>
              </a:solidFill>
            </a:endParaRPr>
          </a:p>
        </p:txBody>
      </p:sp>
      <p:pic>
        <p:nvPicPr>
          <p:cNvPr id="14" name="Picture 13"/>
          <p:cNvPicPr>
            <a:picLocks noChangeAspect="1"/>
          </p:cNvPicPr>
          <p:nvPr/>
        </p:nvPicPr>
        <p:blipFill>
          <a:blip r:embed="rId4"/>
          <a:stretch>
            <a:fillRect/>
          </a:stretch>
        </p:blipFill>
        <p:spPr>
          <a:xfrm>
            <a:off x="1395528" y="1697831"/>
            <a:ext cx="2542881" cy="4534004"/>
          </a:xfrm>
          <a:prstGeom prst="rect">
            <a:avLst/>
          </a:prstGeom>
        </p:spPr>
      </p:pic>
      <p:pic>
        <p:nvPicPr>
          <p:cNvPr id="15" name="Picture 14"/>
          <p:cNvPicPr>
            <a:picLocks noChangeAspect="1"/>
          </p:cNvPicPr>
          <p:nvPr/>
        </p:nvPicPr>
        <p:blipFill>
          <a:blip r:embed="rId5"/>
          <a:stretch>
            <a:fillRect/>
          </a:stretch>
        </p:blipFill>
        <p:spPr>
          <a:xfrm>
            <a:off x="2387414" y="3151339"/>
            <a:ext cx="1408298" cy="341406"/>
          </a:xfrm>
          <a:prstGeom prst="rect">
            <a:avLst/>
          </a:prstGeom>
        </p:spPr>
      </p:pic>
      <p:pic>
        <p:nvPicPr>
          <p:cNvPr id="16" name="Picture 15"/>
          <p:cNvPicPr>
            <a:picLocks noChangeAspect="1"/>
          </p:cNvPicPr>
          <p:nvPr/>
        </p:nvPicPr>
        <p:blipFill>
          <a:blip r:embed="rId6"/>
          <a:stretch>
            <a:fillRect/>
          </a:stretch>
        </p:blipFill>
        <p:spPr>
          <a:xfrm>
            <a:off x="3691129" y="2479668"/>
            <a:ext cx="4505104" cy="4070309"/>
          </a:xfrm>
          <a:prstGeom prst="rect">
            <a:avLst/>
          </a:prstGeom>
        </p:spPr>
      </p:pic>
      <p:pic>
        <p:nvPicPr>
          <p:cNvPr id="17" name="Picture 16"/>
          <p:cNvPicPr>
            <a:picLocks noChangeAspect="1"/>
          </p:cNvPicPr>
          <p:nvPr/>
        </p:nvPicPr>
        <p:blipFill>
          <a:blip r:embed="rId5"/>
          <a:stretch>
            <a:fillRect/>
          </a:stretch>
        </p:blipFill>
        <p:spPr>
          <a:xfrm>
            <a:off x="6362917" y="3168467"/>
            <a:ext cx="1408298" cy="341406"/>
          </a:xfrm>
          <a:prstGeom prst="rect">
            <a:avLst/>
          </a:prstGeom>
        </p:spPr>
      </p:pic>
      <p:sp>
        <p:nvSpPr>
          <p:cNvPr id="18" name="TextBox 17"/>
          <p:cNvSpPr txBox="1"/>
          <p:nvPr/>
        </p:nvSpPr>
        <p:spPr>
          <a:xfrm>
            <a:off x="8519311" y="6337537"/>
            <a:ext cx="451667" cy="307777"/>
          </a:xfrm>
          <a:prstGeom prst="rect">
            <a:avLst/>
          </a:prstGeom>
          <a:noFill/>
        </p:spPr>
        <p:txBody>
          <a:bodyPr wrap="square" rtlCol="0">
            <a:spAutoFit/>
          </a:bodyPr>
          <a:lstStyle/>
          <a:p>
            <a:r>
              <a:rPr lang="en-US" sz="1400" dirty="0"/>
              <a:t>14</a:t>
            </a:r>
          </a:p>
        </p:txBody>
      </p:sp>
    </p:spTree>
    <p:extLst>
      <p:ext uri="{BB962C8B-B14F-4D97-AF65-F5344CB8AC3E}">
        <p14:creationId xmlns:p14="http://schemas.microsoft.com/office/powerpoint/2010/main" val="2006922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tx1"/>
                </a:solidFill>
              </a:rPr>
              <a:t>Planning Survey – Complete Survey</a:t>
            </a:r>
          </a:p>
        </p:txBody>
      </p:sp>
      <p:sp>
        <p:nvSpPr>
          <p:cNvPr id="5" name="Content Placeholder 4"/>
          <p:cNvSpPr>
            <a:spLocks noGrp="1"/>
          </p:cNvSpPr>
          <p:nvPr>
            <p:ph idx="1"/>
          </p:nvPr>
        </p:nvSpPr>
        <p:spPr>
          <a:xfrm>
            <a:off x="467202" y="1091682"/>
            <a:ext cx="8303573" cy="5286540"/>
          </a:xfrm>
        </p:spPr>
        <p:txBody>
          <a:bodyPr>
            <a:normAutofit/>
          </a:bodyPr>
          <a:lstStyle/>
          <a:p>
            <a:pPr marL="0" indent="0">
              <a:buNone/>
            </a:pPr>
            <a:r>
              <a:rPr lang="en-US" sz="2000" dirty="0">
                <a:solidFill>
                  <a:schemeClr val="tx1"/>
                </a:solidFill>
                <a:latin typeface="Times New Roman" panose="02020603050405020304" pitchFamily="18" charset="0"/>
                <a:cs typeface="Times New Roman" panose="02020603050405020304" pitchFamily="18" charset="0"/>
              </a:rPr>
              <a:t>‘</a:t>
            </a:r>
            <a:r>
              <a:rPr lang="en-US" sz="1800" b="1" dirty="0">
                <a:solidFill>
                  <a:srgbClr val="A51417"/>
                </a:solidFill>
                <a:latin typeface="Times New Roman" panose="02020603050405020304" pitchFamily="18" charset="0"/>
                <a:cs typeface="Times New Roman" panose="02020603050405020304" pitchFamily="18" charset="0"/>
              </a:rPr>
              <a:t>Complete Survey</a:t>
            </a:r>
            <a:r>
              <a:rPr lang="en-US" sz="1800" dirty="0">
                <a:solidFill>
                  <a:schemeClr val="tx1"/>
                </a:solidFill>
                <a:latin typeface="Times New Roman" panose="02020603050405020304" pitchFamily="18" charset="0"/>
                <a:cs typeface="Times New Roman" panose="02020603050405020304" pitchFamily="18" charset="0"/>
              </a:rPr>
              <a:t>’ is where you do all of your updates to the survey. It’s two parts, My Cost Center Hierarchy (CCH) &amp; My Rooms list, can be filtered, sorted &amp; downloaded into Excel </a:t>
            </a:r>
          </a:p>
          <a:p>
            <a:pPr marL="0" indent="0">
              <a:buNone/>
            </a:pPr>
            <a:endParaRPr lang="en-US" dirty="0">
              <a:solidFill>
                <a:schemeClr val="tx1"/>
              </a:solidFill>
            </a:endParaRPr>
          </a:p>
        </p:txBody>
      </p:sp>
      <p:sp>
        <p:nvSpPr>
          <p:cNvPr id="14" name="TextBox 13"/>
          <p:cNvSpPr txBox="1"/>
          <p:nvPr/>
        </p:nvSpPr>
        <p:spPr>
          <a:xfrm>
            <a:off x="8519311" y="6337537"/>
            <a:ext cx="451667" cy="307777"/>
          </a:xfrm>
          <a:prstGeom prst="rect">
            <a:avLst/>
          </a:prstGeom>
          <a:noFill/>
        </p:spPr>
        <p:txBody>
          <a:bodyPr wrap="square" rtlCol="0">
            <a:spAutoFit/>
          </a:bodyPr>
          <a:lstStyle/>
          <a:p>
            <a:r>
              <a:rPr lang="en-US" sz="1400" dirty="0"/>
              <a:t>15</a:t>
            </a:r>
          </a:p>
        </p:txBody>
      </p:sp>
      <p:pic>
        <p:nvPicPr>
          <p:cNvPr id="3" name="Picture 2"/>
          <p:cNvPicPr>
            <a:picLocks noChangeAspect="1"/>
          </p:cNvPicPr>
          <p:nvPr/>
        </p:nvPicPr>
        <p:blipFill>
          <a:blip r:embed="rId3"/>
          <a:stretch>
            <a:fillRect/>
          </a:stretch>
        </p:blipFill>
        <p:spPr>
          <a:xfrm>
            <a:off x="963487" y="1938766"/>
            <a:ext cx="7241619" cy="4706548"/>
          </a:xfrm>
          <a:prstGeom prst="rect">
            <a:avLst/>
          </a:prstGeom>
        </p:spPr>
      </p:pic>
      <p:cxnSp>
        <p:nvCxnSpPr>
          <p:cNvPr id="11" name="Straight Arrow Connector 10"/>
          <p:cNvCxnSpPr>
            <a:stCxn id="12" idx="1"/>
          </p:cNvCxnSpPr>
          <p:nvPr/>
        </p:nvCxnSpPr>
        <p:spPr>
          <a:xfrm flipH="1">
            <a:off x="3567065" y="4415151"/>
            <a:ext cx="1477060" cy="0"/>
          </a:xfrm>
          <a:prstGeom prst="straightConnector1">
            <a:avLst/>
          </a:prstGeom>
          <a:ln>
            <a:solidFill>
              <a:srgbClr val="A51417"/>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5044125" y="4292040"/>
            <a:ext cx="1847461" cy="246221"/>
          </a:xfrm>
          <a:prstGeom prst="rect">
            <a:avLst/>
          </a:prstGeom>
          <a:noFill/>
        </p:spPr>
        <p:txBody>
          <a:bodyPr wrap="square" rtlCol="0">
            <a:spAutoFit/>
          </a:bodyPr>
          <a:lstStyle/>
          <a:p>
            <a:r>
              <a:rPr lang="en-US" sz="1000" b="1" dirty="0"/>
              <a:t>Download for Excel</a:t>
            </a:r>
          </a:p>
        </p:txBody>
      </p:sp>
      <p:pic>
        <p:nvPicPr>
          <p:cNvPr id="13" name="Picture 12"/>
          <p:cNvPicPr>
            <a:picLocks noChangeAspect="1"/>
          </p:cNvPicPr>
          <p:nvPr/>
        </p:nvPicPr>
        <p:blipFill>
          <a:blip r:embed="rId4"/>
          <a:stretch>
            <a:fillRect/>
          </a:stretch>
        </p:blipFill>
        <p:spPr>
          <a:xfrm>
            <a:off x="713308" y="4292040"/>
            <a:ext cx="1130846" cy="190236"/>
          </a:xfrm>
          <a:prstGeom prst="rect">
            <a:avLst/>
          </a:prstGeom>
        </p:spPr>
      </p:pic>
      <p:sp>
        <p:nvSpPr>
          <p:cNvPr id="9" name="Oval 8"/>
          <p:cNvSpPr/>
          <p:nvPr/>
        </p:nvSpPr>
        <p:spPr>
          <a:xfrm>
            <a:off x="884977" y="2470766"/>
            <a:ext cx="1918355" cy="294160"/>
          </a:xfrm>
          <a:prstGeom prst="ellipse">
            <a:avLst/>
          </a:prstGeom>
          <a:noFill/>
          <a:ln w="38100">
            <a:solidFill>
              <a:srgbClr val="A514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09608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oundry">
      <a:majorFont>
        <a:latin typeface="Rockwell"/>
        <a:ea typeface=""/>
        <a:cs typeface=""/>
        <a:font script="Grek" typeface="Cambria"/>
        <a:font script="Cyrl" typeface="Cambria"/>
        <a:font script="Jpan" typeface="ＭＳ 明朝"/>
        <a:font script="Hang" typeface="바탕"/>
        <a:font script="Hans" typeface="华文新魏"/>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ＭＳ 明朝"/>
        <a:font script="Hang" typeface="바탕"/>
        <a:font script="Hans" typeface="华文新魏"/>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17635</TotalTime>
  <Words>13238</Words>
  <Application>Microsoft Office PowerPoint</Application>
  <PresentationFormat>On-screen Show (4:3)</PresentationFormat>
  <Paragraphs>1015</Paragraphs>
  <Slides>66</Slides>
  <Notes>49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66</vt:i4>
      </vt:variant>
    </vt:vector>
  </HeadingPairs>
  <TitlesOfParts>
    <vt:vector size="74" baseType="lpstr">
      <vt:lpstr>Arial</vt:lpstr>
      <vt:lpstr>Calibri</vt:lpstr>
      <vt:lpstr>Calibri Light</vt:lpstr>
      <vt:lpstr>Rockwell</vt:lpstr>
      <vt:lpstr>Times New Roman</vt:lpstr>
      <vt:lpstr>Wingdings</vt:lpstr>
      <vt:lpstr>Office Theme</vt:lpstr>
      <vt:lpstr>1_Office Theme</vt:lpstr>
      <vt:lpstr>FY 2024 Space Planning  Training </vt:lpstr>
      <vt:lpstr>The FY24 Space Team Members: </vt:lpstr>
      <vt:lpstr>Planning Survey</vt:lpstr>
      <vt:lpstr>Planning Survey</vt:lpstr>
      <vt:lpstr>Planning Survey - How to Start?</vt:lpstr>
      <vt:lpstr>Clearing your Cache</vt:lpstr>
      <vt:lpstr>Access to ManageSpace</vt:lpstr>
      <vt:lpstr>Navigating to the Survey</vt:lpstr>
      <vt:lpstr>Planning Survey – Complete Survey</vt:lpstr>
      <vt:lpstr>Planning Survey – My Cost Center Hierarchy (CCH) Rollup List</vt:lpstr>
      <vt:lpstr>Planning Survey – My Rooms List</vt:lpstr>
      <vt:lpstr>Planning Survey – Rooms Splits Icons </vt:lpstr>
      <vt:lpstr>Occupant Panel</vt:lpstr>
      <vt:lpstr>Planning Survey – Effective Date</vt:lpstr>
      <vt:lpstr>Planning Survey – Date Effectives</vt:lpstr>
      <vt:lpstr>Planning Survey – Request Room Update</vt:lpstr>
      <vt:lpstr>Recharge Centers</vt:lpstr>
      <vt:lpstr>Optional Feature – Service Benefitting Rooms</vt:lpstr>
      <vt:lpstr>Service Room Eligibility</vt:lpstr>
      <vt:lpstr>Service Rooms: when NOT to Use</vt:lpstr>
      <vt:lpstr>Service Room Continued</vt:lpstr>
      <vt:lpstr>Service Benefitting Rooms Continued</vt:lpstr>
      <vt:lpstr>One Last Tip for Planning</vt:lpstr>
      <vt:lpstr>FY24 Planning Survey Reminders</vt:lpstr>
      <vt:lpstr>Appendix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default</dc:creator>
  <cp:lastModifiedBy>Lankford, Jennifer</cp:lastModifiedBy>
  <cp:revision>286</cp:revision>
  <dcterms:created xsi:type="dcterms:W3CDTF">2013-07-09T17:46:55Z</dcterms:created>
  <dcterms:modified xsi:type="dcterms:W3CDTF">2024-02-16T19:16:17Z</dcterms:modified>
</cp:coreProperties>
</file>