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 id="2147483874" r:id="rId3"/>
  </p:sldMasterIdLst>
  <p:notesMasterIdLst>
    <p:notesMasterId r:id="rId27"/>
  </p:notesMasterIdLst>
  <p:handoutMasterIdLst>
    <p:handoutMasterId r:id="rId28"/>
  </p:handoutMasterIdLst>
  <p:sldIdLst>
    <p:sldId id="633" r:id="rId4"/>
    <p:sldId id="634" r:id="rId5"/>
    <p:sldId id="624" r:id="rId6"/>
    <p:sldId id="625" r:id="rId7"/>
    <p:sldId id="626" r:id="rId8"/>
    <p:sldId id="612" r:id="rId9"/>
    <p:sldId id="613" r:id="rId10"/>
    <p:sldId id="614" r:id="rId11"/>
    <p:sldId id="615" r:id="rId12"/>
    <p:sldId id="616" r:id="rId13"/>
    <p:sldId id="617" r:id="rId14"/>
    <p:sldId id="618" r:id="rId15"/>
    <p:sldId id="619" r:id="rId16"/>
    <p:sldId id="620" r:id="rId17"/>
    <p:sldId id="621" r:id="rId18"/>
    <p:sldId id="622" r:id="rId19"/>
    <p:sldId id="631" r:id="rId20"/>
    <p:sldId id="623" r:id="rId21"/>
    <p:sldId id="270" r:id="rId22"/>
    <p:sldId id="627" r:id="rId23"/>
    <p:sldId id="630" r:id="rId24"/>
    <p:sldId id="628" r:id="rId25"/>
    <p:sldId id="635"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CC"/>
    <a:srgbClr val="F8EFB6"/>
    <a:srgbClr val="F1DE6B"/>
    <a:srgbClr val="E0AE30"/>
    <a:srgbClr val="0A0244"/>
    <a:srgbClr val="FF6600"/>
    <a:srgbClr val="EACE26"/>
    <a:srgbClr val="99CC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7209" autoAdjust="0"/>
  </p:normalViewPr>
  <p:slideViewPr>
    <p:cSldViewPr>
      <p:cViewPr varScale="1">
        <p:scale>
          <a:sx n="100" d="100"/>
          <a:sy n="100" d="100"/>
        </p:scale>
        <p:origin x="1902" y="72"/>
      </p:cViewPr>
      <p:guideLst>
        <p:guide orient="horz" pos="2160"/>
        <p:guide pos="2880"/>
      </p:guideLst>
    </p:cSldViewPr>
  </p:slideViewPr>
  <p:notesTextViewPr>
    <p:cViewPr>
      <p:scale>
        <a:sx n="1" d="1"/>
        <a:sy n="1" d="1"/>
      </p:scale>
      <p:origin x="0" y="0"/>
    </p:cViewPr>
  </p:notesTextViewPr>
  <p:sorterViewPr>
    <p:cViewPr>
      <p:scale>
        <a:sx n="100" d="100"/>
        <a:sy n="100" d="100"/>
      </p:scale>
      <p:origin x="0" y="12348"/>
    </p:cViewPr>
  </p:sorterViewPr>
  <p:notesViewPr>
    <p:cSldViewPr>
      <p:cViewPr>
        <p:scale>
          <a:sx n="125" d="100"/>
          <a:sy n="125" d="100"/>
        </p:scale>
        <p:origin x="-2868" y="20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990BB6BE-81CB-45B0-B965-C2F605835C69}" type="datetimeFigureOut">
              <a:rPr lang="en-US" smtClean="0"/>
              <a:t>3/10/2021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EC83581A-6443-403D-8C9D-509756D8B5C0}" type="slidenum">
              <a:rPr lang="en-US" smtClean="0"/>
              <a:t>‹#›</a:t>
            </a:fld>
            <a:endParaRPr lang="en-US"/>
          </a:p>
        </p:txBody>
      </p:sp>
    </p:spTree>
    <p:extLst>
      <p:ext uri="{BB962C8B-B14F-4D97-AF65-F5344CB8AC3E}">
        <p14:creationId xmlns:p14="http://schemas.microsoft.com/office/powerpoint/2010/main" val="4293525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90E5087-CC65-4022-A60D-ABA230E4B3CC}" type="datetimeFigureOut">
              <a:rPr lang="en-US" smtClean="0"/>
              <a:t>3/10/2021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C2C17A91-277B-4EE9-9106-A22AB26DE8E1}" type="slidenum">
              <a:rPr lang="en-US" smtClean="0"/>
              <a:t>‹#›</a:t>
            </a:fld>
            <a:endParaRPr lang="en-US"/>
          </a:p>
        </p:txBody>
      </p:sp>
    </p:spTree>
    <p:extLst>
      <p:ext uri="{BB962C8B-B14F-4D97-AF65-F5344CB8AC3E}">
        <p14:creationId xmlns:p14="http://schemas.microsoft.com/office/powerpoint/2010/main" val="81902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228600" y="4415791"/>
            <a:ext cx="6705600" cy="4575810"/>
          </a:xfrm>
        </p:spPr>
        <p:txBody>
          <a:bodyPr/>
          <a:lstStyle/>
          <a:p>
            <a:pPr lvl="0"/>
            <a:r>
              <a:rPr lang="en-US" sz="1200" kern="1200" dirty="0" smtClean="0">
                <a:solidFill>
                  <a:schemeClr val="tx1"/>
                </a:solidFill>
                <a:effectLst/>
                <a:latin typeface="+mn-lt"/>
                <a:ea typeface="+mn-ea"/>
                <a:cs typeface="+mn-cs"/>
              </a:rPr>
              <a:t>How to logon to ManageSpace?  You can access ManageSpace through one.wustl.edu or by typing managaespace.wustl.edu.  You must only use Google Chrome and you will need to clear your cache for ‘All time’ before you start the survey.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C17A91-277B-4EE9-9106-A22AB26DE8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011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2C17A91-277B-4EE9-9106-A22AB26DE8E1}" type="slidenum">
              <a:rPr lang="en-US" smtClean="0"/>
              <a:t>11</a:t>
            </a:fld>
            <a:endParaRPr lang="en-US"/>
          </a:p>
        </p:txBody>
      </p:sp>
      <p:sp>
        <p:nvSpPr>
          <p:cNvPr id="6" name="Notes Placeholder 5"/>
          <p:cNvSpPr>
            <a:spLocks noGrp="1"/>
          </p:cNvSpPr>
          <p:nvPr>
            <p:ph type="body" idx="1"/>
          </p:nvPr>
        </p:nvSpPr>
        <p:spPr/>
        <p:txBody>
          <a:bodyPr/>
          <a:lstStyle/>
          <a:p>
            <a:pPr marL="0" lvl="0" indent="0">
              <a:buFont typeface="Wingdings" panose="05000000000000000000" pitchFamily="2" charset="2"/>
              <a:buNone/>
            </a:pPr>
            <a:endParaRPr lang="en-US" sz="1400" b="0" baseline="0" dirty="0" smtClean="0">
              <a:solidFill>
                <a:schemeClr val="tx1">
                  <a:lumMod val="50000"/>
                </a:schemeClr>
              </a:solidFill>
            </a:endParaRPr>
          </a:p>
          <a:p>
            <a:endParaRPr lang="en-US" baseline="0" dirty="0" smtClean="0"/>
          </a:p>
        </p:txBody>
      </p:sp>
    </p:spTree>
    <p:extLst>
      <p:ext uri="{BB962C8B-B14F-4D97-AF65-F5344CB8AC3E}">
        <p14:creationId xmlns:p14="http://schemas.microsoft.com/office/powerpoint/2010/main" val="172057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2C17A91-277B-4EE9-9106-A22AB26DE8E1}" type="slidenum">
              <a:rPr lang="en-US" smtClean="0"/>
              <a:t>12</a:t>
            </a:fld>
            <a:endParaRPr lang="en-US"/>
          </a:p>
        </p:txBody>
      </p:sp>
      <p:sp>
        <p:nvSpPr>
          <p:cNvPr id="6" name="Notes Placeholder 5"/>
          <p:cNvSpPr>
            <a:spLocks noGrp="1"/>
          </p:cNvSpPr>
          <p:nvPr>
            <p:ph type="body" idx="1"/>
          </p:nvPr>
        </p:nvSpPr>
        <p:spPr/>
        <p:txBody>
          <a:bodyPr/>
          <a:lstStyle/>
          <a:p>
            <a:pPr marL="0" lvl="0" indent="0">
              <a:buFont typeface="Wingdings" panose="05000000000000000000" pitchFamily="2" charset="2"/>
              <a:buNone/>
            </a:pPr>
            <a:endParaRPr lang="en-US" sz="1400" b="0" baseline="0" dirty="0" smtClean="0">
              <a:solidFill>
                <a:schemeClr val="tx1">
                  <a:lumMod val="50000"/>
                </a:schemeClr>
              </a:solidFill>
            </a:endParaRPr>
          </a:p>
          <a:p>
            <a:endParaRPr lang="en-US" baseline="0" dirty="0" smtClean="0"/>
          </a:p>
        </p:txBody>
      </p:sp>
    </p:spTree>
    <p:extLst>
      <p:ext uri="{BB962C8B-B14F-4D97-AF65-F5344CB8AC3E}">
        <p14:creationId xmlns:p14="http://schemas.microsoft.com/office/powerpoint/2010/main" val="2926778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5791"/>
            <a:ext cx="6705600" cy="4652010"/>
          </a:xfrm>
        </p:spPr>
        <p:txBody>
          <a:bodyPr/>
          <a:lstStyle/>
          <a:p>
            <a:endParaRPr lang="en-US" b="0" dirty="0"/>
          </a:p>
        </p:txBody>
      </p:sp>
      <p:sp>
        <p:nvSpPr>
          <p:cNvPr id="4" name="Slide Number Placeholder 3"/>
          <p:cNvSpPr>
            <a:spLocks noGrp="1"/>
          </p:cNvSpPr>
          <p:nvPr>
            <p:ph type="sldNum" sz="quarter" idx="10"/>
          </p:nvPr>
        </p:nvSpPr>
        <p:spPr/>
        <p:txBody>
          <a:bodyPr/>
          <a:lstStyle/>
          <a:p>
            <a:fld id="{C2C17A91-277B-4EE9-9106-A22AB26DE8E1}" type="slidenum">
              <a:rPr lang="en-US" smtClean="0"/>
              <a:t>13</a:t>
            </a:fld>
            <a:endParaRPr lang="en-US"/>
          </a:p>
        </p:txBody>
      </p:sp>
    </p:spTree>
    <p:extLst>
      <p:ext uri="{BB962C8B-B14F-4D97-AF65-F5344CB8AC3E}">
        <p14:creationId xmlns:p14="http://schemas.microsoft.com/office/powerpoint/2010/main" val="216231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2C17A91-277B-4EE9-9106-A22AB26DE8E1}" type="slidenum">
              <a:rPr lang="en-US" smtClean="0"/>
              <a:t>14</a:t>
            </a:fld>
            <a:endParaRPr lang="en-US"/>
          </a:p>
        </p:txBody>
      </p:sp>
      <p:sp>
        <p:nvSpPr>
          <p:cNvPr id="6" name="Notes Placeholder 5"/>
          <p:cNvSpPr>
            <a:spLocks noGrp="1"/>
          </p:cNvSpPr>
          <p:nvPr>
            <p:ph type="body" idx="1"/>
          </p:nvPr>
        </p:nvSpPr>
        <p:spPr/>
        <p:txBody>
          <a:bodyPr/>
          <a:lstStyle/>
          <a:p>
            <a:pPr marL="0" lvl="0" indent="0">
              <a:buFont typeface="Wingdings" panose="05000000000000000000" pitchFamily="2" charset="2"/>
              <a:buNone/>
            </a:pPr>
            <a:endParaRPr lang="en-US" sz="1400" b="0" baseline="0" dirty="0" smtClean="0">
              <a:solidFill>
                <a:schemeClr val="tx1">
                  <a:lumMod val="50000"/>
                </a:schemeClr>
              </a:solidFill>
            </a:endParaRPr>
          </a:p>
          <a:p>
            <a:endParaRPr lang="en-US" baseline="0" dirty="0" smtClean="0"/>
          </a:p>
        </p:txBody>
      </p:sp>
    </p:spTree>
    <p:extLst>
      <p:ext uri="{BB962C8B-B14F-4D97-AF65-F5344CB8AC3E}">
        <p14:creationId xmlns:p14="http://schemas.microsoft.com/office/powerpoint/2010/main" val="2855755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2C17A91-277B-4EE9-9106-A22AB26DE8E1}" type="slidenum">
              <a:rPr lang="en-US" smtClean="0"/>
              <a:t>15</a:t>
            </a:fld>
            <a:endParaRPr lang="en-US"/>
          </a:p>
        </p:txBody>
      </p:sp>
      <p:sp>
        <p:nvSpPr>
          <p:cNvPr id="6" name="Notes Placeholder 5"/>
          <p:cNvSpPr>
            <a:spLocks noGrp="1"/>
          </p:cNvSpPr>
          <p:nvPr>
            <p:ph type="body" idx="1"/>
          </p:nvPr>
        </p:nvSpPr>
        <p:spPr/>
        <p:txBody>
          <a:bodyPr/>
          <a:lstStyle/>
          <a:p>
            <a:pPr marL="0" lvl="0" indent="0">
              <a:buFont typeface="Wingdings" panose="05000000000000000000" pitchFamily="2" charset="2"/>
              <a:buNone/>
            </a:pPr>
            <a:endParaRPr lang="en-US" sz="1400" b="0" baseline="0" dirty="0" smtClean="0">
              <a:solidFill>
                <a:schemeClr val="tx1">
                  <a:lumMod val="50000"/>
                </a:schemeClr>
              </a:solidFill>
            </a:endParaRPr>
          </a:p>
          <a:p>
            <a:endParaRPr lang="en-US" baseline="0" dirty="0" smtClean="0"/>
          </a:p>
        </p:txBody>
      </p:sp>
    </p:spTree>
    <p:extLst>
      <p:ext uri="{BB962C8B-B14F-4D97-AF65-F5344CB8AC3E}">
        <p14:creationId xmlns:p14="http://schemas.microsoft.com/office/powerpoint/2010/main" val="1616860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2C17A91-277B-4EE9-9106-A22AB26DE8E1}" type="slidenum">
              <a:rPr lang="en-US" smtClean="0"/>
              <a:t>16</a:t>
            </a:fld>
            <a:endParaRPr lang="en-US"/>
          </a:p>
        </p:txBody>
      </p:sp>
      <p:sp>
        <p:nvSpPr>
          <p:cNvPr id="6" name="Notes Placeholder 5"/>
          <p:cNvSpPr>
            <a:spLocks noGrp="1"/>
          </p:cNvSpPr>
          <p:nvPr>
            <p:ph type="body" idx="1"/>
          </p:nvPr>
        </p:nvSpPr>
        <p:spPr/>
        <p:txBody>
          <a:bodyPr/>
          <a:lstStyle/>
          <a:p>
            <a:pPr marL="0" lvl="0" indent="0">
              <a:buFont typeface="Wingdings" panose="05000000000000000000" pitchFamily="2" charset="2"/>
              <a:buNone/>
            </a:pPr>
            <a:endParaRPr lang="en-US" sz="1400" b="0" baseline="0" dirty="0" smtClean="0">
              <a:solidFill>
                <a:schemeClr val="tx1">
                  <a:lumMod val="50000"/>
                </a:schemeClr>
              </a:solidFill>
            </a:endParaRPr>
          </a:p>
          <a:p>
            <a:endParaRPr lang="en-US" baseline="0" dirty="0" smtClean="0"/>
          </a:p>
        </p:txBody>
      </p:sp>
    </p:spTree>
    <p:extLst>
      <p:ext uri="{BB962C8B-B14F-4D97-AF65-F5344CB8AC3E}">
        <p14:creationId xmlns:p14="http://schemas.microsoft.com/office/powerpoint/2010/main" val="427348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8873" y="4564209"/>
            <a:ext cx="6927314" cy="4887131"/>
          </a:xfrm>
        </p:spPr>
        <p:txBody>
          <a:bodyPr/>
          <a:lstStyle/>
          <a:p>
            <a:pPr marL="949426" lvl="2"/>
            <a:endParaRPr lang="en-US" sz="160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C2C17A91-277B-4EE9-9106-A22AB26DE8E1}" type="slidenum">
              <a:rPr lang="en-US" smtClean="0"/>
              <a:t>17</a:t>
            </a:fld>
            <a:endParaRPr lang="en-US"/>
          </a:p>
        </p:txBody>
      </p:sp>
    </p:spTree>
    <p:extLst>
      <p:ext uri="{BB962C8B-B14F-4D97-AF65-F5344CB8AC3E}">
        <p14:creationId xmlns:p14="http://schemas.microsoft.com/office/powerpoint/2010/main" val="1522903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17A91-277B-4EE9-9106-A22AB26DE8E1}" type="slidenum">
              <a:rPr lang="en-US" smtClean="0"/>
              <a:t>18</a:t>
            </a:fld>
            <a:endParaRPr lang="en-US"/>
          </a:p>
        </p:txBody>
      </p:sp>
    </p:spTree>
    <p:extLst>
      <p:ext uri="{BB962C8B-B14F-4D97-AF65-F5344CB8AC3E}">
        <p14:creationId xmlns:p14="http://schemas.microsoft.com/office/powerpoint/2010/main" val="161755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sz="140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C2C17A91-277B-4EE9-9106-A22AB26DE8E1}" type="slidenum">
              <a:rPr lang="en-US" smtClean="0"/>
              <a:t>19</a:t>
            </a:fld>
            <a:endParaRPr lang="en-US"/>
          </a:p>
        </p:txBody>
      </p:sp>
    </p:spTree>
    <p:extLst>
      <p:ext uri="{BB962C8B-B14F-4D97-AF65-F5344CB8AC3E}">
        <p14:creationId xmlns:p14="http://schemas.microsoft.com/office/powerpoint/2010/main" val="1098069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5791"/>
            <a:ext cx="6705600" cy="4652010"/>
          </a:xfrm>
        </p:spPr>
        <p:txBody>
          <a:bodyPr/>
          <a:lstStyle/>
          <a:p>
            <a:endParaRPr lang="en-US" b="0" dirty="0"/>
          </a:p>
        </p:txBody>
      </p:sp>
      <p:sp>
        <p:nvSpPr>
          <p:cNvPr id="4" name="Slide Number Placeholder 3"/>
          <p:cNvSpPr>
            <a:spLocks noGrp="1"/>
          </p:cNvSpPr>
          <p:nvPr>
            <p:ph type="sldNum" sz="quarter" idx="10"/>
          </p:nvPr>
        </p:nvSpPr>
        <p:spPr/>
        <p:txBody>
          <a:bodyPr/>
          <a:lstStyle/>
          <a:p>
            <a:fld id="{C2C17A91-277B-4EE9-9106-A22AB26DE8E1}" type="slidenum">
              <a:rPr lang="en-US" smtClean="0"/>
              <a:t>20</a:t>
            </a:fld>
            <a:endParaRPr lang="en-US"/>
          </a:p>
        </p:txBody>
      </p:sp>
    </p:spTree>
    <p:extLst>
      <p:ext uri="{BB962C8B-B14F-4D97-AF65-F5344CB8AC3E}">
        <p14:creationId xmlns:p14="http://schemas.microsoft.com/office/powerpoint/2010/main" val="117853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8873" y="4564209"/>
            <a:ext cx="6927314" cy="4887131"/>
          </a:xfrm>
        </p:spPr>
        <p:txBody>
          <a:bodyPr/>
          <a:lstStyle/>
          <a:p>
            <a:pPr marL="949426" lvl="2"/>
            <a:endParaRPr lang="en-US" baseline="0" dirty="0" smtClean="0">
              <a:solidFill>
                <a:schemeClr val="tx1">
                  <a:lumMod val="50000"/>
                </a:schemeClr>
              </a:solidFill>
            </a:endParaRPr>
          </a:p>
        </p:txBody>
      </p:sp>
      <p:sp>
        <p:nvSpPr>
          <p:cNvPr id="4" name="Slide Number Placeholder 3"/>
          <p:cNvSpPr>
            <a:spLocks noGrp="1"/>
          </p:cNvSpPr>
          <p:nvPr>
            <p:ph type="sldNum" sz="quarter" idx="10"/>
          </p:nvPr>
        </p:nvSpPr>
        <p:spPr/>
        <p:txBody>
          <a:bodyPr/>
          <a:lstStyle/>
          <a:p>
            <a:fld id="{C2C17A91-277B-4EE9-9106-A22AB26DE8E1}" type="slidenum">
              <a:rPr lang="en-US" smtClean="0"/>
              <a:t>3</a:t>
            </a:fld>
            <a:endParaRPr lang="en-US"/>
          </a:p>
        </p:txBody>
      </p:sp>
    </p:spTree>
    <p:extLst>
      <p:ext uri="{BB962C8B-B14F-4D97-AF65-F5344CB8AC3E}">
        <p14:creationId xmlns:p14="http://schemas.microsoft.com/office/powerpoint/2010/main" val="237627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5791"/>
            <a:ext cx="6705600" cy="4652010"/>
          </a:xfrm>
        </p:spPr>
        <p:txBody>
          <a:bodyPr/>
          <a:lstStyle/>
          <a:p>
            <a:endParaRPr lang="en-US" b="0" dirty="0"/>
          </a:p>
        </p:txBody>
      </p:sp>
      <p:sp>
        <p:nvSpPr>
          <p:cNvPr id="4" name="Slide Number Placeholder 3"/>
          <p:cNvSpPr>
            <a:spLocks noGrp="1"/>
          </p:cNvSpPr>
          <p:nvPr>
            <p:ph type="sldNum" sz="quarter" idx="10"/>
          </p:nvPr>
        </p:nvSpPr>
        <p:spPr/>
        <p:txBody>
          <a:bodyPr/>
          <a:lstStyle/>
          <a:p>
            <a:fld id="{C2C17A91-277B-4EE9-9106-A22AB26DE8E1}" type="slidenum">
              <a:rPr lang="en-US" smtClean="0"/>
              <a:t>21</a:t>
            </a:fld>
            <a:endParaRPr lang="en-US"/>
          </a:p>
        </p:txBody>
      </p:sp>
    </p:spTree>
    <p:extLst>
      <p:ext uri="{BB962C8B-B14F-4D97-AF65-F5344CB8AC3E}">
        <p14:creationId xmlns:p14="http://schemas.microsoft.com/office/powerpoint/2010/main" val="4125192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5791"/>
            <a:ext cx="6705600" cy="4652010"/>
          </a:xfrm>
        </p:spPr>
        <p:txBody>
          <a:bodyPr/>
          <a:lstStyle/>
          <a:p>
            <a:endParaRPr lang="en-US" b="0" dirty="0"/>
          </a:p>
        </p:txBody>
      </p:sp>
      <p:sp>
        <p:nvSpPr>
          <p:cNvPr id="4" name="Slide Number Placeholder 3"/>
          <p:cNvSpPr>
            <a:spLocks noGrp="1"/>
          </p:cNvSpPr>
          <p:nvPr>
            <p:ph type="sldNum" sz="quarter" idx="10"/>
          </p:nvPr>
        </p:nvSpPr>
        <p:spPr/>
        <p:txBody>
          <a:bodyPr/>
          <a:lstStyle/>
          <a:p>
            <a:fld id="{C2C17A91-277B-4EE9-9106-A22AB26DE8E1}" type="slidenum">
              <a:rPr lang="en-US" smtClean="0"/>
              <a:t>22</a:t>
            </a:fld>
            <a:endParaRPr lang="en-US"/>
          </a:p>
        </p:txBody>
      </p:sp>
    </p:spTree>
    <p:extLst>
      <p:ext uri="{BB962C8B-B14F-4D97-AF65-F5344CB8AC3E}">
        <p14:creationId xmlns:p14="http://schemas.microsoft.com/office/powerpoint/2010/main" val="727088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228600" y="4419600"/>
            <a:ext cx="6400800" cy="4423410"/>
          </a:xfrm>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C17A91-277B-4EE9-9106-A22AB26DE8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306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8873" y="4564209"/>
            <a:ext cx="6927314" cy="4887131"/>
          </a:xfrm>
        </p:spPr>
        <p:txBody>
          <a:bodyPr/>
          <a:lstStyle/>
          <a:p>
            <a:pPr marL="949426" lvl="2"/>
            <a:endParaRPr lang="en-US" sz="160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C2C17A91-277B-4EE9-9106-A22AB26DE8E1}" type="slidenum">
              <a:rPr lang="en-US" smtClean="0"/>
              <a:t>4</a:t>
            </a:fld>
            <a:endParaRPr lang="en-US"/>
          </a:p>
        </p:txBody>
      </p:sp>
    </p:spTree>
    <p:extLst>
      <p:ext uri="{BB962C8B-B14F-4D97-AF65-F5344CB8AC3E}">
        <p14:creationId xmlns:p14="http://schemas.microsoft.com/office/powerpoint/2010/main" val="235620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5791"/>
            <a:ext cx="6705600" cy="4652010"/>
          </a:xfrm>
        </p:spPr>
        <p:txBody>
          <a:bodyPr/>
          <a:lstStyle/>
          <a:p>
            <a:endParaRPr lang="en-US" b="0" dirty="0"/>
          </a:p>
        </p:txBody>
      </p:sp>
      <p:sp>
        <p:nvSpPr>
          <p:cNvPr id="4" name="Slide Number Placeholder 3"/>
          <p:cNvSpPr>
            <a:spLocks noGrp="1"/>
          </p:cNvSpPr>
          <p:nvPr>
            <p:ph type="sldNum" sz="quarter" idx="10"/>
          </p:nvPr>
        </p:nvSpPr>
        <p:spPr/>
        <p:txBody>
          <a:bodyPr/>
          <a:lstStyle/>
          <a:p>
            <a:fld id="{C2C17A91-277B-4EE9-9106-A22AB26DE8E1}" type="slidenum">
              <a:rPr lang="en-US" smtClean="0"/>
              <a:t>5</a:t>
            </a:fld>
            <a:endParaRPr lang="en-US"/>
          </a:p>
        </p:txBody>
      </p:sp>
    </p:spTree>
    <p:extLst>
      <p:ext uri="{BB962C8B-B14F-4D97-AF65-F5344CB8AC3E}">
        <p14:creationId xmlns:p14="http://schemas.microsoft.com/office/powerpoint/2010/main" val="120071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183063"/>
            <a:ext cx="6705600" cy="5111723"/>
          </a:xfrm>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0000"/>
              </a:solidFill>
            </a:endParaRPr>
          </a:p>
        </p:txBody>
      </p:sp>
      <p:sp>
        <p:nvSpPr>
          <p:cNvPr id="4" name="Slide Number Placeholder 3"/>
          <p:cNvSpPr>
            <a:spLocks noGrp="1"/>
          </p:cNvSpPr>
          <p:nvPr>
            <p:ph type="sldNum" sz="quarter" idx="10"/>
          </p:nvPr>
        </p:nvSpPr>
        <p:spPr/>
        <p:txBody>
          <a:bodyPr/>
          <a:lstStyle/>
          <a:p>
            <a:fld id="{C2C17A91-277B-4EE9-9106-A22AB26DE8E1}" type="slidenum">
              <a:rPr lang="en-US" smtClean="0"/>
              <a:t>6</a:t>
            </a:fld>
            <a:endParaRPr lang="en-US"/>
          </a:p>
        </p:txBody>
      </p:sp>
    </p:spTree>
    <p:extLst>
      <p:ext uri="{BB962C8B-B14F-4D97-AF65-F5344CB8AC3E}">
        <p14:creationId xmlns:p14="http://schemas.microsoft.com/office/powerpoint/2010/main" val="1018798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183063"/>
            <a:ext cx="6705600" cy="5111723"/>
          </a:xfrm>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0000"/>
              </a:solidFill>
            </a:endParaRPr>
          </a:p>
        </p:txBody>
      </p:sp>
      <p:sp>
        <p:nvSpPr>
          <p:cNvPr id="4" name="Slide Number Placeholder 3"/>
          <p:cNvSpPr>
            <a:spLocks noGrp="1"/>
          </p:cNvSpPr>
          <p:nvPr>
            <p:ph type="sldNum" sz="quarter" idx="10"/>
          </p:nvPr>
        </p:nvSpPr>
        <p:spPr/>
        <p:txBody>
          <a:bodyPr/>
          <a:lstStyle/>
          <a:p>
            <a:fld id="{C2C17A91-277B-4EE9-9106-A22AB26DE8E1}" type="slidenum">
              <a:rPr lang="en-US" smtClean="0"/>
              <a:t>7</a:t>
            </a:fld>
            <a:endParaRPr lang="en-US"/>
          </a:p>
        </p:txBody>
      </p:sp>
    </p:spTree>
    <p:extLst>
      <p:ext uri="{BB962C8B-B14F-4D97-AF65-F5344CB8AC3E}">
        <p14:creationId xmlns:p14="http://schemas.microsoft.com/office/powerpoint/2010/main" val="54549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183063"/>
            <a:ext cx="6705600" cy="5111723"/>
          </a:xfrm>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0000"/>
              </a:solidFill>
            </a:endParaRPr>
          </a:p>
        </p:txBody>
      </p:sp>
      <p:sp>
        <p:nvSpPr>
          <p:cNvPr id="4" name="Slide Number Placeholder 3"/>
          <p:cNvSpPr>
            <a:spLocks noGrp="1"/>
          </p:cNvSpPr>
          <p:nvPr>
            <p:ph type="sldNum" sz="quarter" idx="10"/>
          </p:nvPr>
        </p:nvSpPr>
        <p:spPr/>
        <p:txBody>
          <a:bodyPr/>
          <a:lstStyle/>
          <a:p>
            <a:fld id="{C2C17A91-277B-4EE9-9106-A22AB26DE8E1}" type="slidenum">
              <a:rPr lang="en-US" smtClean="0"/>
              <a:t>8</a:t>
            </a:fld>
            <a:endParaRPr lang="en-US"/>
          </a:p>
        </p:txBody>
      </p:sp>
    </p:spTree>
    <p:extLst>
      <p:ext uri="{BB962C8B-B14F-4D97-AF65-F5344CB8AC3E}">
        <p14:creationId xmlns:p14="http://schemas.microsoft.com/office/powerpoint/2010/main" val="282222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2C17A91-277B-4EE9-9106-A22AB26DE8E1}" type="slidenum">
              <a:rPr lang="en-US" smtClean="0"/>
              <a:t>9</a:t>
            </a:fld>
            <a:endParaRPr lang="en-US"/>
          </a:p>
        </p:txBody>
      </p:sp>
      <p:sp>
        <p:nvSpPr>
          <p:cNvPr id="6" name="Notes Placeholder 5"/>
          <p:cNvSpPr>
            <a:spLocks noGrp="1"/>
          </p:cNvSpPr>
          <p:nvPr>
            <p:ph type="body" idx="1"/>
          </p:nvPr>
        </p:nvSpPr>
        <p:spPr/>
        <p:txBody>
          <a:bodyPr/>
          <a:lstStyle/>
          <a:p>
            <a:pPr marL="0" lvl="0" indent="0">
              <a:buFont typeface="Wingdings" panose="05000000000000000000" pitchFamily="2" charset="2"/>
              <a:buNone/>
            </a:pPr>
            <a:endParaRPr lang="en-US" sz="1400" b="0" baseline="0" dirty="0" smtClean="0">
              <a:solidFill>
                <a:schemeClr val="tx1">
                  <a:lumMod val="50000"/>
                </a:schemeClr>
              </a:solidFill>
            </a:endParaRPr>
          </a:p>
          <a:p>
            <a:endParaRPr lang="en-US" baseline="0" dirty="0" smtClean="0"/>
          </a:p>
        </p:txBody>
      </p:sp>
    </p:spTree>
    <p:extLst>
      <p:ext uri="{BB962C8B-B14F-4D97-AF65-F5344CB8AC3E}">
        <p14:creationId xmlns:p14="http://schemas.microsoft.com/office/powerpoint/2010/main" val="267766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2C17A91-277B-4EE9-9106-A22AB26DE8E1}" type="slidenum">
              <a:rPr lang="en-US" smtClean="0"/>
              <a:t>10</a:t>
            </a:fld>
            <a:endParaRPr lang="en-US"/>
          </a:p>
        </p:txBody>
      </p:sp>
      <p:sp>
        <p:nvSpPr>
          <p:cNvPr id="6" name="Notes Placeholder 5"/>
          <p:cNvSpPr>
            <a:spLocks noGrp="1"/>
          </p:cNvSpPr>
          <p:nvPr>
            <p:ph type="body" idx="1"/>
          </p:nvPr>
        </p:nvSpPr>
        <p:spPr/>
        <p:txBody>
          <a:bodyPr/>
          <a:lstStyle/>
          <a:p>
            <a:pPr marL="0" lvl="0" indent="0">
              <a:buFont typeface="Wingdings" panose="05000000000000000000" pitchFamily="2" charset="2"/>
              <a:buNone/>
            </a:pPr>
            <a:endParaRPr lang="en-US" sz="1400" b="0" baseline="0" dirty="0" smtClean="0">
              <a:solidFill>
                <a:schemeClr val="tx1">
                  <a:lumMod val="50000"/>
                </a:schemeClr>
              </a:solidFill>
            </a:endParaRPr>
          </a:p>
          <a:p>
            <a:endParaRPr lang="en-US" baseline="0" dirty="0" smtClean="0"/>
          </a:p>
        </p:txBody>
      </p:sp>
    </p:spTree>
    <p:extLst>
      <p:ext uri="{BB962C8B-B14F-4D97-AF65-F5344CB8AC3E}">
        <p14:creationId xmlns:p14="http://schemas.microsoft.com/office/powerpoint/2010/main" val="194914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B9F6571F-A3D9-43F9-91F3-B5F8DC10023D}" type="datetime1">
              <a:rPr lang="en-US" smtClean="0"/>
              <a:t>3/10/2021</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85B96A13-071A-44E0-BB85-962181570B37}" type="slidenum">
              <a:rPr lang="en-US" smtClean="0"/>
              <a:t>‹#›</a:t>
            </a:fld>
            <a:endParaRPr lang="en-US"/>
          </a:p>
        </p:txBody>
      </p:sp>
    </p:spTree>
    <p:extLst>
      <p:ext uri="{BB962C8B-B14F-4D97-AF65-F5344CB8AC3E}">
        <p14:creationId xmlns:p14="http://schemas.microsoft.com/office/powerpoint/2010/main" val="391547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72C5F8-BB2B-48C6-AD2D-491BAFB7F1EE}" type="datetime1">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7151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991E15-2C67-4DB4-9536-CF6FFD2DCB4D}" type="datetime1">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2785869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p:cNvSpPr/>
          <p:nvPr userDrawn="1"/>
        </p:nvSpPr>
        <p:spPr>
          <a:xfrm>
            <a:off x="228600" y="228600"/>
            <a:ext cx="8686800" cy="6400800"/>
          </a:xfrm>
          <a:prstGeom prst="rect">
            <a:avLst/>
          </a:prstGeom>
          <a:solidFill>
            <a:srgbClr val="6C73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733" y="2253751"/>
            <a:ext cx="4987877" cy="1217083"/>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0733" y="3596777"/>
            <a:ext cx="4987877"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1linerev(1c)1000-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988" y="5851976"/>
            <a:ext cx="3608228" cy="563683"/>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37328"/>
          <a:stretch/>
        </p:blipFill>
        <p:spPr>
          <a:xfrm>
            <a:off x="5654452" y="436622"/>
            <a:ext cx="3262720" cy="6025896"/>
          </a:xfrm>
          <a:prstGeom prst="rect">
            <a:avLst/>
          </a:prstGeom>
        </p:spPr>
      </p:pic>
    </p:spTree>
    <p:extLst>
      <p:ext uri="{BB962C8B-B14F-4D97-AF65-F5344CB8AC3E}">
        <p14:creationId xmlns:p14="http://schemas.microsoft.com/office/powerpoint/2010/main" val="216560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6" name="Rectangle 5"/>
          <p:cNvSpPr/>
          <p:nvPr userDrawn="1"/>
        </p:nvSpPr>
        <p:spPr>
          <a:xfrm>
            <a:off x="228600" y="228600"/>
            <a:ext cx="8686800" cy="6400800"/>
          </a:xfrm>
          <a:prstGeom prst="rect">
            <a:avLst/>
          </a:prstGeom>
          <a:solidFill>
            <a:srgbClr val="A514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37328"/>
          <a:stretch/>
        </p:blipFill>
        <p:spPr>
          <a:xfrm>
            <a:off x="5654452" y="436622"/>
            <a:ext cx="3262720" cy="6025896"/>
          </a:xfrm>
          <a:prstGeom prst="rect">
            <a:avLst/>
          </a:prstGeom>
        </p:spPr>
      </p:pic>
      <p:sp>
        <p:nvSpPr>
          <p:cNvPr id="2" name="Title 1"/>
          <p:cNvSpPr>
            <a:spLocks noGrp="1"/>
          </p:cNvSpPr>
          <p:nvPr>
            <p:ph type="ctrTitle"/>
          </p:nvPr>
        </p:nvSpPr>
        <p:spPr>
          <a:xfrm>
            <a:off x="550733" y="2253751"/>
            <a:ext cx="4987877" cy="1217083"/>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0733" y="3596777"/>
            <a:ext cx="4987877"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1linerev(1c)1000-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8988" y="5851976"/>
            <a:ext cx="3608228" cy="563683"/>
          </a:xfrm>
          <a:prstGeom prst="rect">
            <a:avLst/>
          </a:prstGeom>
        </p:spPr>
      </p:pic>
    </p:spTree>
    <p:extLst>
      <p:ext uri="{BB962C8B-B14F-4D97-AF65-F5344CB8AC3E}">
        <p14:creationId xmlns:p14="http://schemas.microsoft.com/office/powerpoint/2010/main" val="338939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6C7373"/>
                </a:solidFill>
              </a:defRPr>
            </a:lvl1pPr>
            <a:lvl2pPr>
              <a:defRPr>
                <a:solidFill>
                  <a:srgbClr val="6C7373"/>
                </a:solidFill>
              </a:defRPr>
            </a:lvl2pPr>
            <a:lvl3pPr>
              <a:defRPr>
                <a:solidFill>
                  <a:srgbClr val="6C7373"/>
                </a:solidFill>
              </a:defRPr>
            </a:lvl3pPr>
            <a:lvl4pPr>
              <a:defRPr>
                <a:solidFill>
                  <a:srgbClr val="6C7373"/>
                </a:solidFill>
              </a:defRPr>
            </a:lvl4pPr>
            <a:lvl5pPr>
              <a:defRPr>
                <a:solidFill>
                  <a:srgbClr val="6C737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rgbClr val="6C737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9907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0472" y="437444"/>
            <a:ext cx="795528" cy="920496"/>
          </a:xfrm>
          <a:prstGeom prst="rect">
            <a:avLst/>
          </a:prstGeom>
        </p:spPr>
      </p:pic>
    </p:spTree>
    <p:extLst>
      <p:ext uri="{BB962C8B-B14F-4D97-AF65-F5344CB8AC3E}">
        <p14:creationId xmlns:p14="http://schemas.microsoft.com/office/powerpoint/2010/main" val="402102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153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830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151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1" descr="Wash_U_PPT_Template-0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466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DFF176-135D-4509-8A10-92E96E672031}" type="datetime1">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4285562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87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30"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6"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B9F6571F-A3D9-43F9-91F3-B5F8DC10023D}" type="datetime1">
              <a:rPr lang="en-US" smtClean="0"/>
              <a:t>3/10/2021</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85B96A13-071A-44E0-BB85-962181570B37}" type="slidenum">
              <a:rPr lang="en-US" smtClean="0"/>
              <a:t>‹#›</a:t>
            </a:fld>
            <a:endParaRPr lang="en-US"/>
          </a:p>
        </p:txBody>
      </p:sp>
    </p:spTree>
    <p:extLst>
      <p:ext uri="{BB962C8B-B14F-4D97-AF65-F5344CB8AC3E}">
        <p14:creationId xmlns:p14="http://schemas.microsoft.com/office/powerpoint/2010/main" val="2087807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FF176-135D-4509-8A10-92E96E672031}" type="datetime1">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926408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2C2514-69A2-4170-9DC4-B6B9A6738E39}" type="datetime1">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2256037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6FCF13-4752-4C0F-ACE1-32B11D3AE314}" type="datetime1">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1687774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471BBC-0639-48EC-9857-D569D13989AF}" type="datetime1">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1978246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41D00B-F80B-49F0-8810-0DAE1DE8EF8C}" type="datetime1">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2711344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FD21-2B88-4B6A-9F3A-9D43D75A91CE}" type="datetime1">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1787262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82E19222-B929-4F84-BA4E-69AF25FAEF8E}" type="datetime1">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5B96A13-071A-44E0-BB85-962181570B37}" type="slidenum">
              <a:rPr lang="en-US" smtClean="0"/>
              <a:t>‹#›</a:t>
            </a:fld>
            <a:endParaRPr lang="en-US"/>
          </a:p>
        </p:txBody>
      </p:sp>
    </p:spTree>
    <p:extLst>
      <p:ext uri="{BB962C8B-B14F-4D97-AF65-F5344CB8AC3E}">
        <p14:creationId xmlns:p14="http://schemas.microsoft.com/office/powerpoint/2010/main" val="1959677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72"/>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6F77BD2D-CD01-437A-8C80-4D1A022FC29A}" type="datetime1">
              <a:rPr lang="en-US" smtClean="0"/>
              <a:t>3/10/2021</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5B96A13-071A-44E0-BB85-962181570B37}" type="slidenum">
              <a:rPr lang="en-US" smtClean="0"/>
              <a:t>‹#›</a:t>
            </a:fld>
            <a:endParaRPr lang="en-US"/>
          </a:p>
        </p:txBody>
      </p:sp>
    </p:spTree>
    <p:extLst>
      <p:ext uri="{BB962C8B-B14F-4D97-AF65-F5344CB8AC3E}">
        <p14:creationId xmlns:p14="http://schemas.microsoft.com/office/powerpoint/2010/main" val="184380711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2C2514-69A2-4170-9DC4-B6B9A6738E39}" type="datetime1">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3672840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2C5F8-BB2B-48C6-AD2D-491BAFB7F1EE}" type="datetime1">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3212822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80"/>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91E15-2C67-4DB4-9536-CF6FFD2DCB4D}" type="datetime1">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224325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6FCF13-4752-4C0F-ACE1-32B11D3AE314}" type="datetime1">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178993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471BBC-0639-48EC-9857-D569D13989AF}" type="datetime1">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93179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41D00B-F80B-49F0-8810-0DAE1DE8EF8C}" type="datetime1">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143256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FD21-2B88-4B6A-9F3A-9D43D75A91CE}" type="datetime1">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96A13-071A-44E0-BB85-962181570B37}" type="slidenum">
              <a:rPr lang="en-US" smtClean="0"/>
              <a:t>‹#›</a:t>
            </a:fld>
            <a:endParaRPr lang="en-US"/>
          </a:p>
        </p:txBody>
      </p:sp>
    </p:spTree>
    <p:extLst>
      <p:ext uri="{BB962C8B-B14F-4D97-AF65-F5344CB8AC3E}">
        <p14:creationId xmlns:p14="http://schemas.microsoft.com/office/powerpoint/2010/main" val="422253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82E19222-B929-4F84-BA4E-69AF25FAEF8E}" type="datetime1">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5B96A13-071A-44E0-BB85-962181570B37}" type="slidenum">
              <a:rPr lang="en-US" smtClean="0"/>
              <a:t>‹#›</a:t>
            </a:fld>
            <a:endParaRPr lang="en-US"/>
          </a:p>
        </p:txBody>
      </p:sp>
    </p:spTree>
    <p:extLst>
      <p:ext uri="{BB962C8B-B14F-4D97-AF65-F5344CB8AC3E}">
        <p14:creationId xmlns:p14="http://schemas.microsoft.com/office/powerpoint/2010/main" val="217617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6F77BD2D-CD01-437A-8C80-4D1A022FC29A}" type="datetime1">
              <a:rPr lang="en-US" smtClean="0"/>
              <a:t>3/10/2021</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5B96A13-071A-44E0-BB85-962181570B37}" type="slidenum">
              <a:rPr lang="en-US" smtClean="0"/>
              <a:t>‹#›</a:t>
            </a:fld>
            <a:endParaRPr lang="en-US"/>
          </a:p>
        </p:txBody>
      </p:sp>
    </p:spTree>
    <p:extLst>
      <p:ext uri="{BB962C8B-B14F-4D97-AF65-F5344CB8AC3E}">
        <p14:creationId xmlns:p14="http://schemas.microsoft.com/office/powerpoint/2010/main" val="424369624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487BEC00-CE0C-45CD-AD10-F51A92E2B119}" type="datetime1">
              <a:rPr lang="en-US" smtClean="0"/>
              <a:t>3/10/2021</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85B96A13-071A-44E0-BB85-962181570B37}" type="slidenum">
              <a:rPr lang="en-US" smtClean="0"/>
              <a:t>‹#›</a:t>
            </a:fld>
            <a:endParaRPr lang="en-US"/>
          </a:p>
        </p:txBody>
      </p:sp>
    </p:spTree>
    <p:extLst>
      <p:ext uri="{BB962C8B-B14F-4D97-AF65-F5344CB8AC3E}">
        <p14:creationId xmlns:p14="http://schemas.microsoft.com/office/powerpoint/2010/main" val="242872104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28600" y="228600"/>
            <a:ext cx="8686800" cy="64008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7202" y="437444"/>
            <a:ext cx="7237465" cy="9801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93889" y="1600200"/>
            <a:ext cx="8142111" cy="47780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840472" y="437444"/>
            <a:ext cx="795528" cy="920496"/>
          </a:xfrm>
          <a:prstGeom prst="rect">
            <a:avLst/>
          </a:prstGeom>
        </p:spPr>
      </p:pic>
    </p:spTree>
    <p:extLst>
      <p:ext uri="{BB962C8B-B14F-4D97-AF65-F5344CB8AC3E}">
        <p14:creationId xmlns:p14="http://schemas.microsoft.com/office/powerpoint/2010/main" val="336508345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p:titleStyle>
    <p:body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21"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7" y="1993397"/>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487BEC00-CE0C-45CD-AD10-F51A92E2B119}" type="datetime1">
              <a:rPr lang="en-US" smtClean="0"/>
              <a:t>3/10/2021</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52"/>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85B96A13-071A-44E0-BB85-962181570B37}" type="slidenum">
              <a:rPr lang="en-US" smtClean="0"/>
              <a:t>‹#›</a:t>
            </a:fld>
            <a:endParaRPr lang="en-US"/>
          </a:p>
        </p:txBody>
      </p:sp>
    </p:spTree>
    <p:extLst>
      <p:ext uri="{BB962C8B-B14F-4D97-AF65-F5344CB8AC3E}">
        <p14:creationId xmlns:p14="http://schemas.microsoft.com/office/powerpoint/2010/main" val="287984446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hf hdr="0" ftr="0" dt="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s://managespace.wustl.edu/"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mailto:masterson@wustl.edu" TargetMode="External"/><Relationship Id="rId7" Type="http://schemas.openxmlformats.org/officeDocument/2006/relationships/hyperlink" Target="mailto:davis.terrell@wustl.edu" TargetMode="External"/><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hyperlink" Target="mailto:kilwinc@wustl.edu" TargetMode="External"/><Relationship Id="rId5" Type="http://schemas.openxmlformats.org/officeDocument/2006/relationships/hyperlink" Target="mailto:woods.j@wustl.edu" TargetMode="External"/><Relationship Id="rId4" Type="http://schemas.openxmlformats.org/officeDocument/2006/relationships/hyperlink" Target="mailto:Jennifer.Lankford@wustl.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000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Manage Space </a:t>
            </a:r>
            <a:r>
              <a:rPr lang="en-US" dirty="0" smtClean="0"/>
              <a:t>SSF &amp; Recharge Centers Training</a:t>
            </a:r>
            <a:endParaRPr lang="en-US" dirty="0"/>
          </a:p>
        </p:txBody>
      </p:sp>
    </p:spTree>
    <p:extLst>
      <p:ext uri="{BB962C8B-B14F-4D97-AF65-F5344CB8AC3E}">
        <p14:creationId xmlns:p14="http://schemas.microsoft.com/office/powerpoint/2010/main" val="315610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10</a:t>
            </a:fld>
            <a:endParaRPr lang="en-US"/>
          </a:p>
        </p:txBody>
      </p:sp>
      <p:sp>
        <p:nvSpPr>
          <p:cNvPr id="11" name="Title 10"/>
          <p:cNvSpPr>
            <a:spLocks noGrp="1"/>
          </p:cNvSpPr>
          <p:nvPr>
            <p:ph type="title" idx="4294967295"/>
          </p:nvPr>
        </p:nvSpPr>
        <p:spPr>
          <a:xfrm>
            <a:off x="228600" y="0"/>
            <a:ext cx="8915400" cy="990600"/>
          </a:xfrm>
          <a:noFill/>
        </p:spPr>
        <p:txBody>
          <a:bodyP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p>
            <a:r>
              <a:rPr lang="en-US" sz="4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Scenario 2 – Recharge Center </a:t>
            </a:r>
            <a:r>
              <a:rPr lang="en-US" sz="32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(cont)</a:t>
            </a:r>
            <a:endParaRPr lang="en-US" sz="44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0"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8328" y="1026978"/>
            <a:ext cx="8245510" cy="5632311"/>
          </a:xfrm>
          <a:prstGeom prst="rect">
            <a:avLst/>
          </a:prstGeom>
          <a:noFill/>
        </p:spPr>
        <p:txBody>
          <a:bodyPr wrap="square" rtlCol="0">
            <a:spAutoFit/>
          </a:bodyPr>
          <a:lstStyle/>
          <a:p>
            <a:r>
              <a:rPr lang="en-US" sz="2400" b="1" dirty="0" smtClean="0"/>
              <a:t>SOLUTION (cont):</a:t>
            </a:r>
          </a:p>
          <a:p>
            <a:r>
              <a:rPr lang="en-US" sz="2400" dirty="0" smtClean="0"/>
              <a:t>3. Steps to Add Room Split</a:t>
            </a:r>
          </a:p>
          <a:p>
            <a:r>
              <a:rPr lang="en-US" sz="2400" dirty="0"/>
              <a:t>	</a:t>
            </a:r>
            <a:r>
              <a:rPr lang="en-US" sz="2400" dirty="0" smtClean="0"/>
              <a:t>a. Click on the               button</a:t>
            </a:r>
          </a:p>
          <a:p>
            <a:r>
              <a:rPr lang="en-US" sz="2400" dirty="0"/>
              <a:t>	</a:t>
            </a:r>
            <a:r>
              <a:rPr lang="en-US" sz="2400" dirty="0" smtClean="0"/>
              <a:t>b. Based on information provided by PI and Cost Analysis, 			you enter the following:</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	c. Press the          button</a:t>
            </a:r>
          </a:p>
        </p:txBody>
      </p:sp>
      <p:pic>
        <p:nvPicPr>
          <p:cNvPr id="9"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422" y="585983"/>
            <a:ext cx="1355978" cy="13559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667000" y="1895475"/>
            <a:ext cx="771525" cy="238125"/>
          </a:xfrm>
          <a:prstGeom prst="rect">
            <a:avLst/>
          </a:prstGeom>
        </p:spPr>
      </p:pic>
      <p:pic>
        <p:nvPicPr>
          <p:cNvPr id="4" name="Picture 3"/>
          <p:cNvPicPr>
            <a:picLocks noChangeAspect="1"/>
          </p:cNvPicPr>
          <p:nvPr/>
        </p:nvPicPr>
        <p:blipFill>
          <a:blip r:embed="rId5"/>
          <a:stretch>
            <a:fillRect/>
          </a:stretch>
        </p:blipFill>
        <p:spPr>
          <a:xfrm>
            <a:off x="838200" y="2925762"/>
            <a:ext cx="7696200" cy="3095625"/>
          </a:xfrm>
          <a:prstGeom prst="rect">
            <a:avLst/>
          </a:prstGeom>
        </p:spPr>
      </p:pic>
      <p:pic>
        <p:nvPicPr>
          <p:cNvPr id="10" name="Picture 9"/>
          <p:cNvPicPr>
            <a:picLocks noChangeAspect="1"/>
          </p:cNvPicPr>
          <p:nvPr/>
        </p:nvPicPr>
        <p:blipFill>
          <a:blip r:embed="rId6"/>
          <a:stretch>
            <a:fillRect/>
          </a:stretch>
        </p:blipFill>
        <p:spPr>
          <a:xfrm>
            <a:off x="2286000" y="6229350"/>
            <a:ext cx="542925" cy="247650"/>
          </a:xfrm>
          <a:prstGeom prst="rect">
            <a:avLst/>
          </a:prstGeom>
        </p:spPr>
      </p:pic>
    </p:spTree>
    <p:extLst>
      <p:ext uri="{BB962C8B-B14F-4D97-AF65-F5344CB8AC3E}">
        <p14:creationId xmlns:p14="http://schemas.microsoft.com/office/powerpoint/2010/main" val="1561208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11</a:t>
            </a:fld>
            <a:endParaRPr lang="en-US"/>
          </a:p>
        </p:txBody>
      </p:sp>
      <p:sp>
        <p:nvSpPr>
          <p:cNvPr id="11" name="Title 10"/>
          <p:cNvSpPr>
            <a:spLocks noGrp="1"/>
          </p:cNvSpPr>
          <p:nvPr>
            <p:ph type="title" idx="4294967295"/>
          </p:nvPr>
        </p:nvSpPr>
        <p:spPr>
          <a:xfrm>
            <a:off x="228600" y="0"/>
            <a:ext cx="8915400" cy="990600"/>
          </a:xfrm>
          <a:noFill/>
        </p:spPr>
        <p:txBody>
          <a:bodyP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p>
            <a:r>
              <a:rPr lang="en-US" sz="4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Scenario 2 – Recharge Center </a:t>
            </a:r>
            <a:r>
              <a:rPr lang="en-US" sz="32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(cont)</a:t>
            </a:r>
            <a:endParaRPr lang="en-US" sz="44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0"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8328" y="1026978"/>
            <a:ext cx="8245510" cy="3046988"/>
          </a:xfrm>
          <a:prstGeom prst="rect">
            <a:avLst/>
          </a:prstGeom>
          <a:noFill/>
        </p:spPr>
        <p:txBody>
          <a:bodyPr wrap="square" rtlCol="0">
            <a:spAutoFit/>
          </a:bodyPr>
          <a:lstStyle/>
          <a:p>
            <a:r>
              <a:rPr lang="en-US" sz="2400" b="1" dirty="0" smtClean="0"/>
              <a:t>SOLUTION (cont):</a:t>
            </a:r>
          </a:p>
          <a:p>
            <a:r>
              <a:rPr lang="en-US" sz="2400" dirty="0"/>
              <a:t>4</a:t>
            </a:r>
            <a:r>
              <a:rPr lang="en-US" sz="2400" dirty="0" smtClean="0"/>
              <a:t>. Next you need to Edit the original split to reduce its </a:t>
            </a:r>
            <a:r>
              <a:rPr lang="en-US" sz="2400" i="1" dirty="0" smtClean="0"/>
              <a:t>% of Space</a:t>
            </a:r>
            <a:r>
              <a:rPr lang="en-US" sz="2400" dirty="0" smtClean="0"/>
              <a:t> 	and to update the </a:t>
            </a:r>
            <a:r>
              <a:rPr lang="en-US" sz="2400" i="1" dirty="0" smtClean="0"/>
              <a:t>Date Effective</a:t>
            </a:r>
            <a:r>
              <a:rPr lang="en-US" sz="2400" dirty="0" smtClean="0"/>
              <a:t>.</a:t>
            </a:r>
          </a:p>
          <a:p>
            <a:endParaRPr lang="en-US" sz="2400" dirty="0"/>
          </a:p>
          <a:p>
            <a:endParaRPr lang="en-US" sz="2400" dirty="0" smtClean="0"/>
          </a:p>
          <a:p>
            <a:endParaRPr lang="en-US" sz="2400" dirty="0"/>
          </a:p>
          <a:p>
            <a:endParaRPr lang="en-US" sz="2400" dirty="0"/>
          </a:p>
          <a:p>
            <a:r>
              <a:rPr lang="en-US" sz="2400" dirty="0" smtClean="0"/>
              <a:t>	</a:t>
            </a:r>
            <a:r>
              <a:rPr lang="en-US" sz="2400" dirty="0"/>
              <a:t>	</a:t>
            </a:r>
            <a:r>
              <a:rPr lang="en-US" sz="2400" dirty="0" smtClean="0"/>
              <a:t>a. Click on the        icon and enter the following:  </a:t>
            </a:r>
          </a:p>
        </p:txBody>
      </p:sp>
      <p:pic>
        <p:nvPicPr>
          <p:cNvPr id="9"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422" y="585983"/>
            <a:ext cx="1355978" cy="13559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38200" y="2149328"/>
            <a:ext cx="7255669" cy="1559833"/>
          </a:xfrm>
          <a:prstGeom prst="rect">
            <a:avLst/>
          </a:prstGeom>
        </p:spPr>
      </p:pic>
      <p:pic>
        <p:nvPicPr>
          <p:cNvPr id="7" name="Picture 6"/>
          <p:cNvPicPr>
            <a:picLocks noChangeAspect="1"/>
          </p:cNvPicPr>
          <p:nvPr/>
        </p:nvPicPr>
        <p:blipFill>
          <a:blip r:embed="rId5"/>
          <a:stretch>
            <a:fillRect/>
          </a:stretch>
        </p:blipFill>
        <p:spPr>
          <a:xfrm>
            <a:off x="3089621" y="3729578"/>
            <a:ext cx="295275" cy="247650"/>
          </a:xfrm>
          <a:prstGeom prst="rect">
            <a:avLst/>
          </a:prstGeom>
        </p:spPr>
      </p:pic>
      <p:pic>
        <p:nvPicPr>
          <p:cNvPr id="12" name="Picture 11"/>
          <p:cNvPicPr>
            <a:picLocks noChangeAspect="1"/>
          </p:cNvPicPr>
          <p:nvPr/>
        </p:nvPicPr>
        <p:blipFill>
          <a:blip r:embed="rId6"/>
          <a:stretch>
            <a:fillRect/>
          </a:stretch>
        </p:blipFill>
        <p:spPr>
          <a:xfrm>
            <a:off x="1295400" y="3997645"/>
            <a:ext cx="6007692" cy="2385407"/>
          </a:xfrm>
          <a:prstGeom prst="rect">
            <a:avLst/>
          </a:prstGeom>
        </p:spPr>
      </p:pic>
      <p:sp>
        <p:nvSpPr>
          <p:cNvPr id="13" name="Rectangle 12"/>
          <p:cNvSpPr/>
          <p:nvPr/>
        </p:nvSpPr>
        <p:spPr>
          <a:xfrm>
            <a:off x="1297476" y="6343254"/>
            <a:ext cx="3141629" cy="461665"/>
          </a:xfrm>
          <a:prstGeom prst="rect">
            <a:avLst/>
          </a:prstGeom>
        </p:spPr>
        <p:txBody>
          <a:bodyPr wrap="none">
            <a:spAutoFit/>
          </a:bodyPr>
          <a:lstStyle/>
          <a:p>
            <a:r>
              <a:rPr lang="en-US" sz="2400" dirty="0" smtClean="0"/>
              <a:t>b. Press </a:t>
            </a:r>
            <a:r>
              <a:rPr lang="en-US" sz="2400" dirty="0"/>
              <a:t>the          </a:t>
            </a:r>
            <a:r>
              <a:rPr lang="en-US" sz="2400" dirty="0" smtClean="0"/>
              <a:t>button</a:t>
            </a:r>
            <a:endParaRPr lang="en-US" sz="2400" dirty="0"/>
          </a:p>
        </p:txBody>
      </p:sp>
      <p:pic>
        <p:nvPicPr>
          <p:cNvPr id="14" name="Picture 13"/>
          <p:cNvPicPr>
            <a:picLocks noChangeAspect="1"/>
          </p:cNvPicPr>
          <p:nvPr/>
        </p:nvPicPr>
        <p:blipFill>
          <a:blip r:embed="rId7"/>
          <a:stretch>
            <a:fillRect/>
          </a:stretch>
        </p:blipFill>
        <p:spPr>
          <a:xfrm>
            <a:off x="2868290" y="6460567"/>
            <a:ext cx="542925" cy="247650"/>
          </a:xfrm>
          <a:prstGeom prst="rect">
            <a:avLst/>
          </a:prstGeom>
        </p:spPr>
      </p:pic>
    </p:spTree>
    <p:extLst>
      <p:ext uri="{BB962C8B-B14F-4D97-AF65-F5344CB8AC3E}">
        <p14:creationId xmlns:p14="http://schemas.microsoft.com/office/powerpoint/2010/main" val="2899796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12</a:t>
            </a:fld>
            <a:endParaRPr lang="en-US" dirty="0"/>
          </a:p>
        </p:txBody>
      </p:sp>
      <p:sp>
        <p:nvSpPr>
          <p:cNvPr id="11" name="Title 10"/>
          <p:cNvSpPr>
            <a:spLocks noGrp="1"/>
          </p:cNvSpPr>
          <p:nvPr>
            <p:ph type="title" idx="4294967295"/>
          </p:nvPr>
        </p:nvSpPr>
        <p:spPr>
          <a:xfrm>
            <a:off x="228600" y="0"/>
            <a:ext cx="8915400" cy="990600"/>
          </a:xfrm>
          <a:noFill/>
        </p:spPr>
        <p:txBody>
          <a:bodyP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p>
            <a:r>
              <a:rPr lang="en-US" sz="4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Scenario 2 – Recharge Center </a:t>
            </a:r>
            <a:r>
              <a:rPr lang="en-US" sz="32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(cont)</a:t>
            </a:r>
            <a:endParaRPr lang="en-US" sz="44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0"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8328" y="1026978"/>
            <a:ext cx="8245510" cy="5632311"/>
          </a:xfrm>
          <a:prstGeom prst="rect">
            <a:avLst/>
          </a:prstGeom>
          <a:noFill/>
        </p:spPr>
        <p:txBody>
          <a:bodyPr wrap="square" rtlCol="0">
            <a:spAutoFit/>
          </a:bodyPr>
          <a:lstStyle/>
          <a:p>
            <a:r>
              <a:rPr lang="en-US" sz="2400" b="1" dirty="0" smtClean="0"/>
              <a:t>SOLUTION (cont):</a:t>
            </a:r>
          </a:p>
          <a:p>
            <a:r>
              <a:rPr lang="en-US" sz="2400" dirty="0" smtClean="0"/>
              <a:t>5. Mark the Room Completed</a:t>
            </a:r>
          </a:p>
          <a:p>
            <a:r>
              <a:rPr lang="en-US" sz="2400" dirty="0" smtClean="0"/>
              <a:t>6. You notice that both room splits status returned to    	Available/Original since you are in the Planning Survey period</a:t>
            </a:r>
          </a:p>
          <a:p>
            <a:endParaRPr lang="en-US" sz="2400" dirty="0"/>
          </a:p>
          <a:p>
            <a:endParaRPr lang="en-US" sz="2400" dirty="0" smtClean="0"/>
          </a:p>
          <a:p>
            <a:endParaRPr lang="en-US" sz="2400" dirty="0"/>
          </a:p>
          <a:p>
            <a:endParaRPr lang="en-US" sz="2400" dirty="0" smtClean="0"/>
          </a:p>
          <a:p>
            <a:endParaRPr lang="en-US" sz="2400" dirty="0"/>
          </a:p>
          <a:p>
            <a:r>
              <a:rPr lang="en-US" sz="2400" dirty="0" smtClean="0"/>
              <a:t>7. You click the                 button and see the following transactions</a:t>
            </a:r>
          </a:p>
          <a:p>
            <a:endParaRPr lang="en-US" sz="2400" dirty="0"/>
          </a:p>
          <a:p>
            <a:endParaRPr lang="en-US" sz="2400" dirty="0" smtClean="0"/>
          </a:p>
          <a:p>
            <a:endParaRPr lang="en-US" sz="2400" dirty="0"/>
          </a:p>
          <a:p>
            <a:endParaRPr lang="en-US" sz="2400" dirty="0"/>
          </a:p>
          <a:p>
            <a:endParaRPr lang="en-US" sz="2400" dirty="0" smtClean="0"/>
          </a:p>
        </p:txBody>
      </p:sp>
      <p:pic>
        <p:nvPicPr>
          <p:cNvPr id="9"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422" y="585983"/>
            <a:ext cx="1355978" cy="13559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067175" y="1524000"/>
            <a:ext cx="1266825" cy="238125"/>
          </a:xfrm>
          <a:prstGeom prst="rect">
            <a:avLst/>
          </a:prstGeom>
        </p:spPr>
      </p:pic>
      <p:pic>
        <p:nvPicPr>
          <p:cNvPr id="4" name="Picture 3"/>
          <p:cNvPicPr>
            <a:picLocks noChangeAspect="1"/>
          </p:cNvPicPr>
          <p:nvPr/>
        </p:nvPicPr>
        <p:blipFill>
          <a:blip r:embed="rId5"/>
          <a:stretch>
            <a:fillRect/>
          </a:stretch>
        </p:blipFill>
        <p:spPr>
          <a:xfrm>
            <a:off x="2209800" y="4419600"/>
            <a:ext cx="1047750" cy="257175"/>
          </a:xfrm>
          <a:prstGeom prst="rect">
            <a:avLst/>
          </a:prstGeom>
        </p:spPr>
      </p:pic>
      <p:pic>
        <p:nvPicPr>
          <p:cNvPr id="10" name="Picture 9"/>
          <p:cNvPicPr>
            <a:picLocks noChangeAspect="1"/>
          </p:cNvPicPr>
          <p:nvPr/>
        </p:nvPicPr>
        <p:blipFill>
          <a:blip r:embed="rId6"/>
          <a:stretch>
            <a:fillRect/>
          </a:stretch>
        </p:blipFill>
        <p:spPr>
          <a:xfrm>
            <a:off x="517157" y="4713153"/>
            <a:ext cx="8591550" cy="1364878"/>
          </a:xfrm>
          <a:prstGeom prst="rect">
            <a:avLst/>
          </a:prstGeom>
        </p:spPr>
      </p:pic>
      <p:pic>
        <p:nvPicPr>
          <p:cNvPr id="15" name="Picture 14"/>
          <p:cNvPicPr>
            <a:picLocks noChangeAspect="1"/>
          </p:cNvPicPr>
          <p:nvPr/>
        </p:nvPicPr>
        <p:blipFill>
          <a:blip r:embed="rId7"/>
          <a:stretch>
            <a:fillRect/>
          </a:stretch>
        </p:blipFill>
        <p:spPr>
          <a:xfrm>
            <a:off x="514732" y="2527944"/>
            <a:ext cx="8120063" cy="1714987"/>
          </a:xfrm>
          <a:prstGeom prst="rect">
            <a:avLst/>
          </a:prstGeom>
        </p:spPr>
      </p:pic>
    </p:spTree>
    <p:extLst>
      <p:ext uri="{BB962C8B-B14F-4D97-AF65-F5344CB8AC3E}">
        <p14:creationId xmlns:p14="http://schemas.microsoft.com/office/powerpoint/2010/main" val="81987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13</a:t>
            </a:fld>
            <a:endParaRPr lang="en-US" dirty="0"/>
          </a:p>
        </p:txBody>
      </p:sp>
      <p:sp>
        <p:nvSpPr>
          <p:cNvPr id="4" name="TextBox 3"/>
          <p:cNvSpPr txBox="1"/>
          <p:nvPr/>
        </p:nvSpPr>
        <p:spPr>
          <a:xfrm>
            <a:off x="381000" y="1060483"/>
            <a:ext cx="8458200" cy="3970318"/>
          </a:xfrm>
          <a:prstGeom prst="rect">
            <a:avLst/>
          </a:prstGeom>
          <a:noFill/>
        </p:spPr>
        <p:txBody>
          <a:bodyPr wrap="square" rtlCol="0">
            <a:spAutoFit/>
          </a:bodyPr>
          <a:lstStyle/>
          <a:p>
            <a:r>
              <a:rPr lang="en-US" sz="2800" b="1" dirty="0" smtClean="0">
                <a:solidFill>
                  <a:schemeClr val="tx1">
                    <a:lumMod val="50000"/>
                  </a:schemeClr>
                </a:solidFill>
              </a:rPr>
              <a:t>For Each SSF / Recharge Center Room Split:</a:t>
            </a:r>
            <a:endParaRPr lang="en-US" sz="2800" b="1" dirty="0">
              <a:solidFill>
                <a:schemeClr val="tx1">
                  <a:lumMod val="50000"/>
                </a:schemeClr>
              </a:solidFill>
            </a:endParaRPr>
          </a:p>
          <a:p>
            <a:pPr marL="800100" lvl="1" indent="-342900">
              <a:buFont typeface="Wingdings" panose="05000000000000000000" pitchFamily="2" charset="2"/>
              <a:buChar char="§"/>
            </a:pPr>
            <a:r>
              <a:rPr lang="en-US" sz="2800" dirty="0"/>
              <a:t>Responsible Party should be Business </a:t>
            </a:r>
            <a:r>
              <a:rPr lang="en-US" sz="2800" dirty="0" smtClean="0"/>
              <a:t>Manager</a:t>
            </a:r>
          </a:p>
          <a:p>
            <a:pPr marL="800100" lvl="1" indent="-342900">
              <a:buFont typeface="Wingdings" panose="05000000000000000000" pitchFamily="2" charset="2"/>
              <a:buChar char="§"/>
            </a:pPr>
            <a:r>
              <a:rPr lang="en-US" sz="2800" dirty="0" smtClean="0"/>
              <a:t>“Key” identifying SSF / Recharge Center needs assigned to the room split</a:t>
            </a:r>
          </a:p>
          <a:p>
            <a:pPr marL="800100" lvl="1" indent="-342900">
              <a:buFont typeface="Wingdings" panose="05000000000000000000" pitchFamily="2" charset="2"/>
              <a:buChar char="§"/>
            </a:pPr>
            <a:r>
              <a:rPr lang="en-US" sz="2800" dirty="0"/>
              <a:t>Occupants </a:t>
            </a:r>
            <a:r>
              <a:rPr lang="en-US" sz="2800" u="sng" dirty="0"/>
              <a:t>not</a:t>
            </a:r>
            <a:r>
              <a:rPr lang="en-US" sz="2800" dirty="0"/>
              <a:t> r</a:t>
            </a:r>
            <a:r>
              <a:rPr lang="en-US" sz="2800" dirty="0" smtClean="0"/>
              <a:t>equired</a:t>
            </a:r>
          </a:p>
          <a:p>
            <a:pPr marL="800100" lvl="1" indent="-342900">
              <a:buFont typeface="Wingdings" panose="05000000000000000000" pitchFamily="2" charset="2"/>
              <a:buChar char="§"/>
            </a:pPr>
            <a:r>
              <a:rPr lang="en-US" sz="2800" dirty="0" smtClean="0"/>
              <a:t>Accounts </a:t>
            </a:r>
            <a:r>
              <a:rPr lang="en-US" sz="2800" u="sng" dirty="0" smtClean="0"/>
              <a:t>not</a:t>
            </a:r>
            <a:r>
              <a:rPr lang="en-US" sz="2800" dirty="0" smtClean="0"/>
              <a:t> required</a:t>
            </a:r>
          </a:p>
          <a:p>
            <a:pPr marL="800100" lvl="1" indent="-342900">
              <a:buFont typeface="Wingdings" panose="05000000000000000000" pitchFamily="2" charset="2"/>
              <a:buChar char="§"/>
            </a:pPr>
            <a:r>
              <a:rPr lang="en-US" sz="2800" dirty="0" smtClean="0"/>
              <a:t>Functional Code tab should have </a:t>
            </a:r>
            <a:r>
              <a:rPr lang="en-US" sz="2800" dirty="0"/>
              <a:t>Code </a:t>
            </a:r>
            <a:r>
              <a:rPr lang="en-US" sz="2800" dirty="0" smtClean="0"/>
              <a:t>85 </a:t>
            </a:r>
            <a:r>
              <a:rPr lang="en-US" sz="2800" dirty="0"/>
              <a:t>– </a:t>
            </a:r>
            <a:r>
              <a:rPr lang="en-US" sz="2800" i="1" dirty="0" smtClean="0"/>
              <a:t>SPEC SERVICE FACS </a:t>
            </a:r>
            <a:r>
              <a:rPr lang="en-US" sz="2800" dirty="0" smtClean="0"/>
              <a:t>saved</a:t>
            </a:r>
            <a:r>
              <a:rPr lang="en-US" sz="2800" i="1" dirty="0" smtClean="0"/>
              <a:t> </a:t>
            </a:r>
            <a:r>
              <a:rPr lang="en-US" sz="2800" dirty="0" smtClean="0"/>
              <a:t>at 100%</a:t>
            </a:r>
            <a:endParaRPr lang="en-US" sz="2800" dirty="0"/>
          </a:p>
          <a:p>
            <a:pPr marL="800100" lvl="1" indent="-342900">
              <a:buFont typeface="Wingdings" panose="05000000000000000000" pitchFamily="2" charset="2"/>
              <a:buChar char="§"/>
            </a:pPr>
            <a:r>
              <a:rPr lang="en-US" sz="2800" dirty="0" smtClean="0"/>
              <a:t>Surveyor Marks Complete</a:t>
            </a:r>
          </a:p>
        </p:txBody>
      </p:sp>
      <p:sp>
        <p:nvSpPr>
          <p:cNvPr id="5" name="Rectangle 4"/>
          <p:cNvSpPr/>
          <p:nvPr/>
        </p:nvSpPr>
        <p:spPr>
          <a:xfrm>
            <a:off x="0"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0"/>
          <p:cNvSpPr txBox="1">
            <a:spLocks/>
          </p:cNvSpPr>
          <p:nvPr/>
        </p:nvSpPr>
        <p:spPr>
          <a:xfrm>
            <a:off x="228600" y="1604"/>
            <a:ext cx="8915400" cy="1066800"/>
          </a:xfrm>
          <a:prstGeom prst="rect">
            <a:avLst/>
          </a:prstGeom>
          <a:noFill/>
        </p:spPr>
        <p:txBody>
          <a:bodyPr vert="horz" lIns="91440" tIns="45720" rIns="91440" bIns="4572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4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ANNUAL Survey Functionalization</a:t>
            </a:r>
            <a:endParaRPr lang="en-US" sz="39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982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14</a:t>
            </a:fld>
            <a:endParaRPr lang="en-US"/>
          </a:p>
        </p:txBody>
      </p:sp>
      <p:sp>
        <p:nvSpPr>
          <p:cNvPr id="11" name="Title 10"/>
          <p:cNvSpPr>
            <a:spLocks noGrp="1"/>
          </p:cNvSpPr>
          <p:nvPr>
            <p:ph type="title" idx="4294967295"/>
          </p:nvPr>
        </p:nvSpPr>
        <p:spPr>
          <a:xfrm>
            <a:off x="228600" y="0"/>
            <a:ext cx="8915400" cy="990600"/>
          </a:xfrm>
          <a:noFill/>
        </p:spPr>
        <p:txBody>
          <a:bodyP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p>
            <a:r>
              <a:rPr lang="en-US" sz="4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Scenario 3 – Recharge Center</a:t>
            </a:r>
            <a:endParaRPr lang="en-US" sz="44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0"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946887"/>
            <a:ext cx="8610600" cy="1015663"/>
          </a:xfrm>
          <a:prstGeom prst="rect">
            <a:avLst/>
          </a:prstGeom>
          <a:noFill/>
        </p:spPr>
        <p:txBody>
          <a:bodyPr wrap="square" rtlCol="0">
            <a:spAutoFit/>
          </a:bodyPr>
          <a:lstStyle/>
          <a:p>
            <a:r>
              <a:rPr lang="en-US" sz="2000" b="1" dirty="0" smtClean="0"/>
              <a:t>You are responsible for the ISOTOPE recharge center.  You created a room split for the recharge center during the PLANNING Survey cycle and now need to functionalize the split during the ANNUAL Survey cycle.  </a:t>
            </a:r>
          </a:p>
        </p:txBody>
      </p:sp>
      <p:sp>
        <p:nvSpPr>
          <p:cNvPr id="8" name="TextBox 7"/>
          <p:cNvSpPr txBox="1"/>
          <p:nvPr/>
        </p:nvSpPr>
        <p:spPr>
          <a:xfrm>
            <a:off x="304800" y="2051959"/>
            <a:ext cx="8245510" cy="2954655"/>
          </a:xfrm>
          <a:prstGeom prst="rect">
            <a:avLst/>
          </a:prstGeom>
          <a:noFill/>
        </p:spPr>
        <p:txBody>
          <a:bodyPr wrap="square" rtlCol="0">
            <a:spAutoFit/>
          </a:bodyPr>
          <a:lstStyle/>
          <a:p>
            <a:r>
              <a:rPr lang="en-US" sz="2400" b="1" dirty="0" smtClean="0"/>
              <a:t>SOLUTION:</a:t>
            </a:r>
          </a:p>
          <a:p>
            <a:pPr marL="457200" indent="-457200">
              <a:buAutoNum type="arabicPeriod"/>
            </a:pPr>
            <a:r>
              <a:rPr lang="en-US" sz="2400" dirty="0" smtClean="0"/>
              <a:t>Login to managespace.wustl.edu and navigate to the Room</a:t>
            </a:r>
          </a:p>
          <a:p>
            <a:r>
              <a:rPr lang="en-US" sz="2400" dirty="0"/>
              <a:t>	</a:t>
            </a:r>
            <a:r>
              <a:rPr lang="en-US" sz="2400" dirty="0" smtClean="0"/>
              <a:t>	</a:t>
            </a:r>
            <a:r>
              <a:rPr lang="en-US" sz="2400" b="1" dirty="0"/>
              <a:t> </a:t>
            </a:r>
            <a:r>
              <a:rPr lang="en-US" sz="2400" dirty="0"/>
              <a:t>Dept 1041 | Building 204 | Room 163</a:t>
            </a:r>
            <a:endParaRPr lang="en-US" sz="2400" dirty="0" smtClean="0"/>
          </a:p>
          <a:p>
            <a:r>
              <a:rPr lang="en-US" sz="2400" dirty="0" smtClean="0"/>
              <a:t>2. 	You click on the recharge center room split to view the 4 	Functional Tabs. Since this is a recharge center, Occupants are 	</a:t>
            </a:r>
            <a:r>
              <a:rPr lang="en-US" sz="2400" u="sng" dirty="0" smtClean="0"/>
              <a:t>not</a:t>
            </a:r>
            <a:r>
              <a:rPr lang="en-US" sz="2400" dirty="0" smtClean="0"/>
              <a:t> required, so you click directly on the “Functional Code” 	tab.</a:t>
            </a:r>
            <a:endParaRPr lang="en-US" dirty="0"/>
          </a:p>
          <a:p>
            <a:endParaRPr lang="en-US" dirty="0" smtClean="0"/>
          </a:p>
        </p:txBody>
      </p:sp>
      <p:pic>
        <p:nvPicPr>
          <p:cNvPr id="9"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0650" y="-30678"/>
            <a:ext cx="1135750" cy="1135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826293" y="4800600"/>
            <a:ext cx="7720013" cy="895234"/>
          </a:xfrm>
          <a:prstGeom prst="rect">
            <a:avLst/>
          </a:prstGeom>
        </p:spPr>
      </p:pic>
    </p:spTree>
    <p:extLst>
      <p:ext uri="{BB962C8B-B14F-4D97-AF65-F5344CB8AC3E}">
        <p14:creationId xmlns:p14="http://schemas.microsoft.com/office/powerpoint/2010/main" val="4102605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15</a:t>
            </a:fld>
            <a:endParaRPr lang="en-US" dirty="0"/>
          </a:p>
        </p:txBody>
      </p:sp>
      <p:sp>
        <p:nvSpPr>
          <p:cNvPr id="11" name="Title 10"/>
          <p:cNvSpPr>
            <a:spLocks noGrp="1"/>
          </p:cNvSpPr>
          <p:nvPr>
            <p:ph type="title" idx="4294967295"/>
          </p:nvPr>
        </p:nvSpPr>
        <p:spPr>
          <a:xfrm>
            <a:off x="228600" y="0"/>
            <a:ext cx="8915400" cy="990600"/>
          </a:xfrm>
          <a:noFill/>
        </p:spPr>
        <p:txBody>
          <a:bodyP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p>
            <a:r>
              <a:rPr lang="en-US" sz="4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Scenario 3 – Recharge Center </a:t>
            </a:r>
            <a:r>
              <a:rPr lang="en-US" sz="28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(cont)</a:t>
            </a:r>
            <a:endParaRPr lang="en-US" sz="44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0"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3998" y="1089580"/>
            <a:ext cx="8245510" cy="4062651"/>
          </a:xfrm>
          <a:prstGeom prst="rect">
            <a:avLst/>
          </a:prstGeom>
          <a:noFill/>
        </p:spPr>
        <p:txBody>
          <a:bodyPr wrap="square" rtlCol="0">
            <a:spAutoFit/>
          </a:bodyPr>
          <a:lstStyle/>
          <a:p>
            <a:r>
              <a:rPr lang="en-US" sz="2400" b="1" dirty="0" smtClean="0"/>
              <a:t>SOLUTION (cont):</a:t>
            </a:r>
          </a:p>
          <a:p>
            <a:r>
              <a:rPr lang="en-US" sz="2400" dirty="0" smtClean="0"/>
              <a:t>3. 	Press the          button within the Functional Code tab.</a:t>
            </a:r>
          </a:p>
          <a:p>
            <a:endParaRPr lang="en-US" sz="2400" dirty="0" smtClean="0"/>
          </a:p>
          <a:p>
            <a:pPr marL="457200" indent="-457200">
              <a:buAutoNum type="arabicPeriod" startAt="4"/>
            </a:pPr>
            <a:r>
              <a:rPr lang="en-US" sz="2400" dirty="0" smtClean="0"/>
              <a:t>Add Function Code 85 at 100%.  Press the          button.</a:t>
            </a:r>
          </a:p>
          <a:p>
            <a:pPr marL="457200" indent="-457200">
              <a:buAutoNum type="arabicPeriod" startAt="4"/>
            </a:pPr>
            <a:endParaRPr lang="en-US" sz="2400" dirty="0"/>
          </a:p>
          <a:p>
            <a:pPr marL="457200" indent="-457200">
              <a:buAutoNum type="arabicPeriod" startAt="4"/>
            </a:pPr>
            <a:endParaRPr lang="en-US" sz="2400" dirty="0" smtClean="0"/>
          </a:p>
          <a:p>
            <a:pPr marL="457200" indent="-457200">
              <a:buAutoNum type="arabicPeriod" startAt="4"/>
            </a:pPr>
            <a:endParaRPr lang="en-US" sz="2400" dirty="0"/>
          </a:p>
          <a:p>
            <a:pPr marL="457200" indent="-457200">
              <a:buAutoNum type="arabicPeriod" startAt="4"/>
            </a:pPr>
            <a:endParaRPr lang="en-US" sz="2400" dirty="0" smtClean="0"/>
          </a:p>
          <a:p>
            <a:pPr marL="457200" indent="-457200">
              <a:buAutoNum type="arabicPeriod" startAt="4"/>
            </a:pPr>
            <a:endParaRPr lang="en-US" sz="2400" dirty="0"/>
          </a:p>
          <a:p>
            <a:pPr marL="457200" indent="-457200">
              <a:buAutoNum type="arabicPeriod" startAt="4"/>
            </a:pPr>
            <a:r>
              <a:rPr lang="en-US" sz="2400" dirty="0" smtClean="0"/>
              <a:t>The Function Code now appears.  Press the        button.</a:t>
            </a:r>
          </a:p>
          <a:p>
            <a:pPr marL="342900" indent="-342900">
              <a:buAutoNum type="arabicPeriod" startAt="4"/>
            </a:pPr>
            <a:endParaRPr lang="en-US" dirty="0" smtClean="0"/>
          </a:p>
        </p:txBody>
      </p:sp>
      <p:pic>
        <p:nvPicPr>
          <p:cNvPr id="9"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1325" y="379012"/>
            <a:ext cx="1135750" cy="1135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057400" y="1564705"/>
            <a:ext cx="504825" cy="247650"/>
          </a:xfrm>
          <a:prstGeom prst="rect">
            <a:avLst/>
          </a:prstGeom>
        </p:spPr>
      </p:pic>
      <p:pic>
        <p:nvPicPr>
          <p:cNvPr id="6" name="Picture 5"/>
          <p:cNvPicPr>
            <a:picLocks noChangeAspect="1"/>
          </p:cNvPicPr>
          <p:nvPr/>
        </p:nvPicPr>
        <p:blipFill>
          <a:blip r:embed="rId5"/>
          <a:stretch>
            <a:fillRect/>
          </a:stretch>
        </p:blipFill>
        <p:spPr>
          <a:xfrm>
            <a:off x="850115" y="2684389"/>
            <a:ext cx="7153275" cy="1514475"/>
          </a:xfrm>
          <a:prstGeom prst="rect">
            <a:avLst/>
          </a:prstGeom>
        </p:spPr>
      </p:pic>
      <p:pic>
        <p:nvPicPr>
          <p:cNvPr id="10" name="Picture 9"/>
          <p:cNvPicPr>
            <a:picLocks noChangeAspect="1"/>
          </p:cNvPicPr>
          <p:nvPr/>
        </p:nvPicPr>
        <p:blipFill>
          <a:blip r:embed="rId6"/>
          <a:stretch>
            <a:fillRect/>
          </a:stretch>
        </p:blipFill>
        <p:spPr>
          <a:xfrm>
            <a:off x="6063088" y="2318292"/>
            <a:ext cx="447675" cy="238125"/>
          </a:xfrm>
          <a:prstGeom prst="rect">
            <a:avLst/>
          </a:prstGeom>
        </p:spPr>
      </p:pic>
      <p:pic>
        <p:nvPicPr>
          <p:cNvPr id="12" name="Picture 11"/>
          <p:cNvPicPr>
            <a:picLocks noChangeAspect="1"/>
          </p:cNvPicPr>
          <p:nvPr/>
        </p:nvPicPr>
        <p:blipFill>
          <a:blip r:embed="rId6"/>
          <a:stretch>
            <a:fillRect/>
          </a:stretch>
        </p:blipFill>
        <p:spPr>
          <a:xfrm>
            <a:off x="6133647" y="4537623"/>
            <a:ext cx="447675" cy="238125"/>
          </a:xfrm>
          <a:prstGeom prst="rect">
            <a:avLst/>
          </a:prstGeom>
        </p:spPr>
      </p:pic>
      <p:pic>
        <p:nvPicPr>
          <p:cNvPr id="13" name="Picture 12"/>
          <p:cNvPicPr>
            <a:picLocks noChangeAspect="1"/>
          </p:cNvPicPr>
          <p:nvPr/>
        </p:nvPicPr>
        <p:blipFill>
          <a:blip r:embed="rId7"/>
          <a:stretch>
            <a:fillRect/>
          </a:stretch>
        </p:blipFill>
        <p:spPr>
          <a:xfrm>
            <a:off x="995362" y="4863754"/>
            <a:ext cx="6388885" cy="1684420"/>
          </a:xfrm>
          <a:prstGeom prst="rect">
            <a:avLst/>
          </a:prstGeom>
        </p:spPr>
      </p:pic>
    </p:spTree>
    <p:extLst>
      <p:ext uri="{BB962C8B-B14F-4D97-AF65-F5344CB8AC3E}">
        <p14:creationId xmlns:p14="http://schemas.microsoft.com/office/powerpoint/2010/main" val="2228917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16</a:t>
            </a:fld>
            <a:endParaRPr lang="en-US"/>
          </a:p>
        </p:txBody>
      </p:sp>
      <p:sp>
        <p:nvSpPr>
          <p:cNvPr id="11" name="Title 10"/>
          <p:cNvSpPr>
            <a:spLocks noGrp="1"/>
          </p:cNvSpPr>
          <p:nvPr>
            <p:ph type="title" idx="4294967295"/>
          </p:nvPr>
        </p:nvSpPr>
        <p:spPr>
          <a:xfrm>
            <a:off x="228600" y="0"/>
            <a:ext cx="8915400" cy="990600"/>
          </a:xfrm>
          <a:noFill/>
        </p:spPr>
        <p:txBody>
          <a:bodyP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p>
            <a:r>
              <a:rPr lang="en-US" sz="4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Scenario 3 – Recharge Center </a:t>
            </a:r>
            <a:r>
              <a:rPr lang="en-US" sz="28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(cont)</a:t>
            </a:r>
            <a:endParaRPr lang="en-US" sz="44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0"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1116767"/>
            <a:ext cx="8245510" cy="4524315"/>
          </a:xfrm>
          <a:prstGeom prst="rect">
            <a:avLst/>
          </a:prstGeom>
          <a:noFill/>
        </p:spPr>
        <p:txBody>
          <a:bodyPr wrap="square" rtlCol="0">
            <a:spAutoFit/>
          </a:bodyPr>
          <a:lstStyle/>
          <a:p>
            <a:r>
              <a:rPr lang="en-US" sz="2400" b="1" dirty="0" smtClean="0"/>
              <a:t>SOLUTION (cont):</a:t>
            </a:r>
          </a:p>
          <a:p>
            <a:pPr marL="457200" indent="-457200">
              <a:buAutoNum type="arabicPeriod" startAt="6"/>
            </a:pPr>
            <a:r>
              <a:rPr lang="en-US" sz="2400" dirty="0" smtClean="0"/>
              <a:t>Once Saved, the Function Code row turns Green.</a:t>
            </a:r>
          </a:p>
          <a:p>
            <a:pPr marL="457200" indent="-457200">
              <a:buAutoNum type="arabicPeriod" startAt="6"/>
            </a:pPr>
            <a:endParaRPr lang="en-US" sz="2400" dirty="0"/>
          </a:p>
          <a:p>
            <a:pPr marL="457200" indent="-457200">
              <a:buAutoNum type="arabicPeriod" startAt="6"/>
            </a:pPr>
            <a:endParaRPr lang="en-US" sz="2400" dirty="0" smtClean="0"/>
          </a:p>
          <a:p>
            <a:pPr marL="457200" indent="-457200">
              <a:buAutoNum type="arabicPeriod" startAt="6"/>
            </a:pPr>
            <a:endParaRPr lang="en-US" sz="2400" dirty="0"/>
          </a:p>
          <a:p>
            <a:pPr marL="457200" indent="-457200">
              <a:buAutoNum type="arabicPeriod" startAt="6"/>
            </a:pPr>
            <a:endParaRPr lang="en-US" sz="2400" dirty="0" smtClean="0"/>
          </a:p>
          <a:p>
            <a:pPr marL="457200" indent="-457200">
              <a:buAutoNum type="arabicPeriod" startAt="6"/>
            </a:pPr>
            <a:endParaRPr lang="en-US" sz="2400" dirty="0"/>
          </a:p>
          <a:p>
            <a:pPr marL="457200" indent="-457200">
              <a:buAutoNum type="arabicPeriod" startAt="6"/>
            </a:pPr>
            <a:endParaRPr lang="en-US" sz="2400" dirty="0" smtClean="0"/>
          </a:p>
          <a:p>
            <a:pPr marL="457200" indent="-457200">
              <a:buAutoNum type="arabicPeriod" startAt="6"/>
            </a:pPr>
            <a:r>
              <a:rPr lang="en-US" sz="2400" dirty="0" smtClean="0"/>
              <a:t>Mark Completed.  </a:t>
            </a:r>
            <a:r>
              <a:rPr lang="en-US" sz="2400" i="1" dirty="0" smtClean="0"/>
              <a:t>Note that in order for the entire room to move into Completed status that </a:t>
            </a:r>
            <a:r>
              <a:rPr lang="en-US" sz="2400" i="1" u="sng" dirty="0" smtClean="0"/>
              <a:t>all</a:t>
            </a:r>
            <a:r>
              <a:rPr lang="en-US" sz="2400" i="1" dirty="0" smtClean="0"/>
              <a:t> of the room splits must be functionalized.</a:t>
            </a:r>
            <a:endParaRPr lang="en-US" sz="2400" dirty="0" smtClean="0"/>
          </a:p>
          <a:p>
            <a:endParaRPr lang="en-US" sz="2400" dirty="0" smtClean="0"/>
          </a:p>
        </p:txBody>
      </p:sp>
      <p:pic>
        <p:nvPicPr>
          <p:cNvPr id="9"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1325" y="379012"/>
            <a:ext cx="1135750" cy="1135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914400" y="2019300"/>
            <a:ext cx="7143750" cy="1905000"/>
          </a:xfrm>
          <a:prstGeom prst="rect">
            <a:avLst/>
          </a:prstGeom>
        </p:spPr>
      </p:pic>
      <p:sp>
        <p:nvSpPr>
          <p:cNvPr id="10" name="TextBox 9"/>
          <p:cNvSpPr txBox="1"/>
          <p:nvPr/>
        </p:nvSpPr>
        <p:spPr>
          <a:xfrm>
            <a:off x="591713" y="5486400"/>
            <a:ext cx="7466437" cy="954107"/>
          </a:xfrm>
          <a:prstGeom prst="rect">
            <a:avLst/>
          </a:prstGeom>
          <a:solidFill>
            <a:srgbClr val="F8EFB6"/>
          </a:solidFill>
        </p:spPr>
        <p:txBody>
          <a:bodyPr wrap="square" rtlCol="0">
            <a:spAutoFit/>
          </a:bodyPr>
          <a:lstStyle/>
          <a:p>
            <a:r>
              <a:rPr lang="en-US" sz="2800" b="1" dirty="0" smtClean="0"/>
              <a:t>Recharge Center room split functionalization is only required during the ANNUAL Survey Cycle.</a:t>
            </a:r>
            <a:endParaRPr lang="en-US" sz="2000" dirty="0"/>
          </a:p>
        </p:txBody>
      </p:sp>
    </p:spTree>
    <p:extLst>
      <p:ext uri="{BB962C8B-B14F-4D97-AF65-F5344CB8AC3E}">
        <p14:creationId xmlns:p14="http://schemas.microsoft.com/office/powerpoint/2010/main" val="220278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17</a:t>
            </a:fld>
            <a:endParaRPr lang="en-US" dirty="0"/>
          </a:p>
        </p:txBody>
      </p:sp>
      <p:sp>
        <p:nvSpPr>
          <p:cNvPr id="7" name="Rectangle 6"/>
          <p:cNvSpPr/>
          <p:nvPr/>
        </p:nvSpPr>
        <p:spPr>
          <a:xfrm>
            <a:off x="1" y="0"/>
            <a:ext cx="316064"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n cap="sq" cmpd="dbl">
                  <a:solidFill>
                    <a:schemeClr val="tx2">
                      <a:lumMod val="75000"/>
                    </a:schemeClr>
                  </a:solidFill>
                  <a:bevel/>
                </a:ln>
                <a:latin typeface="Arial" panose="020B0604020202020204" pitchFamily="34" charset="0"/>
                <a:cs typeface="Arial" panose="020B0604020202020204" pitchFamily="34" charset="0"/>
              </a:rPr>
              <a:t>Function Code 85</a:t>
            </a:r>
            <a:endParaRPr lang="en-US" sz="3600" dirty="0">
              <a:ln cap="sq" cmpd="dbl">
                <a:solidFill>
                  <a:schemeClr val="tx2">
                    <a:lumMod val="75000"/>
                  </a:schemeClr>
                </a:solidFill>
                <a:bevel/>
              </a:ln>
              <a:latin typeface="Arial" panose="020B0604020202020204" pitchFamily="34" charset="0"/>
              <a:cs typeface="Arial" panose="020B0604020202020204" pitchFamily="34" charset="0"/>
            </a:endParaRPr>
          </a:p>
        </p:txBody>
      </p:sp>
      <p:sp>
        <p:nvSpPr>
          <p:cNvPr id="12" name="TextBox 11"/>
          <p:cNvSpPr txBox="1"/>
          <p:nvPr/>
        </p:nvSpPr>
        <p:spPr>
          <a:xfrm>
            <a:off x="457200" y="807472"/>
            <a:ext cx="8382000" cy="4832092"/>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Function Code 85 designates room splits where Recharge </a:t>
            </a:r>
            <a:r>
              <a:rPr lang="en-US" sz="2800" dirty="0"/>
              <a:t>C</a:t>
            </a:r>
            <a:r>
              <a:rPr lang="en-US" sz="2800" dirty="0" smtClean="0"/>
              <a:t>enter or SSF activities take place</a:t>
            </a:r>
          </a:p>
          <a:p>
            <a:pPr marL="342900" indent="-342900">
              <a:buFont typeface="Arial" panose="020B0604020202020204" pitchFamily="34" charset="0"/>
              <a:buChar char="•"/>
            </a:pPr>
            <a:r>
              <a:rPr lang="en-US" sz="2800" dirty="0" smtClean="0"/>
              <a:t>During the ANNUAL Survey cycle, all of the room splits with a Recharge Center key identifier should have Functional Code 85-100%.</a:t>
            </a:r>
          </a:p>
          <a:p>
            <a:pPr marL="800100" lvl="1" indent="-342900">
              <a:buFont typeface="Arial" panose="020B0604020202020204" pitchFamily="34" charset="0"/>
              <a:buChar char="•"/>
            </a:pPr>
            <a:r>
              <a:rPr lang="en-US" sz="2800" dirty="0" smtClean="0"/>
              <a:t>Occupants and Accounts are </a:t>
            </a:r>
            <a:r>
              <a:rPr lang="en-US" sz="2800" u="sng" dirty="0" smtClean="0"/>
              <a:t>not</a:t>
            </a:r>
            <a:r>
              <a:rPr lang="en-US" sz="2800" dirty="0" smtClean="0"/>
              <a:t> required.</a:t>
            </a:r>
          </a:p>
          <a:p>
            <a:pPr marL="342900" indent="-342900">
              <a:buFont typeface="Arial" panose="020B0604020202020204" pitchFamily="34" charset="0"/>
              <a:buChar char="•"/>
            </a:pPr>
            <a:r>
              <a:rPr lang="en-US" sz="2800" dirty="0" smtClean="0"/>
              <a:t>During the PLANNING Survey cycle, you will see recharge room splits </a:t>
            </a:r>
            <a:r>
              <a:rPr lang="en-US" sz="2800" u="sng" dirty="0" smtClean="0"/>
              <a:t>without</a:t>
            </a:r>
            <a:r>
              <a:rPr lang="en-US" sz="2800" dirty="0" smtClean="0"/>
              <a:t> Code 85 because the 85 re-functionalizes into non-85 codes between ANNUAL Survey cycle ending and next PLANNING Survey cycle opening.  </a:t>
            </a:r>
            <a:r>
              <a:rPr lang="en-US" sz="2800" i="1" dirty="0" smtClean="0"/>
              <a:t>See Next </a:t>
            </a:r>
            <a:r>
              <a:rPr lang="en-US" sz="2800" i="1" dirty="0"/>
              <a:t>S</a:t>
            </a:r>
            <a:r>
              <a:rPr lang="en-US" sz="2800" i="1" dirty="0" smtClean="0"/>
              <a:t>lide</a:t>
            </a:r>
            <a:endParaRPr lang="en-US" sz="2800" dirty="0" smtClean="0"/>
          </a:p>
        </p:txBody>
      </p:sp>
    </p:spTree>
    <p:extLst>
      <p:ext uri="{BB962C8B-B14F-4D97-AF65-F5344CB8AC3E}">
        <p14:creationId xmlns:p14="http://schemas.microsoft.com/office/powerpoint/2010/main" val="4158635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18</a:t>
            </a:fld>
            <a:endParaRPr lang="en-US"/>
          </a:p>
        </p:txBody>
      </p:sp>
      <p:sp>
        <p:nvSpPr>
          <p:cNvPr id="4" name="Rectangle 3"/>
          <p:cNvSpPr/>
          <p:nvPr/>
        </p:nvSpPr>
        <p:spPr>
          <a:xfrm>
            <a:off x="0"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430957" y="1735046"/>
            <a:ext cx="4267199" cy="461665"/>
          </a:xfrm>
          <a:prstGeom prst="rect">
            <a:avLst/>
          </a:prstGeom>
          <a:solidFill>
            <a:srgbClr val="F8EFB6"/>
          </a:solidFill>
          <a:ln>
            <a:solidFill>
              <a:schemeClr val="tx1"/>
            </a:solidFill>
          </a:ln>
        </p:spPr>
        <p:txBody>
          <a:bodyPr wrap="square" rtlCol="0">
            <a:spAutoFit/>
          </a:bodyPr>
          <a:lstStyle/>
          <a:p>
            <a:pPr algn="ctr"/>
            <a:r>
              <a:rPr lang="en-US" sz="2400" b="1" dirty="0" smtClean="0"/>
              <a:t>Recharge</a:t>
            </a:r>
            <a:r>
              <a:rPr lang="en-US" sz="2400" b="1" dirty="0"/>
              <a:t> </a:t>
            </a:r>
            <a:r>
              <a:rPr lang="en-US" sz="2400" b="1" dirty="0" smtClean="0"/>
              <a:t> Process Runs</a:t>
            </a:r>
          </a:p>
        </p:txBody>
      </p:sp>
      <p:sp>
        <p:nvSpPr>
          <p:cNvPr id="37" name="Title 10"/>
          <p:cNvSpPr>
            <a:spLocks noGrp="1"/>
          </p:cNvSpPr>
          <p:nvPr>
            <p:ph type="title" idx="4294967295"/>
          </p:nvPr>
        </p:nvSpPr>
        <p:spPr>
          <a:xfrm>
            <a:off x="228600" y="-3482"/>
            <a:ext cx="8915400" cy="921367"/>
          </a:xfrm>
          <a:noFill/>
        </p:spPr>
        <p:txBody>
          <a:bodyPr>
            <a:noAutofit/>
            <a:scene3d>
              <a:camera prst="orthographicFront"/>
              <a:lightRig rig="threePt" dir="t"/>
            </a:scene3d>
            <a:sp3d extrusionH="57150">
              <a:bevelT w="38100" h="38100"/>
              <a:bevelB w="38100" h="38100" prst="angle"/>
              <a:extrusionClr>
                <a:schemeClr val="tx1">
                  <a:lumMod val="50000"/>
                  <a:lumOff val="50000"/>
                </a:schemeClr>
              </a:extrusionClr>
            </a:sp3d>
          </a:bodyPr>
          <a:lstStyle/>
          <a:p>
            <a:r>
              <a:rPr lang="en-US" sz="40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sym typeface="Wingdings" panose="05000000000000000000" pitchFamily="2" charset="2"/>
              </a:rPr>
              <a:t>C</a:t>
            </a:r>
            <a:r>
              <a:rPr lang="en-US" sz="40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sym typeface="Wingdings" panose="05000000000000000000" pitchFamily="2" charset="2"/>
              </a:rPr>
              <a:t>ode 85 Re-Functionalization</a:t>
            </a:r>
            <a:endParaRPr lang="en-US" sz="40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
        <p:nvSpPr>
          <p:cNvPr id="39" name="TextBox 38"/>
          <p:cNvSpPr txBox="1"/>
          <p:nvPr/>
        </p:nvSpPr>
        <p:spPr>
          <a:xfrm>
            <a:off x="1981200" y="609652"/>
            <a:ext cx="6916323" cy="369332"/>
          </a:xfrm>
          <a:prstGeom prst="rect">
            <a:avLst/>
          </a:prstGeom>
          <a:noFill/>
        </p:spPr>
        <p:txBody>
          <a:bodyPr wrap="square" rtlCol="0">
            <a:spAutoFit/>
          </a:bodyPr>
          <a:lstStyle/>
          <a:p>
            <a:r>
              <a:rPr lang="en-US" b="1" dirty="0" smtClean="0">
                <a:solidFill>
                  <a:schemeClr val="tx1">
                    <a:lumMod val="50000"/>
                  </a:schemeClr>
                </a:solidFill>
              </a:rPr>
              <a:t>Recharge Room </a:t>
            </a:r>
            <a:r>
              <a:rPr lang="en-US" b="1" dirty="0">
                <a:solidFill>
                  <a:schemeClr val="tx1">
                    <a:lumMod val="50000"/>
                  </a:schemeClr>
                </a:solidFill>
              </a:rPr>
              <a:t>Splits functionalized with code 85 will </a:t>
            </a:r>
            <a:r>
              <a:rPr lang="en-US" b="1" dirty="0" smtClean="0">
                <a:solidFill>
                  <a:schemeClr val="tx1">
                    <a:lumMod val="50000"/>
                  </a:schemeClr>
                </a:solidFill>
              </a:rPr>
              <a:t>be re-functionalized.</a:t>
            </a:r>
            <a:endParaRPr lang="en-US" b="1" dirty="0"/>
          </a:p>
        </p:txBody>
      </p:sp>
      <p:sp>
        <p:nvSpPr>
          <p:cNvPr id="48" name="TextBox 47"/>
          <p:cNvSpPr txBox="1"/>
          <p:nvPr/>
        </p:nvSpPr>
        <p:spPr>
          <a:xfrm>
            <a:off x="753321" y="5380361"/>
            <a:ext cx="6311783" cy="1107996"/>
          </a:xfrm>
          <a:prstGeom prst="rect">
            <a:avLst/>
          </a:prstGeom>
          <a:noFill/>
          <a:ln>
            <a:solidFill>
              <a:schemeClr val="tx1"/>
            </a:solidFill>
          </a:ln>
        </p:spPr>
        <p:txBody>
          <a:bodyPr wrap="square" rtlCol="0">
            <a:spAutoFit/>
          </a:bodyPr>
          <a:lstStyle/>
          <a:p>
            <a:r>
              <a:rPr lang="en-US" b="1" dirty="0" smtClean="0"/>
              <a:t>Recharge Room Split’s Function Codes after Recharge Process</a:t>
            </a:r>
            <a:r>
              <a:rPr lang="en-US" b="1" dirty="0"/>
              <a:t> </a:t>
            </a:r>
            <a:r>
              <a:rPr lang="en-US" b="1" dirty="0" smtClean="0"/>
              <a:t>Runs*</a:t>
            </a:r>
            <a:endParaRPr lang="en-US" b="1" dirty="0"/>
          </a:p>
          <a:p>
            <a:r>
              <a:rPr lang="en-US" sz="1600" dirty="0" smtClean="0"/>
              <a:t>Split 1    </a:t>
            </a:r>
            <a:r>
              <a:rPr lang="en-US" sz="1600" dirty="0" smtClean="0">
                <a:solidFill>
                  <a:srgbClr val="FF0000"/>
                </a:solidFill>
              </a:rPr>
              <a:t>MyRecharge</a:t>
            </a:r>
            <a:r>
              <a:rPr lang="en-US" sz="1600" dirty="0" smtClean="0"/>
              <a:t> 		IDC 82  89.61%	Dept 1234	   Curie</a:t>
            </a:r>
          </a:p>
          <a:p>
            <a:r>
              <a:rPr lang="en-US" sz="1600" dirty="0" smtClean="0"/>
              <a:t>					IDC 95    1.59%</a:t>
            </a:r>
            <a:r>
              <a:rPr lang="en-US" sz="1600" dirty="0"/>
              <a:t>	Dept 1234	   Curie</a:t>
            </a:r>
          </a:p>
          <a:p>
            <a:r>
              <a:rPr lang="en-US" sz="1600" dirty="0" smtClean="0"/>
              <a:t>					IDC 97    8.80%</a:t>
            </a:r>
            <a:r>
              <a:rPr lang="en-US" sz="1600" dirty="0"/>
              <a:t>	Dept 1234	   </a:t>
            </a:r>
            <a:r>
              <a:rPr lang="en-US" sz="1600" dirty="0" smtClean="0"/>
              <a:t>Curie</a:t>
            </a:r>
            <a:endParaRPr lang="en-US" sz="1600" dirty="0"/>
          </a:p>
        </p:txBody>
      </p:sp>
      <p:sp>
        <p:nvSpPr>
          <p:cNvPr id="11" name="TextBox 10"/>
          <p:cNvSpPr txBox="1"/>
          <p:nvPr/>
        </p:nvSpPr>
        <p:spPr>
          <a:xfrm>
            <a:off x="762846" y="1023954"/>
            <a:ext cx="6424448" cy="615553"/>
          </a:xfrm>
          <a:prstGeom prst="rect">
            <a:avLst/>
          </a:prstGeom>
          <a:solidFill>
            <a:schemeClr val="bg1"/>
          </a:solidFill>
          <a:ln>
            <a:solidFill>
              <a:schemeClr val="tx1"/>
            </a:solidFill>
          </a:ln>
        </p:spPr>
        <p:txBody>
          <a:bodyPr wrap="square" rtlCol="0">
            <a:spAutoFit/>
          </a:bodyPr>
          <a:lstStyle/>
          <a:p>
            <a:r>
              <a:rPr lang="en-US" b="1" dirty="0" smtClean="0"/>
              <a:t>Recharge Room Split at end of ANNUAL Survey cycle</a:t>
            </a:r>
          </a:p>
          <a:p>
            <a:r>
              <a:rPr lang="en-US" sz="1600" dirty="0" smtClean="0"/>
              <a:t>Split 1  </a:t>
            </a:r>
            <a:r>
              <a:rPr lang="en-US" sz="1600" dirty="0" smtClean="0">
                <a:solidFill>
                  <a:srgbClr val="FF0000"/>
                </a:solidFill>
              </a:rPr>
              <a:t>MyRecharge</a:t>
            </a:r>
            <a:r>
              <a:rPr lang="en-US" sz="1600" dirty="0" smtClean="0"/>
              <a:t>		IDC 85  100%	Dept 1234	   Curie</a:t>
            </a:r>
            <a:endParaRPr lang="en-US" sz="1600" dirty="0"/>
          </a:p>
        </p:txBody>
      </p:sp>
      <p:sp>
        <p:nvSpPr>
          <p:cNvPr id="10" name="TextBox 9"/>
          <p:cNvSpPr txBox="1"/>
          <p:nvPr/>
        </p:nvSpPr>
        <p:spPr>
          <a:xfrm>
            <a:off x="5964105" y="2907193"/>
            <a:ext cx="2933418" cy="738664"/>
          </a:xfrm>
          <a:prstGeom prst="rect">
            <a:avLst/>
          </a:prstGeom>
          <a:solidFill>
            <a:schemeClr val="bg1"/>
          </a:solidFill>
        </p:spPr>
        <p:txBody>
          <a:bodyPr wrap="square" rtlCol="0">
            <a:spAutoFit/>
          </a:bodyPr>
          <a:lstStyle/>
          <a:p>
            <a:r>
              <a:rPr lang="en-US" sz="1400" b="1" dirty="0"/>
              <a:t>*If </a:t>
            </a:r>
            <a:r>
              <a:rPr lang="en-US" sz="1400" b="1" dirty="0" smtClean="0"/>
              <a:t>Original Function </a:t>
            </a:r>
            <a:r>
              <a:rPr lang="en-US" sz="1400" b="1" dirty="0"/>
              <a:t>C</a:t>
            </a:r>
            <a:r>
              <a:rPr lang="en-US" sz="1400" b="1" dirty="0" smtClean="0"/>
              <a:t>ode </a:t>
            </a:r>
            <a:r>
              <a:rPr lang="en-US" sz="1400" b="1" dirty="0"/>
              <a:t>% &lt; 1%, Recharge Process </a:t>
            </a:r>
            <a:r>
              <a:rPr lang="en-US" sz="1400" b="1" dirty="0" err="1" smtClean="0"/>
              <a:t>refunctionalizes</a:t>
            </a:r>
            <a:r>
              <a:rPr lang="en-US" sz="1400" b="1" dirty="0" smtClean="0"/>
              <a:t> and excludes the immaterial activities.</a:t>
            </a:r>
            <a:endParaRPr lang="en-US" sz="1400" b="1" dirty="0"/>
          </a:p>
        </p:txBody>
      </p:sp>
      <p:sp>
        <p:nvSpPr>
          <p:cNvPr id="24" name="TextBox 23"/>
          <p:cNvSpPr txBox="1"/>
          <p:nvPr/>
        </p:nvSpPr>
        <p:spPr>
          <a:xfrm>
            <a:off x="1430957" y="2214321"/>
            <a:ext cx="4267199" cy="2923877"/>
          </a:xfrm>
          <a:prstGeom prst="rect">
            <a:avLst/>
          </a:prstGeom>
          <a:solidFill>
            <a:srgbClr val="F8EFB6"/>
          </a:solidFill>
          <a:ln>
            <a:solidFill>
              <a:schemeClr val="tx1"/>
            </a:solidFill>
          </a:ln>
        </p:spPr>
        <p:txBody>
          <a:bodyPr wrap="square" rtlCol="0">
            <a:spAutoFit/>
          </a:bodyPr>
          <a:lstStyle/>
          <a:p>
            <a:r>
              <a:rPr lang="en-US" b="1" dirty="0" smtClean="0"/>
              <a:t>Recharge Center’s Income for Fiscal Year: </a:t>
            </a:r>
            <a:r>
              <a:rPr lang="en-US" b="1" dirty="0"/>
              <a:t>	</a:t>
            </a:r>
            <a:r>
              <a:rPr lang="en-US" b="1" dirty="0" smtClean="0"/>
              <a:t>	</a:t>
            </a:r>
            <a:r>
              <a:rPr lang="en-US" dirty="0" smtClean="0"/>
              <a:t>$1,510,205.23</a:t>
            </a:r>
            <a:endParaRPr lang="en-US" dirty="0"/>
          </a:p>
          <a:p>
            <a:r>
              <a:rPr lang="en-US" b="1" dirty="0" smtClean="0"/>
              <a:t>Recharge Center’s Customers Paid with Funds that Functionalize as:</a:t>
            </a:r>
          </a:p>
          <a:p>
            <a:r>
              <a:rPr lang="en-US" sz="1600" dirty="0"/>
              <a:t>	</a:t>
            </a:r>
            <a:r>
              <a:rPr lang="en-US" sz="1600" dirty="0" smtClean="0"/>
              <a:t>82	$1,342,263.33	 88.8795</a:t>
            </a:r>
          </a:p>
          <a:p>
            <a:r>
              <a:rPr lang="en-US" sz="1600" dirty="0"/>
              <a:t>	</a:t>
            </a:r>
            <a:r>
              <a:rPr lang="en-US" sz="1600" dirty="0" smtClean="0"/>
              <a:t>83	          7,550.00	   0.4999*</a:t>
            </a:r>
          </a:p>
          <a:p>
            <a:r>
              <a:rPr lang="en-US" sz="1600" dirty="0"/>
              <a:t>	</a:t>
            </a:r>
            <a:r>
              <a:rPr lang="en-US" sz="1600" dirty="0" smtClean="0"/>
              <a:t>86	          3,150.00	   0.2085*</a:t>
            </a:r>
          </a:p>
          <a:p>
            <a:r>
              <a:rPr lang="en-US" sz="1600" dirty="0"/>
              <a:t>	</a:t>
            </a:r>
            <a:r>
              <a:rPr lang="en-US" sz="1600" dirty="0" smtClean="0"/>
              <a:t>95	        23,870.00	   1.5805</a:t>
            </a:r>
          </a:p>
          <a:p>
            <a:r>
              <a:rPr lang="en-US" sz="1600" dirty="0"/>
              <a:t>	</a:t>
            </a:r>
            <a:r>
              <a:rPr lang="en-US" sz="1600" dirty="0" smtClean="0"/>
              <a:t>97	      131,829.40	   8.7292</a:t>
            </a:r>
          </a:p>
          <a:p>
            <a:r>
              <a:rPr lang="en-US" sz="1600" dirty="0"/>
              <a:t>	</a:t>
            </a:r>
            <a:r>
              <a:rPr lang="en-US" sz="1600" dirty="0" smtClean="0"/>
              <a:t>92	  </a:t>
            </a:r>
            <a:r>
              <a:rPr lang="en-US" sz="1600" u="sng" dirty="0" smtClean="0"/>
              <a:t>         1,542.50</a:t>
            </a:r>
            <a:r>
              <a:rPr lang="en-US" sz="1600" dirty="0" smtClean="0"/>
              <a:t>	 </a:t>
            </a:r>
            <a:r>
              <a:rPr lang="en-US" sz="1600" u="sng" dirty="0" smtClean="0"/>
              <a:t>  0.1021*</a:t>
            </a:r>
          </a:p>
          <a:p>
            <a:r>
              <a:rPr lang="en-US" sz="1600" dirty="0" smtClean="0"/>
              <a:t>		$1,510,205.23	  100.00</a:t>
            </a:r>
          </a:p>
        </p:txBody>
      </p:sp>
      <p:sp>
        <p:nvSpPr>
          <p:cNvPr id="23" name="Down Arrow 22"/>
          <p:cNvSpPr/>
          <p:nvPr/>
        </p:nvSpPr>
        <p:spPr>
          <a:xfrm rot="16200000">
            <a:off x="4731924" y="3534335"/>
            <a:ext cx="1162202" cy="1185512"/>
          </a:xfrm>
          <a:prstGeom prst="downArrow">
            <a:avLst/>
          </a:prstGeom>
          <a:solidFill>
            <a:srgbClr val="E0AE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51252" y="3676259"/>
            <a:ext cx="2887948" cy="1200329"/>
          </a:xfrm>
          <a:prstGeom prst="rect">
            <a:avLst/>
          </a:prstGeom>
          <a:solidFill>
            <a:schemeClr val="bg2">
              <a:lumMod val="90000"/>
            </a:schemeClr>
          </a:solidFill>
          <a:ln w="25400">
            <a:solidFill>
              <a:schemeClr val="tx1"/>
            </a:solidFill>
          </a:ln>
        </p:spPr>
        <p:txBody>
          <a:bodyPr wrap="square" rtlCol="0">
            <a:spAutoFit/>
          </a:bodyPr>
          <a:lstStyle/>
          <a:p>
            <a:pPr marL="342900" indent="-342900">
              <a:buAutoNum type="arabicPlain" startAt="82"/>
            </a:pPr>
            <a:r>
              <a:rPr lang="en-US" dirty="0" smtClean="0"/>
              <a:t>$1,342,263	 89.61</a:t>
            </a:r>
          </a:p>
          <a:p>
            <a:pPr marL="342900" indent="-342900">
              <a:buAutoNum type="arabicPlain" startAt="95"/>
            </a:pPr>
            <a:r>
              <a:rPr lang="en-US" dirty="0" smtClean="0"/>
              <a:t>       23,870		   1.59</a:t>
            </a:r>
          </a:p>
          <a:p>
            <a:pPr marL="342900" indent="-342900">
              <a:buAutoNum type="arabicPlain" startAt="97"/>
            </a:pPr>
            <a:r>
              <a:rPr lang="en-US" u="sng" dirty="0" smtClean="0"/>
              <a:t>     131,829</a:t>
            </a:r>
            <a:r>
              <a:rPr lang="en-US" dirty="0" smtClean="0"/>
              <a:t>	        </a:t>
            </a:r>
            <a:r>
              <a:rPr lang="en-US" u="sng" dirty="0" smtClean="0"/>
              <a:t>    8.80</a:t>
            </a:r>
          </a:p>
          <a:p>
            <a:r>
              <a:rPr lang="en-US" dirty="0" smtClean="0"/>
              <a:t>       $1,497,963       100.00</a:t>
            </a:r>
            <a:endParaRPr lang="en-US" dirty="0"/>
          </a:p>
        </p:txBody>
      </p:sp>
      <p:sp>
        <p:nvSpPr>
          <p:cNvPr id="14" name="Down Arrow 13"/>
          <p:cNvSpPr/>
          <p:nvPr/>
        </p:nvSpPr>
        <p:spPr>
          <a:xfrm rot="2498623">
            <a:off x="7092051" y="4685167"/>
            <a:ext cx="598695" cy="1012838"/>
          </a:xfrm>
          <a:prstGeom prst="downArrow">
            <a:avLst/>
          </a:prstGeom>
          <a:solidFill>
            <a:srgbClr val="E0AE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3321" y="6494154"/>
            <a:ext cx="6433973" cy="369332"/>
          </a:xfrm>
          <a:prstGeom prst="rect">
            <a:avLst/>
          </a:prstGeom>
          <a:noFill/>
        </p:spPr>
        <p:txBody>
          <a:bodyPr wrap="square" rtlCol="0">
            <a:spAutoFit/>
          </a:bodyPr>
          <a:lstStyle/>
          <a:p>
            <a:r>
              <a:rPr lang="en-US" dirty="0" smtClean="0"/>
              <a:t>* Non-85 codes will transfer to next PLANNING Survey cycle</a:t>
            </a:r>
            <a:endParaRPr lang="en-US" dirty="0"/>
          </a:p>
        </p:txBody>
      </p:sp>
    </p:spTree>
    <p:extLst>
      <p:ext uri="{BB962C8B-B14F-4D97-AF65-F5344CB8AC3E}">
        <p14:creationId xmlns:p14="http://schemas.microsoft.com/office/powerpoint/2010/main" val="2178635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19</a:t>
            </a:fld>
            <a:endParaRPr lang="en-US" dirty="0"/>
          </a:p>
        </p:txBody>
      </p:sp>
      <p:sp>
        <p:nvSpPr>
          <p:cNvPr id="4" name="TextBox 3"/>
          <p:cNvSpPr txBox="1"/>
          <p:nvPr/>
        </p:nvSpPr>
        <p:spPr>
          <a:xfrm>
            <a:off x="228600" y="1041400"/>
            <a:ext cx="8928100" cy="5755422"/>
          </a:xfrm>
          <a:prstGeom prst="rect">
            <a:avLst/>
          </a:prstGeom>
          <a:noFill/>
        </p:spPr>
        <p:txBody>
          <a:bodyPr wrap="square" rtlCol="0">
            <a:spAutoFit/>
          </a:bodyPr>
          <a:lstStyle/>
          <a:p>
            <a:pPr marL="285750" indent="-285750">
              <a:buFont typeface="Wingdings" panose="05000000000000000000" pitchFamily="2" charset="2"/>
              <a:buChar char="§"/>
            </a:pPr>
            <a:r>
              <a:rPr lang="en-US" sz="2400" b="1" dirty="0" smtClean="0"/>
              <a:t>Manage Space</a:t>
            </a:r>
            <a:endParaRPr lang="en-US" sz="2400" dirty="0" smtClean="0"/>
          </a:p>
          <a:p>
            <a:pPr lvl="1"/>
            <a:r>
              <a:rPr lang="en-US" sz="2000" dirty="0"/>
              <a:t>o</a:t>
            </a:r>
            <a:r>
              <a:rPr lang="en-US" sz="2000" dirty="0" smtClean="0"/>
              <a:t>ne.wustl.edu </a:t>
            </a:r>
            <a:r>
              <a:rPr lang="en-US" sz="2000" dirty="0" smtClean="0">
                <a:sym typeface="Wingdings" panose="05000000000000000000" pitchFamily="2" charset="2"/>
              </a:rPr>
              <a:t> ManageSpace</a:t>
            </a:r>
            <a:endParaRPr lang="en-US" sz="2000" dirty="0" smtClean="0"/>
          </a:p>
          <a:p>
            <a:pPr marL="1200150" lvl="2" indent="-285750">
              <a:buFont typeface="Wingdings" panose="05000000000000000000" pitchFamily="2" charset="2"/>
              <a:buChar char="§"/>
            </a:pPr>
            <a:r>
              <a:rPr lang="en-US" sz="2000" dirty="0" smtClean="0"/>
              <a:t>Overall </a:t>
            </a:r>
            <a:r>
              <a:rPr lang="en-US" sz="2000" dirty="0"/>
              <a:t>Status </a:t>
            </a:r>
            <a:r>
              <a:rPr lang="en-US" sz="2000" dirty="0" smtClean="0"/>
              <a:t>Report </a:t>
            </a:r>
            <a:r>
              <a:rPr lang="en-US" sz="2000" b="1" dirty="0" smtClean="0">
                <a:sym typeface="Wingdings" panose="05000000000000000000" pitchFamily="2" charset="2"/>
              </a:rPr>
              <a:t></a:t>
            </a:r>
            <a:r>
              <a:rPr lang="en-US" sz="2000" dirty="0" smtClean="0">
                <a:sym typeface="Wingdings" panose="05000000000000000000" pitchFamily="2" charset="2"/>
              </a:rPr>
              <a:t> High-Level Departmental View of Your Space</a:t>
            </a:r>
            <a:endParaRPr lang="en-US" sz="2000" b="1" dirty="0"/>
          </a:p>
          <a:p>
            <a:pPr marL="1200150" lvl="2" indent="-285750">
              <a:buFont typeface="Wingdings" panose="05000000000000000000" pitchFamily="2" charset="2"/>
              <a:buChar char="§"/>
            </a:pPr>
            <a:r>
              <a:rPr lang="en-US" sz="2000" dirty="0" smtClean="0"/>
              <a:t>Current Surveyors </a:t>
            </a:r>
            <a:r>
              <a:rPr lang="en-US" sz="2000" dirty="0" smtClean="0">
                <a:sym typeface="Wingdings" panose="05000000000000000000" pitchFamily="2" charset="2"/>
              </a:rPr>
              <a:t> Look up contacts in other departments</a:t>
            </a:r>
            <a:endParaRPr lang="en-US" sz="2000" dirty="0"/>
          </a:p>
          <a:p>
            <a:pPr marL="1200150" lvl="2" indent="-285750">
              <a:buFont typeface="Wingdings" panose="05000000000000000000" pitchFamily="2" charset="2"/>
              <a:buChar char="§"/>
            </a:pPr>
            <a:r>
              <a:rPr lang="en-US" sz="2000" dirty="0" smtClean="0"/>
              <a:t>Exception Reports</a:t>
            </a:r>
          </a:p>
          <a:p>
            <a:pPr marL="1200150" lvl="2" indent="-285750">
              <a:buFont typeface="Wingdings" panose="05000000000000000000" pitchFamily="2" charset="2"/>
              <a:buChar char="§"/>
            </a:pPr>
            <a:r>
              <a:rPr lang="en-US" sz="2000" dirty="0" smtClean="0"/>
              <a:t>Survey Split</a:t>
            </a:r>
          </a:p>
          <a:p>
            <a:pPr marL="1200150" lvl="2" indent="-285750">
              <a:buFont typeface="Wingdings" panose="05000000000000000000" pitchFamily="2" charset="2"/>
              <a:buChar char="§"/>
            </a:pPr>
            <a:r>
              <a:rPr lang="en-US" sz="2000" dirty="0" smtClean="0">
                <a:solidFill>
                  <a:srgbClr val="FF0000"/>
                </a:solidFill>
              </a:rPr>
              <a:t>Recharge 85 </a:t>
            </a:r>
            <a:r>
              <a:rPr lang="en-US" sz="2000" dirty="0" smtClean="0">
                <a:solidFill>
                  <a:srgbClr val="FF0000"/>
                </a:solidFill>
                <a:sym typeface="Wingdings" panose="05000000000000000000" pitchFamily="2" charset="2"/>
              </a:rPr>
              <a:t> </a:t>
            </a:r>
          </a:p>
          <a:p>
            <a:pPr marL="1657350" lvl="3" indent="-285750">
              <a:buFont typeface="Wingdings" panose="05000000000000000000" pitchFamily="2" charset="2"/>
              <a:buChar char="§"/>
            </a:pPr>
            <a:r>
              <a:rPr lang="en-US" sz="2000" dirty="0" smtClean="0">
                <a:solidFill>
                  <a:srgbClr val="FF0000"/>
                </a:solidFill>
                <a:sym typeface="Wingdings" panose="05000000000000000000" pitchFamily="2" charset="2"/>
              </a:rPr>
              <a:t>Enter your Department number and check for recharge centers assigned in your space</a:t>
            </a:r>
          </a:p>
          <a:p>
            <a:pPr marL="1657350" lvl="3" indent="-285750">
              <a:buFont typeface="Wingdings" panose="05000000000000000000" pitchFamily="2" charset="2"/>
              <a:buChar char="§"/>
            </a:pPr>
            <a:r>
              <a:rPr lang="en-US" sz="2000" dirty="0" smtClean="0">
                <a:solidFill>
                  <a:srgbClr val="FF0000"/>
                </a:solidFill>
                <a:sym typeface="Wingdings" panose="05000000000000000000" pitchFamily="2" charset="2"/>
              </a:rPr>
              <a:t>Enter your Recharge Center key and review space assigned to that key.</a:t>
            </a:r>
            <a:endParaRPr lang="en-US" sz="2000" dirty="0" smtClean="0">
              <a:solidFill>
                <a:srgbClr val="FF0000"/>
              </a:solidFill>
            </a:endParaRPr>
          </a:p>
          <a:p>
            <a:pPr marL="1200150" lvl="2" indent="-285750">
              <a:buFont typeface="Wingdings" panose="05000000000000000000" pitchFamily="2" charset="2"/>
              <a:buChar char="§"/>
            </a:pPr>
            <a:r>
              <a:rPr lang="en-US" sz="2000" dirty="0" smtClean="0"/>
              <a:t>Room Lookup </a:t>
            </a:r>
            <a:r>
              <a:rPr lang="en-US" sz="2000" dirty="0" smtClean="0">
                <a:sym typeface="Wingdings" panose="05000000000000000000" pitchFamily="2" charset="2"/>
              </a:rPr>
              <a:t> Find out who has department access to a room</a:t>
            </a:r>
          </a:p>
          <a:p>
            <a:pPr marL="1200150" lvl="2" indent="-285750">
              <a:buFont typeface="Wingdings" panose="05000000000000000000" pitchFamily="2" charset="2"/>
              <a:buChar char="§"/>
            </a:pPr>
            <a:r>
              <a:rPr lang="en-US" sz="2000" dirty="0" smtClean="0">
                <a:solidFill>
                  <a:srgbClr val="FF0000"/>
                </a:solidFill>
                <a:sym typeface="Wingdings" panose="05000000000000000000" pitchFamily="2" charset="2"/>
              </a:rPr>
              <a:t>Survey Audit  Enter your Department number and check for errors</a:t>
            </a:r>
            <a:endParaRPr lang="en-US" sz="2000" dirty="0">
              <a:solidFill>
                <a:srgbClr val="FF0000"/>
              </a:solidFill>
            </a:endParaRPr>
          </a:p>
          <a:p>
            <a:pPr marL="285750" indent="-285750">
              <a:buFont typeface="Wingdings" panose="05000000000000000000" pitchFamily="2" charset="2"/>
              <a:buChar char="§"/>
            </a:pPr>
            <a:r>
              <a:rPr lang="en-US" sz="2400" b="1" dirty="0" smtClean="0"/>
              <a:t>Cognos </a:t>
            </a:r>
          </a:p>
          <a:p>
            <a:pPr lvl="1"/>
            <a:r>
              <a:rPr lang="en-US" sz="2000" dirty="0" smtClean="0"/>
              <a:t>one.wustl.edu </a:t>
            </a:r>
            <a:r>
              <a:rPr lang="en-US" sz="2000" dirty="0" smtClean="0">
                <a:sym typeface="Wingdings" panose="05000000000000000000" pitchFamily="2" charset="2"/>
              </a:rPr>
              <a:t> Cognos login  Team content  Space Reports</a:t>
            </a:r>
            <a:endParaRPr lang="en-US" sz="2000" dirty="0" smtClean="0"/>
          </a:p>
          <a:p>
            <a:pPr marL="1200150" lvl="2" indent="-285750">
              <a:buFont typeface="Wingdings" panose="05000000000000000000" pitchFamily="2" charset="2"/>
              <a:buChar char="§"/>
            </a:pPr>
            <a:r>
              <a:rPr lang="en-US" sz="2000" dirty="0" smtClean="0"/>
              <a:t>Fiscal Year </a:t>
            </a:r>
            <a:r>
              <a:rPr lang="en-US" sz="2000" dirty="0" smtClean="0"/>
              <a:t>2020</a:t>
            </a:r>
            <a:r>
              <a:rPr lang="en-US" sz="2000" b="1" dirty="0" smtClean="0"/>
              <a:t>P</a:t>
            </a:r>
            <a:r>
              <a:rPr lang="en-US" sz="2000" dirty="0" smtClean="0"/>
              <a:t> </a:t>
            </a:r>
            <a:r>
              <a:rPr lang="en-US" sz="2000" dirty="0" smtClean="0"/>
              <a:t>is the archived </a:t>
            </a:r>
            <a:r>
              <a:rPr lang="en-US" sz="2000" dirty="0" smtClean="0"/>
              <a:t>FY20 </a:t>
            </a:r>
            <a:r>
              <a:rPr lang="en-US" sz="2000" dirty="0" smtClean="0"/>
              <a:t>PLANNING Survey data</a:t>
            </a:r>
          </a:p>
          <a:p>
            <a:pPr marL="1200150" lvl="2" indent="-285750">
              <a:buFont typeface="Wingdings" panose="05000000000000000000" pitchFamily="2" charset="2"/>
              <a:buChar char="§"/>
            </a:pPr>
            <a:r>
              <a:rPr lang="en-US" sz="2000" dirty="0" smtClean="0"/>
              <a:t>Fiscal Year </a:t>
            </a:r>
            <a:r>
              <a:rPr lang="en-US" sz="2000" dirty="0" smtClean="0"/>
              <a:t>2020</a:t>
            </a:r>
            <a:r>
              <a:rPr lang="en-US" sz="2000" b="1" dirty="0" smtClean="0"/>
              <a:t>M</a:t>
            </a:r>
            <a:r>
              <a:rPr lang="en-US" sz="2000" dirty="0" smtClean="0"/>
              <a:t> </a:t>
            </a:r>
            <a:r>
              <a:rPr lang="en-US" sz="2000" dirty="0" smtClean="0"/>
              <a:t>is the </a:t>
            </a:r>
            <a:r>
              <a:rPr lang="en-US" sz="2000" dirty="0" smtClean="0"/>
              <a:t>FY20 </a:t>
            </a:r>
            <a:r>
              <a:rPr lang="en-US" sz="2000" dirty="0" smtClean="0"/>
              <a:t>Med School Freeze data </a:t>
            </a:r>
            <a:r>
              <a:rPr lang="en-US" dirty="0" smtClean="0"/>
              <a:t>as of July 18, </a:t>
            </a:r>
            <a:r>
              <a:rPr lang="en-US" dirty="0" smtClean="0"/>
              <a:t>2020</a:t>
            </a:r>
            <a:endParaRPr lang="en-US" dirty="0" smtClean="0"/>
          </a:p>
          <a:p>
            <a:pPr marL="1200150" lvl="2" indent="-285750">
              <a:buFont typeface="Wingdings" panose="05000000000000000000" pitchFamily="2" charset="2"/>
              <a:buChar char="§"/>
            </a:pPr>
            <a:r>
              <a:rPr lang="en-US" sz="2000" dirty="0" smtClean="0"/>
              <a:t>Fiscal Year </a:t>
            </a:r>
            <a:r>
              <a:rPr lang="en-US" sz="2000" dirty="0" smtClean="0"/>
              <a:t>2020 is </a:t>
            </a:r>
            <a:r>
              <a:rPr lang="en-US" sz="2000" dirty="0" smtClean="0"/>
              <a:t>the </a:t>
            </a:r>
            <a:r>
              <a:rPr lang="en-US" sz="2000" dirty="0" smtClean="0"/>
              <a:t>FY20 </a:t>
            </a:r>
            <a:r>
              <a:rPr lang="en-US" sz="2000" dirty="0" smtClean="0"/>
              <a:t>ANNUAL Survey data</a:t>
            </a:r>
          </a:p>
        </p:txBody>
      </p:sp>
      <p:sp>
        <p:nvSpPr>
          <p:cNvPr id="6" name="Title 10"/>
          <p:cNvSpPr txBox="1">
            <a:spLocks/>
          </p:cNvSpPr>
          <p:nvPr/>
        </p:nvSpPr>
        <p:spPr>
          <a:xfrm>
            <a:off x="298670" y="0"/>
            <a:ext cx="8858030" cy="1041400"/>
          </a:xfrm>
          <a:prstGeom prst="rect">
            <a:avLst/>
          </a:prstGeom>
          <a:noFill/>
          <a:ln>
            <a:noFill/>
          </a:ln>
        </p:spPr>
        <p:txBody>
          <a:bodyPr vert="horz" lIns="91440" tIns="45720" rIns="91440" bIns="4572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5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Reporting Options</a:t>
            </a:r>
            <a:endParaRPr lang="en-US" sz="54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768497" y="318510"/>
            <a:ext cx="1545391" cy="453647"/>
          </a:xfrm>
          <a:prstGeom prst="rect">
            <a:avLst/>
          </a:prstGeom>
        </p:spPr>
      </p:pic>
      <p:pic>
        <p:nvPicPr>
          <p:cNvPr id="7" name="Picture 6"/>
          <p:cNvPicPr>
            <a:picLocks noChangeAspect="1"/>
          </p:cNvPicPr>
          <p:nvPr/>
        </p:nvPicPr>
        <p:blipFill>
          <a:blip r:embed="rId4"/>
          <a:stretch>
            <a:fillRect/>
          </a:stretch>
        </p:blipFill>
        <p:spPr>
          <a:xfrm>
            <a:off x="7373959" y="100811"/>
            <a:ext cx="1572126" cy="452049"/>
          </a:xfrm>
          <a:prstGeom prst="rect">
            <a:avLst/>
          </a:prstGeom>
        </p:spPr>
      </p:pic>
      <p:pic>
        <p:nvPicPr>
          <p:cNvPr id="8" name="Picture 7"/>
          <p:cNvPicPr>
            <a:picLocks noChangeAspect="1"/>
          </p:cNvPicPr>
          <p:nvPr/>
        </p:nvPicPr>
        <p:blipFill>
          <a:blip r:embed="rId5"/>
          <a:stretch>
            <a:fillRect/>
          </a:stretch>
        </p:blipFill>
        <p:spPr>
          <a:xfrm>
            <a:off x="7377441" y="579437"/>
            <a:ext cx="1568644" cy="461963"/>
          </a:xfrm>
          <a:prstGeom prst="rect">
            <a:avLst/>
          </a:prstGeom>
        </p:spPr>
      </p:pic>
      <p:sp>
        <p:nvSpPr>
          <p:cNvPr id="9" name="TextBox 8"/>
          <p:cNvSpPr txBox="1"/>
          <p:nvPr/>
        </p:nvSpPr>
        <p:spPr>
          <a:xfrm>
            <a:off x="5138258" y="2362583"/>
            <a:ext cx="4005742" cy="738664"/>
          </a:xfrm>
          <a:prstGeom prst="rect">
            <a:avLst/>
          </a:prstGeom>
          <a:solidFill>
            <a:srgbClr val="F8EFB6">
              <a:alpha val="56000"/>
            </a:srgbClr>
          </a:solidFill>
        </p:spPr>
        <p:txBody>
          <a:bodyPr wrap="square" rtlCol="0">
            <a:spAutoFit/>
          </a:bodyPr>
          <a:lstStyle/>
          <a:p>
            <a:r>
              <a:rPr lang="en-US" sz="2400" b="1" dirty="0" smtClean="0"/>
              <a:t>Visit </a:t>
            </a:r>
            <a:r>
              <a:rPr lang="en-US" u="sng" dirty="0" smtClean="0"/>
              <a:t>https</a:t>
            </a:r>
            <a:r>
              <a:rPr lang="en-US" u="sng" dirty="0"/>
              <a:t>://</a:t>
            </a:r>
            <a:r>
              <a:rPr lang="en-US" u="sng" dirty="0" smtClean="0"/>
              <a:t>space.wustl.edu/reports</a:t>
            </a:r>
            <a:endParaRPr lang="en-US" b="1" dirty="0" smtClean="0"/>
          </a:p>
          <a:p>
            <a:r>
              <a:rPr lang="en-US" b="1" dirty="0"/>
              <a:t> </a:t>
            </a:r>
            <a:r>
              <a:rPr lang="en-US" b="1" dirty="0" smtClean="0"/>
              <a:t>           for more information</a:t>
            </a:r>
            <a:endParaRPr lang="en-US" b="1" dirty="0"/>
          </a:p>
        </p:txBody>
      </p:sp>
      <p:pic>
        <p:nvPicPr>
          <p:cNvPr id="10" name="Picture 4" descr="Image result for Importa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2341976"/>
            <a:ext cx="1082364" cy="7592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549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499533"/>
            <a:ext cx="7734302" cy="795867"/>
          </a:xfrm>
        </p:spPr>
        <p:txBody>
          <a:bodyPr/>
          <a:lstStyle/>
          <a:p>
            <a:r>
              <a:rPr lang="en-US" dirty="0" smtClean="0"/>
              <a:t>Logging</a:t>
            </a:r>
            <a:r>
              <a:rPr lang="en-US" baseline="0" dirty="0" smtClean="0"/>
              <a:t> on</a:t>
            </a:r>
            <a:endParaRPr lang="en-US" dirty="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B96A13-071A-44E0-BB85-962181570B37}" type="slidenum">
              <a:rPr kumimoji="0" lang="en-US"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000" b="0" i="0" u="none" strike="noStrike" kern="1200" cap="none" spc="0" normalizeH="0" baseline="0" noProof="0" dirty="0">
              <a:ln>
                <a:noFill/>
              </a:ln>
              <a:solidFill>
                <a:srgbClr val="50B4C8">
                  <a:alpha val="20000"/>
                </a:srgbClr>
              </a:solidFill>
              <a:effectLst/>
              <a:uLnTx/>
              <a:uFillTx/>
              <a:latin typeface="Calibri Light" panose="020F0302020204030204"/>
              <a:ea typeface="+mn-ea"/>
              <a:cs typeface="+mn-cs"/>
            </a:endParaRPr>
          </a:p>
        </p:txBody>
      </p:sp>
      <p:sp>
        <p:nvSpPr>
          <p:cNvPr id="6" name="Title 10"/>
          <p:cNvSpPr txBox="1">
            <a:spLocks/>
          </p:cNvSpPr>
          <p:nvPr/>
        </p:nvSpPr>
        <p:spPr>
          <a:xfrm>
            <a:off x="228600" y="0"/>
            <a:ext cx="8915400" cy="1295400"/>
          </a:xfrm>
          <a:prstGeom prst="rect">
            <a:avLst/>
          </a:prstGeom>
          <a:solidFill>
            <a:schemeClr val="bg1"/>
          </a:solidFill>
        </p:spPr>
        <p:txBody>
          <a:bodyPr vert="horz" lIns="91440" tIns="45720" rIns="91440" bIns="45720" rtlCol="0" anchor="ctr">
            <a:no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20" normalizeH="0" baseline="0" noProof="0" dirty="0">
                <a:ln cap="sq" cmpd="dbl">
                  <a:solidFill>
                    <a:srgbClr val="162F33">
                      <a:lumMod val="75000"/>
                    </a:srgbClr>
                  </a:solidFill>
                  <a:bevel/>
                </a:ln>
                <a:solidFill>
                  <a:prstClr val="black"/>
                </a:solidFill>
                <a:effectLst/>
                <a:uLnTx/>
                <a:uFillTx/>
                <a:latin typeface="Arial" panose="020B0604020202020204" pitchFamily="34" charset="0"/>
                <a:ea typeface="+mj-ea"/>
                <a:cs typeface="Arial" panose="020B0604020202020204" pitchFamily="34" charset="0"/>
              </a:rPr>
              <a:t>Logon to ManageSpace</a:t>
            </a:r>
          </a:p>
        </p:txBody>
      </p:sp>
      <p:sp>
        <p:nvSpPr>
          <p:cNvPr id="4" name="TextBox 3"/>
          <p:cNvSpPr txBox="1"/>
          <p:nvPr/>
        </p:nvSpPr>
        <p:spPr>
          <a:xfrm>
            <a:off x="552450" y="1266825"/>
            <a:ext cx="4019550"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ManageSpace’ is web based and you can access it from </a:t>
            </a:r>
            <a:r>
              <a:rPr kumimoji="0" lang="en-US" sz="2000" b="0" i="0" u="none" strike="noStrike" kern="1200" cap="none" spc="0" normalizeH="0" baseline="0" noProof="0" dirty="0" err="1" smtClean="0">
                <a:ln>
                  <a:noFill/>
                </a:ln>
                <a:solidFill>
                  <a:prstClr val="black"/>
                </a:solidFill>
                <a:effectLst/>
                <a:uLnTx/>
                <a:uFillTx/>
                <a:latin typeface="Calibri Light" panose="020F0302020204030204"/>
                <a:ea typeface="+mn-ea"/>
                <a:cs typeface="+mn-cs"/>
              </a:rPr>
              <a:t>One.WUSTL</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or from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3"/>
              </a:rPr>
              <a:t>https://managespace.wustl.edu</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Please add to your Bookmarks!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You must use Google Chrome and clear your cache for all time before you begin</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(See next slide)</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8936" y="4114800"/>
            <a:ext cx="761211" cy="759234"/>
          </a:xfrm>
          <a:prstGeom prst="rect">
            <a:avLst/>
          </a:prstGeom>
        </p:spPr>
      </p:pic>
      <p:pic>
        <p:nvPicPr>
          <p:cNvPr id="7" name="Picture 6"/>
          <p:cNvPicPr>
            <a:picLocks noChangeAspect="1"/>
          </p:cNvPicPr>
          <p:nvPr/>
        </p:nvPicPr>
        <p:blipFill>
          <a:blip r:embed="rId5"/>
          <a:stretch>
            <a:fillRect/>
          </a:stretch>
        </p:blipFill>
        <p:spPr>
          <a:xfrm>
            <a:off x="4800600" y="3124200"/>
            <a:ext cx="3314700" cy="2895600"/>
          </a:xfrm>
          <a:prstGeom prst="rect">
            <a:avLst/>
          </a:prstGeom>
        </p:spPr>
      </p:pic>
      <p:pic>
        <p:nvPicPr>
          <p:cNvPr id="8" name="Picture 7"/>
          <p:cNvPicPr>
            <a:picLocks noChangeAspect="1"/>
          </p:cNvPicPr>
          <p:nvPr/>
        </p:nvPicPr>
        <p:blipFill>
          <a:blip r:embed="rId6"/>
          <a:stretch>
            <a:fillRect/>
          </a:stretch>
        </p:blipFill>
        <p:spPr>
          <a:xfrm>
            <a:off x="-19048" y="-12787"/>
            <a:ext cx="329213" cy="6870787"/>
          </a:xfrm>
          <a:prstGeom prst="rect">
            <a:avLst/>
          </a:prstGeom>
        </p:spPr>
      </p:pic>
    </p:spTree>
    <p:extLst>
      <p:ext uri="{BB962C8B-B14F-4D97-AF65-F5344CB8AC3E}">
        <p14:creationId xmlns:p14="http://schemas.microsoft.com/office/powerpoint/2010/main" val="2977842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20</a:t>
            </a:fld>
            <a:endParaRPr lang="en-US" dirty="0"/>
          </a:p>
        </p:txBody>
      </p:sp>
      <p:sp>
        <p:nvSpPr>
          <p:cNvPr id="4" name="TextBox 3"/>
          <p:cNvSpPr txBox="1"/>
          <p:nvPr/>
        </p:nvSpPr>
        <p:spPr>
          <a:xfrm>
            <a:off x="287531" y="1043938"/>
            <a:ext cx="8458200" cy="954107"/>
          </a:xfrm>
          <a:prstGeom prst="rect">
            <a:avLst/>
          </a:prstGeom>
          <a:noFill/>
        </p:spPr>
        <p:txBody>
          <a:bodyPr wrap="square" rtlCol="0">
            <a:spAutoFit/>
          </a:bodyPr>
          <a:lstStyle/>
          <a:p>
            <a:r>
              <a:rPr lang="en-US" sz="2800" dirty="0" smtClean="0">
                <a:solidFill>
                  <a:schemeClr val="tx1">
                    <a:lumMod val="50000"/>
                  </a:schemeClr>
                </a:solidFill>
              </a:rPr>
              <a:t>Functional Code 85 is only allowed on room splits that have a Recharge Center key identifier assigned</a:t>
            </a:r>
          </a:p>
        </p:txBody>
      </p:sp>
      <p:sp>
        <p:nvSpPr>
          <p:cNvPr id="5" name="Rectangle 4"/>
          <p:cNvSpPr/>
          <p:nvPr/>
        </p:nvSpPr>
        <p:spPr>
          <a:xfrm>
            <a:off x="0"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0"/>
          <p:cNvSpPr txBox="1">
            <a:spLocks/>
          </p:cNvSpPr>
          <p:nvPr/>
        </p:nvSpPr>
        <p:spPr>
          <a:xfrm>
            <a:off x="228600" y="1604"/>
            <a:ext cx="8915400" cy="1066800"/>
          </a:xfrm>
          <a:prstGeom prst="rect">
            <a:avLst/>
          </a:prstGeom>
          <a:noFill/>
        </p:spPr>
        <p:txBody>
          <a:bodyPr vert="horz" lIns="91440" tIns="45720" rIns="91440" bIns="4572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4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Survey Audit – </a:t>
            </a:r>
            <a:r>
              <a:rPr lang="en-US" sz="4400" i="1"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Recharge</a:t>
            </a:r>
            <a:r>
              <a:rPr lang="en-US" sz="4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 Error Type</a:t>
            </a:r>
            <a:endParaRPr lang="en-US" sz="20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9050" y="2470540"/>
            <a:ext cx="9144000" cy="2983719"/>
          </a:xfrm>
          <a:prstGeom prst="rect">
            <a:avLst/>
          </a:prstGeom>
        </p:spPr>
      </p:pic>
      <p:sp>
        <p:nvSpPr>
          <p:cNvPr id="6" name="TextBox 5"/>
          <p:cNvSpPr txBox="1"/>
          <p:nvPr/>
        </p:nvSpPr>
        <p:spPr>
          <a:xfrm>
            <a:off x="247650" y="1998045"/>
            <a:ext cx="8797538" cy="523220"/>
          </a:xfrm>
          <a:prstGeom prst="rect">
            <a:avLst/>
          </a:prstGeom>
          <a:noFill/>
        </p:spPr>
        <p:txBody>
          <a:bodyPr wrap="square" rtlCol="0">
            <a:spAutoFit/>
          </a:bodyPr>
          <a:lstStyle/>
          <a:p>
            <a:r>
              <a:rPr lang="en-US" sz="2800" b="1" dirty="0" smtClean="0">
                <a:solidFill>
                  <a:srgbClr val="0000CC"/>
                </a:solidFill>
              </a:rPr>
              <a:t>Why did this room show up on the Survey Audit report?</a:t>
            </a:r>
            <a:endParaRPr lang="en-US" sz="2800" b="1" dirty="0">
              <a:solidFill>
                <a:srgbClr val="0000CC"/>
              </a:solidFill>
            </a:endParaRPr>
          </a:p>
        </p:txBody>
      </p:sp>
      <p:sp>
        <p:nvSpPr>
          <p:cNvPr id="8" name="Rectangle 7"/>
          <p:cNvSpPr/>
          <p:nvPr/>
        </p:nvSpPr>
        <p:spPr>
          <a:xfrm>
            <a:off x="5410200" y="3770694"/>
            <a:ext cx="609600" cy="267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050" y="4953000"/>
            <a:ext cx="615315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3405178"/>
            <a:ext cx="457200" cy="461665"/>
          </a:xfrm>
          <a:prstGeom prst="rect">
            <a:avLst/>
          </a:prstGeom>
          <a:noFill/>
        </p:spPr>
        <p:txBody>
          <a:bodyPr wrap="square" rtlCol="0">
            <a:spAutoFit/>
          </a:bodyPr>
          <a:lstStyle/>
          <a:p>
            <a:r>
              <a:rPr lang="en-US" sz="2400" b="1" dirty="0" smtClean="0">
                <a:solidFill>
                  <a:srgbClr val="FF0000"/>
                </a:solidFill>
              </a:rPr>
              <a:t>1</a:t>
            </a:r>
            <a:endParaRPr lang="en-US" sz="2400" b="1" dirty="0">
              <a:solidFill>
                <a:srgbClr val="FF0000"/>
              </a:solidFill>
            </a:endParaRPr>
          </a:p>
        </p:txBody>
      </p:sp>
      <p:sp>
        <p:nvSpPr>
          <p:cNvPr id="11" name="TextBox 10"/>
          <p:cNvSpPr txBox="1"/>
          <p:nvPr/>
        </p:nvSpPr>
        <p:spPr>
          <a:xfrm>
            <a:off x="6172200" y="4836467"/>
            <a:ext cx="457200" cy="461665"/>
          </a:xfrm>
          <a:prstGeom prst="rect">
            <a:avLst/>
          </a:prstGeom>
          <a:noFill/>
        </p:spPr>
        <p:txBody>
          <a:bodyPr wrap="square" rtlCol="0">
            <a:spAutoFit/>
          </a:bodyPr>
          <a:lstStyle/>
          <a:p>
            <a:r>
              <a:rPr lang="en-US" sz="2400" b="1" dirty="0" smtClean="0">
                <a:solidFill>
                  <a:srgbClr val="FF0000"/>
                </a:solidFill>
              </a:rPr>
              <a:t>2</a:t>
            </a:r>
            <a:endParaRPr lang="en-US" sz="2400" b="1" dirty="0">
              <a:solidFill>
                <a:srgbClr val="FF0000"/>
              </a:solidFill>
            </a:endParaRPr>
          </a:p>
        </p:txBody>
      </p:sp>
      <p:sp>
        <p:nvSpPr>
          <p:cNvPr id="12" name="TextBox 11"/>
          <p:cNvSpPr txBox="1"/>
          <p:nvPr/>
        </p:nvSpPr>
        <p:spPr>
          <a:xfrm>
            <a:off x="533400" y="5534251"/>
            <a:ext cx="7391400" cy="1015663"/>
          </a:xfrm>
          <a:prstGeom prst="rect">
            <a:avLst/>
          </a:prstGeom>
          <a:noFill/>
        </p:spPr>
        <p:txBody>
          <a:bodyPr wrap="square" rtlCol="0">
            <a:spAutoFit/>
          </a:bodyPr>
          <a:lstStyle/>
          <a:p>
            <a:pPr marL="342900" indent="-342900">
              <a:buFont typeface="+mj-lt"/>
              <a:buAutoNum type="arabicPeriod"/>
            </a:pPr>
            <a:r>
              <a:rPr lang="en-US" sz="2000" dirty="0" smtClean="0">
                <a:solidFill>
                  <a:srgbClr val="FF0000"/>
                </a:solidFill>
              </a:rPr>
              <a:t>Recharge Center key needs assigned.</a:t>
            </a:r>
          </a:p>
          <a:p>
            <a:pPr marL="342900" indent="-342900">
              <a:buFont typeface="+mj-lt"/>
              <a:buAutoNum type="arabicPeriod"/>
            </a:pPr>
            <a:r>
              <a:rPr lang="en-US" sz="2000" dirty="0" smtClean="0">
                <a:solidFill>
                  <a:srgbClr val="FF0000"/>
                </a:solidFill>
              </a:rPr>
              <a:t>Non-85 Functional Codes 95 and 82 (even though assigned with 0.00) need to be removed.</a:t>
            </a:r>
            <a:endParaRPr lang="en-US" sz="2000" dirty="0">
              <a:solidFill>
                <a:srgbClr val="FF0000"/>
              </a:solidFill>
            </a:endParaRPr>
          </a:p>
        </p:txBody>
      </p:sp>
    </p:spTree>
    <p:extLst>
      <p:ext uri="{BB962C8B-B14F-4D97-AF65-F5344CB8AC3E}">
        <p14:creationId xmlns:p14="http://schemas.microsoft.com/office/powerpoint/2010/main" val="3213969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21</a:t>
            </a:fld>
            <a:endParaRPr lang="en-US" dirty="0"/>
          </a:p>
        </p:txBody>
      </p:sp>
      <p:sp>
        <p:nvSpPr>
          <p:cNvPr id="4" name="TextBox 3"/>
          <p:cNvSpPr txBox="1"/>
          <p:nvPr/>
        </p:nvSpPr>
        <p:spPr>
          <a:xfrm>
            <a:off x="228600" y="990600"/>
            <a:ext cx="8763000" cy="954107"/>
          </a:xfrm>
          <a:prstGeom prst="rect">
            <a:avLst/>
          </a:prstGeom>
          <a:noFill/>
        </p:spPr>
        <p:txBody>
          <a:bodyPr wrap="square" rtlCol="0">
            <a:spAutoFit/>
          </a:bodyPr>
          <a:lstStyle/>
          <a:p>
            <a:r>
              <a:rPr lang="en-US" sz="2800" dirty="0" smtClean="0">
                <a:solidFill>
                  <a:schemeClr val="tx1">
                    <a:lumMod val="50000"/>
                  </a:schemeClr>
                </a:solidFill>
              </a:rPr>
              <a:t>Watch for Occupants that are sourced to recharge center accounts and added to non-recharge related room splits.</a:t>
            </a:r>
          </a:p>
        </p:txBody>
      </p:sp>
      <p:sp>
        <p:nvSpPr>
          <p:cNvPr id="5" name="Rectangle 4"/>
          <p:cNvSpPr/>
          <p:nvPr/>
        </p:nvSpPr>
        <p:spPr>
          <a:xfrm>
            <a:off x="0" y="0"/>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0"/>
          <p:cNvSpPr txBox="1">
            <a:spLocks/>
          </p:cNvSpPr>
          <p:nvPr/>
        </p:nvSpPr>
        <p:spPr>
          <a:xfrm>
            <a:off x="228600" y="1604"/>
            <a:ext cx="8915400" cy="1066800"/>
          </a:xfrm>
          <a:prstGeom prst="rect">
            <a:avLst/>
          </a:prstGeom>
          <a:solidFill>
            <a:schemeClr val="accent1">
              <a:lumMod val="20000"/>
              <a:lumOff val="80000"/>
            </a:schemeClr>
          </a:solidFill>
        </p:spPr>
        <p:txBody>
          <a:bodyPr vert="horz" lIns="91440" tIns="45720" rIns="91440" bIns="4572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44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Survey Audit – </a:t>
            </a:r>
            <a:r>
              <a:rPr lang="en-US" sz="4400" i="1"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Recharge</a:t>
            </a:r>
            <a:r>
              <a:rPr lang="en-US" sz="44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 Error Type</a:t>
            </a:r>
            <a:endParaRPr lang="en-US" sz="20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533400" y="1809799"/>
            <a:ext cx="8797538" cy="523220"/>
          </a:xfrm>
          <a:prstGeom prst="rect">
            <a:avLst/>
          </a:prstGeom>
          <a:noFill/>
        </p:spPr>
        <p:txBody>
          <a:bodyPr wrap="square" rtlCol="0">
            <a:spAutoFit/>
          </a:bodyPr>
          <a:lstStyle/>
          <a:p>
            <a:r>
              <a:rPr lang="en-US" sz="2800" b="1" dirty="0" smtClean="0">
                <a:solidFill>
                  <a:srgbClr val="0000CC"/>
                </a:solidFill>
              </a:rPr>
              <a:t>Why did this room show up on the Survey Audit report?</a:t>
            </a:r>
            <a:endParaRPr lang="en-US" sz="2800" b="1" dirty="0">
              <a:solidFill>
                <a:srgbClr val="0000CC"/>
              </a:solidFill>
            </a:endParaRPr>
          </a:p>
        </p:txBody>
      </p:sp>
      <p:pic>
        <p:nvPicPr>
          <p:cNvPr id="3" name="Picture 2"/>
          <p:cNvPicPr>
            <a:picLocks noChangeAspect="1"/>
          </p:cNvPicPr>
          <p:nvPr/>
        </p:nvPicPr>
        <p:blipFill>
          <a:blip r:embed="rId3"/>
          <a:stretch>
            <a:fillRect/>
          </a:stretch>
        </p:blipFill>
        <p:spPr>
          <a:xfrm>
            <a:off x="0" y="2288328"/>
            <a:ext cx="9144000" cy="3502872"/>
          </a:xfrm>
          <a:prstGeom prst="rect">
            <a:avLst/>
          </a:prstGeom>
        </p:spPr>
      </p:pic>
      <p:sp>
        <p:nvSpPr>
          <p:cNvPr id="8" name="Rectangle 7"/>
          <p:cNvSpPr/>
          <p:nvPr/>
        </p:nvSpPr>
        <p:spPr>
          <a:xfrm>
            <a:off x="5334000" y="3552943"/>
            <a:ext cx="609600" cy="267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5505226"/>
            <a:ext cx="6153150" cy="1335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3176201"/>
            <a:ext cx="457200" cy="461665"/>
          </a:xfrm>
          <a:prstGeom prst="rect">
            <a:avLst/>
          </a:prstGeom>
          <a:noFill/>
        </p:spPr>
        <p:txBody>
          <a:bodyPr wrap="square" rtlCol="0">
            <a:spAutoFit/>
          </a:bodyPr>
          <a:lstStyle/>
          <a:p>
            <a:r>
              <a:rPr lang="en-US" sz="2400" b="1" dirty="0" smtClean="0">
                <a:solidFill>
                  <a:srgbClr val="FF0000"/>
                </a:solidFill>
              </a:rPr>
              <a:t>1</a:t>
            </a:r>
            <a:endParaRPr lang="en-US" sz="2400" b="1" dirty="0">
              <a:solidFill>
                <a:srgbClr val="FF0000"/>
              </a:solidFill>
            </a:endParaRPr>
          </a:p>
        </p:txBody>
      </p:sp>
      <p:sp>
        <p:nvSpPr>
          <p:cNvPr id="11" name="TextBox 10"/>
          <p:cNvSpPr txBox="1"/>
          <p:nvPr/>
        </p:nvSpPr>
        <p:spPr>
          <a:xfrm>
            <a:off x="6141143" y="5274393"/>
            <a:ext cx="457200" cy="461665"/>
          </a:xfrm>
          <a:prstGeom prst="rect">
            <a:avLst/>
          </a:prstGeom>
          <a:noFill/>
        </p:spPr>
        <p:txBody>
          <a:bodyPr wrap="square" rtlCol="0">
            <a:spAutoFit/>
          </a:bodyPr>
          <a:lstStyle/>
          <a:p>
            <a:r>
              <a:rPr lang="en-US" sz="2400" b="1" dirty="0" smtClean="0">
                <a:solidFill>
                  <a:srgbClr val="FF0000"/>
                </a:solidFill>
              </a:rPr>
              <a:t>2</a:t>
            </a:r>
            <a:endParaRPr lang="en-US" sz="2400" b="1" dirty="0">
              <a:solidFill>
                <a:srgbClr val="FF0000"/>
              </a:solidFill>
            </a:endParaRPr>
          </a:p>
        </p:txBody>
      </p:sp>
      <p:sp>
        <p:nvSpPr>
          <p:cNvPr id="12" name="TextBox 11"/>
          <p:cNvSpPr txBox="1"/>
          <p:nvPr/>
        </p:nvSpPr>
        <p:spPr>
          <a:xfrm>
            <a:off x="228600" y="5781675"/>
            <a:ext cx="8202353" cy="1015663"/>
          </a:xfrm>
          <a:prstGeom prst="rect">
            <a:avLst/>
          </a:prstGeom>
          <a:noFill/>
        </p:spPr>
        <p:txBody>
          <a:bodyPr wrap="square" rtlCol="0">
            <a:spAutoFit/>
          </a:bodyPr>
          <a:lstStyle/>
          <a:p>
            <a:pPr marL="342900" indent="-342900">
              <a:buFont typeface="+mj-lt"/>
              <a:buAutoNum type="arabicPeriod"/>
            </a:pPr>
            <a:r>
              <a:rPr lang="en-US" sz="2000" dirty="0" smtClean="0">
                <a:solidFill>
                  <a:srgbClr val="FF0000"/>
                </a:solidFill>
              </a:rPr>
              <a:t>Recharge Center key not assigned, so this split considered non-recharge split.</a:t>
            </a:r>
          </a:p>
          <a:p>
            <a:pPr marL="342900" indent="-342900">
              <a:buFont typeface="+mj-lt"/>
              <a:buAutoNum type="arabicPeriod"/>
            </a:pPr>
            <a:r>
              <a:rPr lang="en-US" sz="2000" dirty="0" smtClean="0">
                <a:solidFill>
                  <a:srgbClr val="FF0000"/>
                </a:solidFill>
              </a:rPr>
              <a:t>85 Functional Code should not appear on a non-recharge room split.</a:t>
            </a:r>
            <a:endParaRPr lang="en-US" sz="2000" dirty="0">
              <a:solidFill>
                <a:srgbClr val="FF0000"/>
              </a:solidFill>
            </a:endParaRPr>
          </a:p>
        </p:txBody>
      </p:sp>
    </p:spTree>
    <p:extLst>
      <p:ext uri="{BB962C8B-B14F-4D97-AF65-F5344CB8AC3E}">
        <p14:creationId xmlns:p14="http://schemas.microsoft.com/office/powerpoint/2010/main" val="3170778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22</a:t>
            </a:fld>
            <a:endParaRPr lang="en-US" dirty="0"/>
          </a:p>
        </p:txBody>
      </p:sp>
      <p:sp>
        <p:nvSpPr>
          <p:cNvPr id="5" name="Rectangle 4"/>
          <p:cNvSpPr/>
          <p:nvPr/>
        </p:nvSpPr>
        <p:spPr>
          <a:xfrm>
            <a:off x="-9525"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0"/>
          <p:cNvSpPr txBox="1">
            <a:spLocks/>
          </p:cNvSpPr>
          <p:nvPr/>
        </p:nvSpPr>
        <p:spPr>
          <a:xfrm>
            <a:off x="228600" y="1604"/>
            <a:ext cx="8915400" cy="1066800"/>
          </a:xfrm>
          <a:prstGeom prst="rect">
            <a:avLst/>
          </a:prstGeom>
          <a:noFill/>
        </p:spPr>
        <p:txBody>
          <a:bodyPr vert="horz" lIns="91440" tIns="45720" rIns="91440" bIns="4572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44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Survey Audit – </a:t>
            </a:r>
            <a:r>
              <a:rPr lang="en-US" sz="4400" i="1"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Recharge</a:t>
            </a:r>
            <a:r>
              <a:rPr lang="en-US" sz="44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 Error Type</a:t>
            </a:r>
            <a:endParaRPr lang="en-US" sz="20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219075" y="1039829"/>
            <a:ext cx="3819525" cy="523220"/>
          </a:xfrm>
          <a:prstGeom prst="rect">
            <a:avLst/>
          </a:prstGeom>
          <a:noFill/>
        </p:spPr>
        <p:txBody>
          <a:bodyPr wrap="square" rtlCol="0">
            <a:spAutoFit/>
          </a:bodyPr>
          <a:lstStyle/>
          <a:p>
            <a:r>
              <a:rPr lang="en-US" sz="2800" b="1" dirty="0" smtClean="0">
                <a:solidFill>
                  <a:srgbClr val="FF0000"/>
                </a:solidFill>
              </a:rPr>
              <a:t>Steps to Correct:</a:t>
            </a:r>
            <a:endParaRPr lang="en-US" sz="2800" b="1" dirty="0">
              <a:solidFill>
                <a:srgbClr val="FF0000"/>
              </a:solidFill>
            </a:endParaRPr>
          </a:p>
        </p:txBody>
      </p:sp>
      <p:sp>
        <p:nvSpPr>
          <p:cNvPr id="12" name="TextBox 11"/>
          <p:cNvSpPr txBox="1"/>
          <p:nvPr/>
        </p:nvSpPr>
        <p:spPr>
          <a:xfrm>
            <a:off x="336937" y="1531815"/>
            <a:ext cx="8202353" cy="4708981"/>
          </a:xfrm>
          <a:prstGeom prst="rect">
            <a:avLst/>
          </a:prstGeom>
          <a:noFill/>
        </p:spPr>
        <p:txBody>
          <a:bodyPr wrap="square" rtlCol="0">
            <a:spAutoFit/>
          </a:bodyPr>
          <a:lstStyle/>
          <a:p>
            <a:pPr marL="342900" indent="-342900">
              <a:buFont typeface="+mj-lt"/>
              <a:buAutoNum type="arabicPeriod"/>
            </a:pPr>
            <a:r>
              <a:rPr lang="en-US" sz="2000" dirty="0" smtClean="0"/>
              <a:t>Go to Occupant tab on the non-recharge room split.  Press Reset button</a:t>
            </a:r>
          </a:p>
          <a:p>
            <a:pPr marL="800100" lvl="1" indent="-342900">
              <a:buFont typeface="Arial" panose="020B0604020202020204" pitchFamily="34" charset="0"/>
              <a:buChar char="•"/>
            </a:pPr>
            <a:r>
              <a:rPr lang="en-US" sz="2000" dirty="0" smtClean="0"/>
              <a:t>Reset button retains the Occupant(s) but resets the Accounts | FTE | Functional Code tabs</a:t>
            </a:r>
          </a:p>
          <a:p>
            <a:pPr marL="342900" indent="-342900">
              <a:buFont typeface="+mj-lt"/>
              <a:buAutoNum type="arabicPeriod"/>
            </a:pPr>
            <a:r>
              <a:rPr lang="en-US" sz="2000" dirty="0" smtClean="0"/>
              <a:t>Press Next</a:t>
            </a:r>
          </a:p>
          <a:p>
            <a:pPr marL="342900" indent="-342900">
              <a:buFont typeface="+mj-lt"/>
              <a:buAutoNum type="arabicPeriod"/>
            </a:pPr>
            <a:r>
              <a:rPr lang="en-US" sz="2000" dirty="0" smtClean="0"/>
              <a:t>On the Accounts tab, remove any of the accounts that begin with an “85-” as these are recharge-related accounts and should not remain in the non-recharge room split</a:t>
            </a:r>
          </a:p>
          <a:p>
            <a:pPr marL="342900" indent="-342900">
              <a:buFont typeface="+mj-lt"/>
              <a:buAutoNum type="arabicPeriod"/>
            </a:pPr>
            <a:r>
              <a:rPr lang="en-US" sz="2000" dirty="0" smtClean="0"/>
              <a:t>Press Next</a:t>
            </a:r>
          </a:p>
          <a:p>
            <a:pPr marL="342900" indent="-342900">
              <a:buFont typeface="+mj-lt"/>
              <a:buAutoNum type="arabicPeriod"/>
            </a:pPr>
            <a:r>
              <a:rPr lang="en-US" sz="2000" dirty="0" smtClean="0"/>
              <a:t>On the FTE tab modify the </a:t>
            </a:r>
            <a:r>
              <a:rPr lang="en-US" sz="2000" i="1" dirty="0" err="1" smtClean="0"/>
              <a:t>Adj</a:t>
            </a:r>
            <a:r>
              <a:rPr lang="en-US" sz="2000" i="1" dirty="0" smtClean="0"/>
              <a:t> Relative FTE</a:t>
            </a:r>
            <a:r>
              <a:rPr lang="en-US" sz="2000" dirty="0" smtClean="0"/>
              <a:t> as needed</a:t>
            </a:r>
          </a:p>
          <a:p>
            <a:pPr marL="342900" indent="-342900">
              <a:buFont typeface="+mj-lt"/>
              <a:buAutoNum type="arabicPeriod"/>
            </a:pPr>
            <a:r>
              <a:rPr lang="en-US" sz="2000" dirty="0" smtClean="0"/>
              <a:t>Since you pressed reset on the Occupant tab, once you get to the Functional Code tab the system recalculates without the “85” account and provides new %’s for the non-85 accounts.</a:t>
            </a:r>
          </a:p>
          <a:p>
            <a:pPr marL="342900" indent="-342900">
              <a:buFont typeface="+mj-lt"/>
              <a:buAutoNum type="arabicPeriod"/>
            </a:pPr>
            <a:r>
              <a:rPr lang="en-US" sz="2000" dirty="0" smtClean="0"/>
              <a:t>Review %’s on Functional Code</a:t>
            </a:r>
          </a:p>
          <a:p>
            <a:pPr marL="342900" indent="-342900">
              <a:buFont typeface="+mj-lt"/>
              <a:buAutoNum type="arabicPeriod"/>
            </a:pPr>
            <a:r>
              <a:rPr lang="en-US" sz="2000" dirty="0" smtClean="0"/>
              <a:t>Confirm that there are no 85’s</a:t>
            </a:r>
          </a:p>
          <a:p>
            <a:pPr marL="342900" indent="-342900">
              <a:buFont typeface="+mj-lt"/>
              <a:buAutoNum type="arabicPeriod"/>
            </a:pPr>
            <a:r>
              <a:rPr lang="en-US" sz="2000" dirty="0" smtClean="0"/>
              <a:t>Save</a:t>
            </a:r>
          </a:p>
        </p:txBody>
      </p:sp>
    </p:spTree>
    <p:extLst>
      <p:ext uri="{BB962C8B-B14F-4D97-AF65-F5344CB8AC3E}">
        <p14:creationId xmlns:p14="http://schemas.microsoft.com/office/powerpoint/2010/main" val="1534483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B96A13-071A-44E0-BB85-962181570B37}" type="slidenum">
              <a:rPr kumimoji="0" lang="en-US"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000" b="0" i="0" u="none" strike="noStrike" kern="1200" cap="none" spc="0" normalizeH="0" baseline="0" noProof="0" dirty="0">
              <a:ln>
                <a:noFill/>
              </a:ln>
              <a:solidFill>
                <a:srgbClr val="50B4C8">
                  <a:alpha val="20000"/>
                </a:srgbClr>
              </a:solidFill>
              <a:effectLst/>
              <a:uLnTx/>
              <a:uFillTx/>
              <a:latin typeface="Calibri Light" panose="020F0302020204030204"/>
              <a:ea typeface="+mn-ea"/>
              <a:cs typeface="+mn-cs"/>
            </a:endParaRPr>
          </a:p>
        </p:txBody>
      </p:sp>
      <p:sp>
        <p:nvSpPr>
          <p:cNvPr id="11" name="Title 10"/>
          <p:cNvSpPr>
            <a:spLocks noGrp="1"/>
          </p:cNvSpPr>
          <p:nvPr>
            <p:ph type="title" idx="4294967295"/>
          </p:nvPr>
        </p:nvSpPr>
        <p:spPr>
          <a:xfrm>
            <a:off x="212324" y="8549"/>
            <a:ext cx="8915400" cy="914400"/>
          </a:xfrm>
          <a:solidFill>
            <a:schemeClr val="bg1"/>
          </a:solidFill>
        </p:spPr>
        <p:txBody>
          <a:bodyPr>
            <a:noAutofit/>
            <a:scene3d>
              <a:camera prst="orthographicFront"/>
              <a:lightRig rig="threePt" dir="t"/>
            </a:scene3d>
            <a:sp3d extrusionH="57150">
              <a:bevelT w="38100" h="38100"/>
              <a:bevelB w="38100" h="38100" prst="angle"/>
              <a:extrusionClr>
                <a:schemeClr val="tx1">
                  <a:lumMod val="50000"/>
                  <a:lumOff val="50000"/>
                </a:schemeClr>
              </a:extrusionClr>
            </a:sp3d>
          </a:bodyPr>
          <a:lstStyle/>
          <a:p>
            <a:r>
              <a:rPr lang="en-US" sz="32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sym typeface="Wingdings" panose="05000000000000000000" pitchFamily="2" charset="2"/>
              </a:rPr>
              <a:t/>
            </a:r>
            <a:br>
              <a:rPr lang="en-US" sz="32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sym typeface="Wingdings" panose="05000000000000000000" pitchFamily="2" charset="2"/>
              </a:rPr>
            </a:br>
            <a:r>
              <a:rPr lang="en-US" sz="32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sym typeface="Wingdings" panose="05000000000000000000" pitchFamily="2" charset="2"/>
              </a:rPr>
              <a:t>Need Help?</a:t>
            </a:r>
            <a:endParaRPr lang="en-US" sz="32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0" y="0"/>
            <a:ext cx="228600" cy="6858000"/>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 name="TextBox 2"/>
          <p:cNvSpPr txBox="1"/>
          <p:nvPr/>
        </p:nvSpPr>
        <p:spPr>
          <a:xfrm>
            <a:off x="304800" y="990600"/>
            <a:ext cx="80772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Check out our website space.wustl.edu</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 name="TextBox 5"/>
          <p:cNvSpPr txBox="1"/>
          <p:nvPr/>
        </p:nvSpPr>
        <p:spPr>
          <a:xfrm>
            <a:off x="457200" y="1752600"/>
            <a:ext cx="7162800"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Space Team Contacts: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prstClr val="black"/>
                </a:solidFill>
                <a:effectLst/>
                <a:uLnTx/>
                <a:uFillTx/>
                <a:latin typeface="Calibri Light" panose="020F0302020204030204"/>
                <a:ea typeface="+mn-ea"/>
                <a:cs typeface="+mn-cs"/>
              </a:rPr>
              <a:t>Danforth</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Scott Masterson </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3"/>
              </a:rPr>
              <a:t>masterson@wustl.edu</a:t>
            </a:r>
            <a:endPar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Jenn Lankford </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4"/>
              </a:rPr>
              <a:t>Jennifer.Lankford@wustl.edu</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Jennifer Woods </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5"/>
              </a:rPr>
              <a:t>woods.j@wustl.edu</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prstClr val="black"/>
                </a:solidFill>
                <a:effectLst/>
                <a:uLnTx/>
                <a:uFillTx/>
                <a:latin typeface="Calibri Light" panose="020F0302020204030204"/>
                <a:ea typeface="+mn-ea"/>
                <a:cs typeface="+mn-cs"/>
              </a:rPr>
              <a:t>Med School</a:t>
            </a:r>
            <a:endPar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Cheryl Kilwin </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6"/>
              </a:rPr>
              <a:t>kilwinc@wustl.edu</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Terrell Davis  </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7"/>
              </a:rPr>
              <a:t>davis.terrell@wustl.edu</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4" name="Picture 3"/>
          <p:cNvPicPr>
            <a:picLocks noChangeAspect="1"/>
          </p:cNvPicPr>
          <p:nvPr/>
        </p:nvPicPr>
        <p:blipFill>
          <a:blip r:embed="rId8"/>
          <a:stretch>
            <a:fillRect/>
          </a:stretch>
        </p:blipFill>
        <p:spPr>
          <a:xfrm>
            <a:off x="5488057" y="1738399"/>
            <a:ext cx="2865368" cy="2152075"/>
          </a:xfrm>
          <a:prstGeom prst="rect">
            <a:avLst/>
          </a:prstGeom>
        </p:spPr>
      </p:pic>
    </p:spTree>
    <p:extLst>
      <p:ext uri="{BB962C8B-B14F-4D97-AF65-F5344CB8AC3E}">
        <p14:creationId xmlns:p14="http://schemas.microsoft.com/office/powerpoint/2010/main" val="3150449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3</a:t>
            </a:fld>
            <a:endParaRPr lang="en-US"/>
          </a:p>
        </p:txBody>
      </p:sp>
      <p:sp>
        <p:nvSpPr>
          <p:cNvPr id="7" name="Rectangle 6"/>
          <p:cNvSpPr/>
          <p:nvPr/>
        </p:nvSpPr>
        <p:spPr>
          <a:xfrm>
            <a:off x="1" y="0"/>
            <a:ext cx="316064" cy="6858000"/>
          </a:xfrm>
          <a:prstGeom prst="rect">
            <a:avLst/>
          </a:prstGeom>
          <a:solidFill>
            <a:srgbClr val="8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457199" y="1"/>
            <a:ext cx="8686801" cy="762000"/>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n cap="sq" cmpd="dbl">
                  <a:solidFill>
                    <a:schemeClr val="tx2">
                      <a:lumMod val="75000"/>
                    </a:schemeClr>
                  </a:solidFill>
                  <a:bevel/>
                </a:ln>
                <a:latin typeface="Arial" panose="020B0604020202020204" pitchFamily="34" charset="0"/>
                <a:cs typeface="Arial" panose="020B0604020202020204" pitchFamily="34" charset="0"/>
              </a:rPr>
              <a:t>Recharge </a:t>
            </a:r>
            <a:r>
              <a:rPr lang="en-US" sz="3600" dirty="0">
                <a:ln cap="sq" cmpd="dbl">
                  <a:solidFill>
                    <a:schemeClr val="tx2">
                      <a:lumMod val="75000"/>
                    </a:schemeClr>
                  </a:solidFill>
                  <a:bevel/>
                </a:ln>
                <a:latin typeface="Arial" panose="020B0604020202020204" pitchFamily="34" charset="0"/>
                <a:cs typeface="Arial" panose="020B0604020202020204" pitchFamily="34" charset="0"/>
              </a:rPr>
              <a:t>Centers</a:t>
            </a:r>
          </a:p>
        </p:txBody>
      </p:sp>
      <p:sp>
        <p:nvSpPr>
          <p:cNvPr id="12" name="TextBox 11"/>
          <p:cNvSpPr txBox="1"/>
          <p:nvPr/>
        </p:nvSpPr>
        <p:spPr>
          <a:xfrm>
            <a:off x="457200" y="1006345"/>
            <a:ext cx="8382000" cy="3970318"/>
          </a:xfrm>
          <a:prstGeom prst="rect">
            <a:avLst/>
          </a:prstGeom>
          <a:noFill/>
        </p:spPr>
        <p:txBody>
          <a:bodyPr wrap="square" rtlCol="0">
            <a:spAutoFit/>
          </a:bodyPr>
          <a:lstStyle/>
          <a:p>
            <a:r>
              <a:rPr lang="en-US" sz="2800" b="1" dirty="0"/>
              <a:t>Recharge </a:t>
            </a:r>
            <a:r>
              <a:rPr lang="en-US" sz="2800" b="1" dirty="0" smtClean="0"/>
              <a:t>Center Definition</a:t>
            </a:r>
            <a:endParaRPr lang="en-US" sz="2800" b="1" dirty="0"/>
          </a:p>
          <a:p>
            <a:pPr marL="342900" indent="-342900">
              <a:buFont typeface="Arial" panose="020B0604020202020204" pitchFamily="34" charset="0"/>
              <a:buChar char="•"/>
            </a:pPr>
            <a:r>
              <a:rPr lang="en-US" sz="2800" dirty="0"/>
              <a:t>WU operating units that provide products and services for a fee, primarily to other University departments.</a:t>
            </a:r>
          </a:p>
          <a:p>
            <a:pPr marL="342900" indent="-342900">
              <a:buFont typeface="Arial" panose="020B0604020202020204" pitchFamily="34" charset="0"/>
              <a:buChar char="•"/>
            </a:pPr>
            <a:r>
              <a:rPr lang="en-US" sz="2800" dirty="0"/>
              <a:t>Each Recharge Center needs to be assigned space where the recharge center activity for the product/service takes place</a:t>
            </a:r>
          </a:p>
          <a:p>
            <a:pPr marL="342900" indent="-342900">
              <a:buFont typeface="Arial" panose="020B0604020202020204" pitchFamily="34" charset="0"/>
              <a:buChar char="•"/>
            </a:pPr>
            <a:r>
              <a:rPr lang="en-US" sz="2800" dirty="0"/>
              <a:t>Recharge Centers are assigned “</a:t>
            </a:r>
            <a:r>
              <a:rPr lang="en-US" sz="2800" dirty="0" smtClean="0"/>
              <a:t>key” identifiers </a:t>
            </a:r>
            <a:r>
              <a:rPr lang="en-US" sz="2800" dirty="0"/>
              <a:t>and the “keys” are attached to the room split(s) where the recharge activities take place</a:t>
            </a:r>
          </a:p>
        </p:txBody>
      </p:sp>
      <p:sp>
        <p:nvSpPr>
          <p:cNvPr id="16" name="TextBox 15"/>
          <p:cNvSpPr txBox="1"/>
          <p:nvPr/>
        </p:nvSpPr>
        <p:spPr>
          <a:xfrm>
            <a:off x="483292" y="4976663"/>
            <a:ext cx="7608735" cy="1200329"/>
          </a:xfrm>
          <a:prstGeom prst="rect">
            <a:avLst/>
          </a:prstGeom>
          <a:solidFill>
            <a:srgbClr val="F8EFB6"/>
          </a:solidFill>
        </p:spPr>
        <p:txBody>
          <a:bodyPr wrap="square" rtlCol="0">
            <a:spAutoFit/>
          </a:bodyPr>
          <a:lstStyle/>
          <a:p>
            <a:r>
              <a:rPr lang="en-US" sz="2000" b="1" dirty="0"/>
              <a:t>Do you know you have a recharge center that needs space assigned, but you don’t know the </a:t>
            </a:r>
            <a:r>
              <a:rPr lang="en-US" sz="2000" b="1" dirty="0" smtClean="0"/>
              <a:t>key identifier?</a:t>
            </a:r>
            <a:r>
              <a:rPr lang="en-US" sz="1350" dirty="0"/>
              <a:t>		</a:t>
            </a:r>
          </a:p>
          <a:p>
            <a:r>
              <a:rPr lang="en-US" sz="1350" b="1" dirty="0"/>
              <a:t>		</a:t>
            </a:r>
            <a:r>
              <a:rPr lang="en-US" sz="1350" b="1" dirty="0" smtClean="0"/>
              <a:t>						</a:t>
            </a:r>
            <a:r>
              <a:rPr lang="en-US" sz="1600" dirty="0" smtClean="0"/>
              <a:t>Contact </a:t>
            </a:r>
            <a:r>
              <a:rPr lang="en-US" sz="1600" dirty="0" smtClean="0"/>
              <a:t>Jenn Lankford</a:t>
            </a:r>
            <a:endParaRPr lang="en-US" sz="1600" dirty="0"/>
          </a:p>
          <a:p>
            <a:r>
              <a:rPr lang="en-US" sz="1600" dirty="0" smtClean="0"/>
              <a:t>							</a:t>
            </a:r>
            <a:r>
              <a:rPr lang="en-US" sz="1600" dirty="0"/>
              <a:t>	</a:t>
            </a:r>
            <a:r>
              <a:rPr lang="en-US" sz="1600" dirty="0" smtClean="0"/>
              <a:t>Jennifer.Lankford@wustl.edu</a:t>
            </a:r>
            <a:endParaRPr lang="en-US" sz="1600" dirty="0"/>
          </a:p>
        </p:txBody>
      </p:sp>
      <p:pic>
        <p:nvPicPr>
          <p:cNvPr id="17" name="Picture 4" descr="C:\Users\chrpot\AppData\Local\Microsoft\Windows\Temporary Internet Files\Content.IE5\6TA0NU6Z\Simple_light_bulb_graphi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2578" y="5483721"/>
            <a:ext cx="666940" cy="692053"/>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chrpot\AppData\Local\Microsoft\Windows\Temporary Internet Files\Content.IE5\6TA0NU6Z\chav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225" y="78451"/>
            <a:ext cx="1211777" cy="121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508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4</a:t>
            </a:fld>
            <a:endParaRPr lang="en-US" dirty="0"/>
          </a:p>
        </p:txBody>
      </p:sp>
      <p:sp>
        <p:nvSpPr>
          <p:cNvPr id="7" name="Rectangle 6"/>
          <p:cNvSpPr/>
          <p:nvPr/>
        </p:nvSpPr>
        <p:spPr>
          <a:xfrm>
            <a:off x="1" y="0"/>
            <a:ext cx="316064" cy="68580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80999" y="0"/>
            <a:ext cx="8763001" cy="816997"/>
          </a:xfrm>
          <a:prstGeom prst="rect">
            <a:avLst/>
          </a:prstGeom>
          <a:solidFill>
            <a:schemeClr val="bg1"/>
          </a:solid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n cap="sq" cmpd="dbl">
                  <a:solidFill>
                    <a:schemeClr val="tx2">
                      <a:lumMod val="75000"/>
                    </a:schemeClr>
                  </a:solidFill>
                  <a:bevel/>
                </a:ln>
                <a:latin typeface="Arial" panose="020B0604020202020204" pitchFamily="34" charset="0"/>
                <a:cs typeface="Arial" panose="020B0604020202020204" pitchFamily="34" charset="0"/>
              </a:rPr>
              <a:t>Specialized Service Facility (SSF)</a:t>
            </a:r>
            <a:endParaRPr lang="en-US" sz="3600" dirty="0">
              <a:ln cap="sq" cmpd="dbl">
                <a:solidFill>
                  <a:schemeClr val="tx2">
                    <a:lumMod val="75000"/>
                  </a:schemeClr>
                </a:solidFill>
                <a:bevel/>
              </a:ln>
              <a:latin typeface="Arial" panose="020B0604020202020204" pitchFamily="34" charset="0"/>
              <a:cs typeface="Arial" panose="020B0604020202020204" pitchFamily="34" charset="0"/>
            </a:endParaRPr>
          </a:p>
        </p:txBody>
      </p:sp>
      <p:sp>
        <p:nvSpPr>
          <p:cNvPr id="12" name="TextBox 11"/>
          <p:cNvSpPr txBox="1"/>
          <p:nvPr/>
        </p:nvSpPr>
        <p:spPr>
          <a:xfrm>
            <a:off x="457200" y="807472"/>
            <a:ext cx="8382000" cy="4401205"/>
          </a:xfrm>
          <a:prstGeom prst="rect">
            <a:avLst/>
          </a:prstGeom>
          <a:noFill/>
        </p:spPr>
        <p:txBody>
          <a:bodyPr wrap="square" rtlCol="0">
            <a:spAutoFit/>
          </a:bodyPr>
          <a:lstStyle/>
          <a:p>
            <a:r>
              <a:rPr lang="en-US" sz="2800" b="1" dirty="0" smtClean="0"/>
              <a:t>SSF Definition</a:t>
            </a:r>
            <a:endParaRPr lang="en-US" sz="2800" b="1" dirty="0"/>
          </a:p>
          <a:p>
            <a:pPr marL="342900" indent="-342900">
              <a:buFont typeface="Arial" panose="020B0604020202020204" pitchFamily="34" charset="0"/>
              <a:buChar char="•"/>
            </a:pPr>
            <a:r>
              <a:rPr lang="en-US" sz="2800" dirty="0"/>
              <a:t>SSF’s are operating units that provide </a:t>
            </a:r>
            <a:r>
              <a:rPr lang="en-US" sz="2800" dirty="0">
                <a:solidFill>
                  <a:srgbClr val="FF0000"/>
                </a:solidFill>
              </a:rPr>
              <a:t>highly complex </a:t>
            </a:r>
            <a:r>
              <a:rPr lang="en-US" sz="2800" dirty="0"/>
              <a:t>services primarily to other </a:t>
            </a:r>
            <a:r>
              <a:rPr lang="en-US" sz="2800" dirty="0" smtClean="0"/>
              <a:t>University </a:t>
            </a:r>
            <a:r>
              <a:rPr lang="en-US" sz="2800" dirty="0"/>
              <a:t>departments and have total annual revenue (internal and external) of </a:t>
            </a:r>
            <a:r>
              <a:rPr lang="en-US" sz="2800" dirty="0">
                <a:solidFill>
                  <a:srgbClr val="FF0000"/>
                </a:solidFill>
              </a:rPr>
              <a:t>more than $1 million</a:t>
            </a:r>
            <a:r>
              <a:rPr lang="en-US" sz="2800" dirty="0" smtClean="0"/>
              <a:t>.</a:t>
            </a:r>
          </a:p>
          <a:p>
            <a:pPr marL="342900" indent="-342900">
              <a:buFont typeface="Arial" panose="020B0604020202020204" pitchFamily="34" charset="0"/>
              <a:buChar char="•"/>
            </a:pPr>
            <a:r>
              <a:rPr lang="en-US" sz="2800" dirty="0" smtClean="0"/>
              <a:t>Each SSF needs </a:t>
            </a:r>
            <a:r>
              <a:rPr lang="en-US" sz="2800" dirty="0"/>
              <a:t>to be assigned space where the </a:t>
            </a:r>
            <a:r>
              <a:rPr lang="en-US" sz="2800" dirty="0" smtClean="0"/>
              <a:t>activity </a:t>
            </a:r>
            <a:r>
              <a:rPr lang="en-US" sz="2800" dirty="0"/>
              <a:t>for the product/service takes place</a:t>
            </a:r>
          </a:p>
          <a:p>
            <a:pPr marL="342900" indent="-342900">
              <a:buFont typeface="Arial" panose="020B0604020202020204" pitchFamily="34" charset="0"/>
              <a:buChar char="•"/>
            </a:pPr>
            <a:r>
              <a:rPr lang="en-US" sz="2800" dirty="0" smtClean="0"/>
              <a:t>SSF’s are </a:t>
            </a:r>
            <a:r>
              <a:rPr lang="en-US" sz="2800" dirty="0"/>
              <a:t>assigned “</a:t>
            </a:r>
            <a:r>
              <a:rPr lang="en-US" sz="2800" dirty="0" smtClean="0"/>
              <a:t>key” identifiers </a:t>
            </a:r>
            <a:r>
              <a:rPr lang="en-US" sz="2800" dirty="0"/>
              <a:t>and the “keys” are attached to the room split(s) where </a:t>
            </a:r>
            <a:r>
              <a:rPr lang="en-US" sz="2800" dirty="0" smtClean="0"/>
              <a:t>the activities </a:t>
            </a:r>
            <a:r>
              <a:rPr lang="en-US" sz="2800" dirty="0"/>
              <a:t>take place</a:t>
            </a:r>
          </a:p>
        </p:txBody>
      </p:sp>
      <p:pic>
        <p:nvPicPr>
          <p:cNvPr id="16387"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78451"/>
            <a:ext cx="1211777" cy="121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411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5</a:t>
            </a:fld>
            <a:endParaRPr lang="en-US" dirty="0"/>
          </a:p>
        </p:txBody>
      </p:sp>
      <p:sp>
        <p:nvSpPr>
          <p:cNvPr id="4" name="TextBox 3"/>
          <p:cNvSpPr txBox="1"/>
          <p:nvPr/>
        </p:nvSpPr>
        <p:spPr>
          <a:xfrm>
            <a:off x="381000" y="1060483"/>
            <a:ext cx="8458200" cy="4893647"/>
          </a:xfrm>
          <a:prstGeom prst="rect">
            <a:avLst/>
          </a:prstGeom>
          <a:noFill/>
        </p:spPr>
        <p:txBody>
          <a:bodyPr wrap="square" rtlCol="0">
            <a:spAutoFit/>
          </a:bodyPr>
          <a:lstStyle/>
          <a:p>
            <a:r>
              <a:rPr lang="en-US" sz="2800" b="1" dirty="0" smtClean="0">
                <a:solidFill>
                  <a:schemeClr val="tx1">
                    <a:lumMod val="50000"/>
                  </a:schemeClr>
                </a:solidFill>
              </a:rPr>
              <a:t>SSF / Recharge Center Space Guidelines:</a:t>
            </a:r>
          </a:p>
          <a:p>
            <a:pPr marL="457200" indent="-457200">
              <a:buFont typeface="Wingdings" panose="05000000000000000000" pitchFamily="2" charset="2"/>
              <a:buChar char="§"/>
            </a:pPr>
            <a:r>
              <a:rPr lang="en-US" sz="2800" dirty="0" smtClean="0">
                <a:solidFill>
                  <a:schemeClr val="tx1">
                    <a:lumMod val="50000"/>
                  </a:schemeClr>
                </a:solidFill>
              </a:rPr>
              <a:t>Only 1 Recharge Center key identifier allowed per 1 Room Split</a:t>
            </a:r>
          </a:p>
          <a:p>
            <a:pPr marL="914400" lvl="1" indent="-457200">
              <a:buFont typeface="Wingdings" panose="05000000000000000000" pitchFamily="2" charset="2"/>
              <a:buChar char="§"/>
            </a:pPr>
            <a:r>
              <a:rPr lang="en-US" sz="2400" dirty="0" smtClean="0">
                <a:solidFill>
                  <a:srgbClr val="FF0000"/>
                </a:solidFill>
              </a:rPr>
              <a:t>If your room contains more than 1 Recharge </a:t>
            </a:r>
            <a:r>
              <a:rPr lang="en-US" sz="2400" dirty="0">
                <a:solidFill>
                  <a:srgbClr val="FF0000"/>
                </a:solidFill>
              </a:rPr>
              <a:t>C</a:t>
            </a:r>
            <a:r>
              <a:rPr lang="en-US" sz="2400" dirty="0" smtClean="0">
                <a:solidFill>
                  <a:srgbClr val="FF0000"/>
                </a:solidFill>
              </a:rPr>
              <a:t>enter, then you will need to create a room split for each recharge center key identifier that needs assigned</a:t>
            </a:r>
          </a:p>
          <a:p>
            <a:pPr marL="914400" lvl="1" indent="-457200">
              <a:buFont typeface="Wingdings" panose="05000000000000000000" pitchFamily="2" charset="2"/>
              <a:buChar char="§"/>
            </a:pPr>
            <a:r>
              <a:rPr lang="en-US" sz="2400" i="1" dirty="0" smtClean="0"/>
              <a:t>Recharge Center</a:t>
            </a:r>
            <a:r>
              <a:rPr lang="en-US" sz="2400" dirty="0" smtClean="0"/>
              <a:t> is used to identify area within ManageSpace where the SSF </a:t>
            </a:r>
            <a:r>
              <a:rPr lang="en-US" sz="2400" u="sng" dirty="0" smtClean="0"/>
              <a:t>or</a:t>
            </a:r>
            <a:r>
              <a:rPr lang="en-US" sz="2400" dirty="0" smtClean="0"/>
              <a:t> Recharge Center key is assigned.</a:t>
            </a:r>
          </a:p>
          <a:p>
            <a:pPr marL="457200" indent="-457200">
              <a:buFont typeface="Wingdings" panose="05000000000000000000" pitchFamily="2" charset="2"/>
              <a:buChar char="§"/>
            </a:pPr>
            <a:r>
              <a:rPr lang="en-US" sz="2800" dirty="0" smtClean="0">
                <a:solidFill>
                  <a:schemeClr val="tx1">
                    <a:lumMod val="50000"/>
                  </a:schemeClr>
                </a:solidFill>
              </a:rPr>
              <a:t>During ANNUAL Survey, each room split with a Recharge Center key assigned needs to have Functional Code of 85-100%</a:t>
            </a:r>
            <a:endParaRPr lang="en-US" sz="2800" dirty="0">
              <a:solidFill>
                <a:schemeClr val="tx1">
                  <a:lumMod val="50000"/>
                </a:schemeClr>
              </a:solidFill>
            </a:endParaRPr>
          </a:p>
        </p:txBody>
      </p:sp>
      <p:sp>
        <p:nvSpPr>
          <p:cNvPr id="5" name="Rectangle 4"/>
          <p:cNvSpPr/>
          <p:nvPr/>
        </p:nvSpPr>
        <p:spPr>
          <a:xfrm>
            <a:off x="0" y="0"/>
            <a:ext cx="228600" cy="68580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0"/>
          <p:cNvSpPr txBox="1">
            <a:spLocks/>
          </p:cNvSpPr>
          <p:nvPr/>
        </p:nvSpPr>
        <p:spPr>
          <a:xfrm>
            <a:off x="228600" y="1604"/>
            <a:ext cx="8915400" cy="1066800"/>
          </a:xfrm>
          <a:prstGeom prst="rect">
            <a:avLst/>
          </a:prstGeom>
          <a:noFill/>
        </p:spPr>
        <p:txBody>
          <a:bodyPr vert="horz" lIns="91440" tIns="45720" rIns="91440" bIns="4572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4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Assigning Space</a:t>
            </a:r>
            <a:endParaRPr lang="en-US" sz="39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11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231775" y="0"/>
            <a:ext cx="8912225" cy="1066800"/>
          </a:xfrm>
          <a:noFill/>
        </p:spPr>
        <p:txBody>
          <a:bodyPr vert="horz" anchor="b" anchorCtr="0">
            <a:normAutofit fontScale="90000"/>
            <a:scene3d>
              <a:camera prst="orthographicFront"/>
              <a:lightRig rig="threePt" dir="t"/>
            </a:scene3d>
            <a:sp3d extrusionH="57150">
              <a:bevelT w="38100" h="38100"/>
              <a:bevelB w="38100" h="38100" prst="angle"/>
              <a:extrusionClr>
                <a:schemeClr val="tx1">
                  <a:lumMod val="50000"/>
                  <a:lumOff val="50000"/>
                </a:schemeClr>
              </a:extrusionClr>
            </a:sp3d>
          </a:bodyPr>
          <a:lstStyle/>
          <a:p>
            <a:r>
              <a:rPr lang="en-US" sz="5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Scenario 1 – </a:t>
            </a:r>
            <a:r>
              <a:rPr lang="en-US" sz="49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Recharge 85 Report</a:t>
            </a:r>
            <a:endParaRPr lang="en-US" sz="49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228600" y="1036258"/>
            <a:ext cx="8610600" cy="1323439"/>
          </a:xfrm>
          <a:prstGeom prst="rect">
            <a:avLst/>
          </a:prstGeom>
          <a:noFill/>
        </p:spPr>
        <p:txBody>
          <a:bodyPr wrap="square" rtlCol="0">
            <a:spAutoFit/>
          </a:bodyPr>
          <a:lstStyle/>
          <a:p>
            <a:r>
              <a:rPr lang="en-US" sz="2000" b="1" dirty="0" smtClean="0"/>
              <a:t>You work in Cell Biology Department 3225.  You were contacted by Cost Analysis to confirm space for Recharge </a:t>
            </a:r>
            <a:r>
              <a:rPr lang="en-US" sz="2000" b="1" dirty="0"/>
              <a:t>C</a:t>
            </a:r>
            <a:r>
              <a:rPr lang="en-US" sz="2000" b="1" dirty="0" smtClean="0"/>
              <a:t>enter identified as CBWASH </a:t>
            </a:r>
            <a:r>
              <a:rPr lang="en-US" sz="2000" b="1" i="1" dirty="0" smtClean="0"/>
              <a:t>Glassware Washing Facility.</a:t>
            </a:r>
            <a:r>
              <a:rPr lang="en-US" sz="2000" b="1" dirty="0" smtClean="0"/>
              <a:t>   You’re not sure what space CBWASH is currently assigned to in ManageSpace.</a:t>
            </a:r>
          </a:p>
        </p:txBody>
      </p:sp>
      <p:sp>
        <p:nvSpPr>
          <p:cNvPr id="5" name="Rectangle 4"/>
          <p:cNvSpPr/>
          <p:nvPr/>
        </p:nvSpPr>
        <p:spPr>
          <a:xfrm>
            <a:off x="0"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9559" y="2443201"/>
            <a:ext cx="8656655" cy="3970318"/>
          </a:xfrm>
          <a:prstGeom prst="rect">
            <a:avLst/>
          </a:prstGeom>
          <a:noFill/>
        </p:spPr>
        <p:txBody>
          <a:bodyPr wrap="square" rtlCol="0">
            <a:spAutoFit/>
          </a:bodyPr>
          <a:lstStyle/>
          <a:p>
            <a:r>
              <a:rPr lang="en-US" sz="2400" b="1" dirty="0" smtClean="0"/>
              <a:t>SOLUTION:</a:t>
            </a:r>
          </a:p>
          <a:p>
            <a:pPr marL="457200" indent="-457200">
              <a:buFont typeface="+mj-lt"/>
              <a:buAutoNum type="arabicPeriod"/>
            </a:pPr>
            <a:r>
              <a:rPr lang="en-US" sz="2400" dirty="0" smtClean="0"/>
              <a:t>Login to managespace.wustl.edu </a:t>
            </a:r>
            <a:r>
              <a:rPr lang="en-US" sz="2400" dirty="0" smtClean="0">
                <a:sym typeface="Wingdings" panose="05000000000000000000" pitchFamily="2" charset="2"/>
              </a:rPr>
              <a:t> Space Planning &amp; 				Management  ManageSpace</a:t>
            </a:r>
            <a:endParaRPr lang="en-US" sz="2400" dirty="0" smtClean="0"/>
          </a:p>
          <a:p>
            <a:pPr marL="457200" indent="-457200">
              <a:buAutoNum type="arabicPeriod" startAt="2"/>
            </a:pPr>
            <a:r>
              <a:rPr lang="en-US" sz="2400" dirty="0" smtClean="0"/>
              <a:t>Under “Reports”, Click on “Recharge 85”</a:t>
            </a:r>
          </a:p>
          <a:p>
            <a:pPr marL="457200" indent="-457200">
              <a:buAutoNum type="arabicPeriod" startAt="2"/>
            </a:pPr>
            <a:r>
              <a:rPr lang="en-US" sz="2400" dirty="0" smtClean="0"/>
              <a:t>Enter “CBWASH” under the </a:t>
            </a:r>
            <a:r>
              <a:rPr lang="en-US" sz="2400" i="1" dirty="0" smtClean="0"/>
              <a:t>Recharge Center</a:t>
            </a:r>
            <a:r>
              <a:rPr lang="en-US" sz="2400" dirty="0" smtClean="0"/>
              <a:t> heading. </a:t>
            </a:r>
          </a:p>
          <a:p>
            <a:r>
              <a:rPr lang="en-US" sz="2400" dirty="0"/>
              <a:t>	</a:t>
            </a:r>
            <a:r>
              <a:rPr lang="en-US" sz="2400" dirty="0" smtClean="0"/>
              <a:t>		Press Enter</a:t>
            </a:r>
          </a:p>
          <a:p>
            <a:endParaRPr lang="en-US" sz="2400" dirty="0" smtClean="0"/>
          </a:p>
          <a:p>
            <a:pPr marL="457200" indent="-457200">
              <a:buAutoNum type="arabicPeriod" startAt="2"/>
            </a:pPr>
            <a:endParaRPr lang="en-US" sz="2400" dirty="0"/>
          </a:p>
          <a:p>
            <a:pPr marL="457200" indent="-457200">
              <a:buAutoNum type="arabicPeriod" startAt="2"/>
            </a:pPr>
            <a:r>
              <a:rPr lang="en-US" sz="2400" dirty="0" smtClean="0"/>
              <a:t>Export results to Excel</a:t>
            </a:r>
          </a:p>
          <a:p>
            <a:endParaRPr lang="en-US" dirty="0"/>
          </a:p>
          <a:p>
            <a:endParaRPr lang="en-US" dirty="0" smtClean="0"/>
          </a:p>
        </p:txBody>
      </p:sp>
      <p:pic>
        <p:nvPicPr>
          <p:cNvPr id="7" name="Picture 6"/>
          <p:cNvPicPr>
            <a:picLocks noChangeAspect="1"/>
          </p:cNvPicPr>
          <p:nvPr/>
        </p:nvPicPr>
        <p:blipFill>
          <a:blip r:embed="rId3"/>
          <a:stretch>
            <a:fillRect/>
          </a:stretch>
        </p:blipFill>
        <p:spPr>
          <a:xfrm>
            <a:off x="1865663" y="5867400"/>
            <a:ext cx="1215485" cy="254673"/>
          </a:xfrm>
          <a:prstGeom prst="rect">
            <a:avLst/>
          </a:prstGeom>
        </p:spPr>
      </p:pic>
      <p:pic>
        <p:nvPicPr>
          <p:cNvPr id="10" name="Picture 9"/>
          <p:cNvPicPr>
            <a:picLocks noChangeAspect="1"/>
          </p:cNvPicPr>
          <p:nvPr/>
        </p:nvPicPr>
        <p:blipFill>
          <a:blip r:embed="rId4"/>
          <a:stretch>
            <a:fillRect/>
          </a:stretch>
        </p:blipFill>
        <p:spPr>
          <a:xfrm>
            <a:off x="1851369" y="4756048"/>
            <a:ext cx="1581400" cy="555961"/>
          </a:xfrm>
          <a:prstGeom prst="rect">
            <a:avLst/>
          </a:prstGeom>
        </p:spPr>
      </p:pic>
      <p:pic>
        <p:nvPicPr>
          <p:cNvPr id="23" name="Picture 3" descr="C:\Users\chrpot\AppData\Local\Microsoft\Windows\Temporary Internet Files\Content.IE5\6TA0NU6Z\chav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2175" y="1513205"/>
            <a:ext cx="1851825" cy="1851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
          <p:cNvSpPr>
            <a:spLocks noGrp="1"/>
          </p:cNvSpPr>
          <p:nvPr>
            <p:ph type="sldNum" sz="quarter" idx="12"/>
          </p:nvPr>
        </p:nvSpPr>
        <p:spPr>
          <a:xfrm>
            <a:off x="6821654" y="5715000"/>
            <a:ext cx="2194560" cy="1397039"/>
          </a:xfrm>
        </p:spPr>
        <p:txBody>
          <a:bodyPr/>
          <a:lstStyle/>
          <a:p>
            <a:fld id="{85B96A13-071A-44E0-BB85-962181570B37}" type="slidenum">
              <a:rPr lang="en-US" smtClean="0"/>
              <a:t>6</a:t>
            </a:fld>
            <a:endParaRPr lang="en-US" dirty="0"/>
          </a:p>
        </p:txBody>
      </p:sp>
    </p:spTree>
    <p:extLst>
      <p:ext uri="{BB962C8B-B14F-4D97-AF65-F5344CB8AC3E}">
        <p14:creationId xmlns:p14="http://schemas.microsoft.com/office/powerpoint/2010/main" val="3194176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28600" cy="68580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5227" y="1239664"/>
            <a:ext cx="8656655" cy="4708981"/>
          </a:xfrm>
          <a:prstGeom prst="rect">
            <a:avLst/>
          </a:prstGeom>
          <a:noFill/>
        </p:spPr>
        <p:txBody>
          <a:bodyPr wrap="square" rtlCol="0">
            <a:spAutoFit/>
          </a:bodyPr>
          <a:lstStyle/>
          <a:p>
            <a:r>
              <a:rPr lang="en-US" sz="2400" dirty="0" smtClean="0"/>
              <a:t>5. You notice that there are two unique room numbers listed:</a:t>
            </a:r>
          </a:p>
          <a:p>
            <a:r>
              <a:rPr lang="en-US" sz="2400" dirty="0"/>
              <a:t>	</a:t>
            </a:r>
            <a:r>
              <a:rPr lang="en-US" sz="2400" dirty="0" smtClean="0"/>
              <a:t>	A. 01910B and 01910</a:t>
            </a:r>
          </a:p>
          <a:p>
            <a:r>
              <a:rPr lang="en-US" sz="2400" dirty="0" smtClean="0"/>
              <a:t>		B. There are two lines per room because each room has two 			function codes that add up to 100. </a:t>
            </a:r>
          </a:p>
          <a:p>
            <a:r>
              <a:rPr lang="en-US" sz="2000" dirty="0"/>
              <a:t>	</a:t>
            </a:r>
            <a:r>
              <a:rPr lang="en-US" sz="2000" dirty="0" smtClean="0"/>
              <a:t>		(Note that during ANNUAL Survey, you would see only Function Code 			85 until the Recharge Process Runs and turns the 85 into the non-85 			function codes)</a:t>
            </a:r>
          </a:p>
          <a:p>
            <a:endParaRPr lang="en-US" sz="2400" dirty="0" smtClean="0"/>
          </a:p>
          <a:p>
            <a:endParaRPr lang="en-US" sz="2400" dirty="0"/>
          </a:p>
          <a:p>
            <a:endParaRPr lang="en-US" sz="2400" dirty="0" smtClean="0"/>
          </a:p>
          <a:p>
            <a:r>
              <a:rPr lang="en-US" sz="2400" dirty="0" smtClean="0"/>
              <a:t>6. After reviewing the </a:t>
            </a:r>
            <a:r>
              <a:rPr lang="en-US" sz="2400" i="1" dirty="0" smtClean="0"/>
              <a:t>Recharge 85</a:t>
            </a:r>
            <a:r>
              <a:rPr lang="en-US" sz="2400" dirty="0" smtClean="0"/>
              <a:t> report results, you realize that the CBWASH recharge key needs to be added to space in Building 00012, Room 00557A.</a:t>
            </a:r>
            <a:endParaRPr lang="en-US" dirty="0"/>
          </a:p>
        </p:txBody>
      </p:sp>
      <p:pic>
        <p:nvPicPr>
          <p:cNvPr id="2" name="Picture 1"/>
          <p:cNvPicPr>
            <a:picLocks noChangeAspect="1"/>
          </p:cNvPicPr>
          <p:nvPr/>
        </p:nvPicPr>
        <p:blipFill>
          <a:blip r:embed="rId3"/>
          <a:stretch>
            <a:fillRect/>
          </a:stretch>
        </p:blipFill>
        <p:spPr>
          <a:xfrm>
            <a:off x="344277" y="3733800"/>
            <a:ext cx="8498090" cy="1011242"/>
          </a:xfrm>
          <a:prstGeom prst="rect">
            <a:avLst/>
          </a:prstGeom>
        </p:spPr>
      </p:pic>
      <p:sp>
        <p:nvSpPr>
          <p:cNvPr id="7" name="Slide Number Placeholder 1"/>
          <p:cNvSpPr>
            <a:spLocks noGrp="1"/>
          </p:cNvSpPr>
          <p:nvPr>
            <p:ph type="sldNum" sz="quarter" idx="12"/>
          </p:nvPr>
        </p:nvSpPr>
        <p:spPr>
          <a:xfrm>
            <a:off x="6871115" y="5715000"/>
            <a:ext cx="2194560" cy="1397039"/>
          </a:xfrm>
        </p:spPr>
        <p:txBody>
          <a:bodyPr/>
          <a:lstStyle/>
          <a:p>
            <a:fld id="{85B96A13-071A-44E0-BB85-962181570B37}" type="slidenum">
              <a:rPr lang="en-US" smtClean="0"/>
              <a:t>7</a:t>
            </a:fld>
            <a:endParaRPr lang="en-US" dirty="0"/>
          </a:p>
        </p:txBody>
      </p:sp>
      <p:sp>
        <p:nvSpPr>
          <p:cNvPr id="9" name="Title 10"/>
          <p:cNvSpPr txBox="1">
            <a:spLocks/>
          </p:cNvSpPr>
          <p:nvPr/>
        </p:nvSpPr>
        <p:spPr>
          <a:xfrm>
            <a:off x="215733" y="0"/>
            <a:ext cx="8912225" cy="1066800"/>
          </a:xfrm>
          <a:prstGeom prst="rect">
            <a:avLst/>
          </a:prstGeom>
          <a:noFill/>
        </p:spPr>
        <p:txBody>
          <a:bodyPr vert="horz" lIns="91440" tIns="45720" rIns="91440" bIns="45720" rtlCol="0" anchor="b" anchorCtr="0">
            <a:normAutofit fontScale="82500" lnSpcReduction="10000"/>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5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Scenario 1 </a:t>
            </a:r>
            <a:r>
              <a:rPr lang="en-US" sz="4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(cont)</a:t>
            </a:r>
            <a:r>
              <a:rPr lang="en-US" sz="5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 – </a:t>
            </a:r>
            <a:r>
              <a:rPr lang="en-US" sz="49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Recharge 85 Report</a:t>
            </a:r>
            <a:endParaRPr lang="en-US" sz="49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281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5227" y="1239664"/>
            <a:ext cx="8656655" cy="4801314"/>
          </a:xfrm>
          <a:prstGeom prst="rect">
            <a:avLst/>
          </a:prstGeom>
          <a:noFill/>
        </p:spPr>
        <p:txBody>
          <a:bodyPr wrap="square" rtlCol="0">
            <a:spAutoFit/>
          </a:bodyPr>
          <a:lstStyle/>
          <a:p>
            <a:r>
              <a:rPr lang="en-US" sz="2400" dirty="0"/>
              <a:t>7</a:t>
            </a:r>
            <a:r>
              <a:rPr lang="en-US" sz="2400" dirty="0" smtClean="0"/>
              <a:t>. In My Room List, you click on Room 00557A</a:t>
            </a:r>
          </a:p>
          <a:p>
            <a:r>
              <a:rPr lang="en-US" sz="2400" dirty="0" smtClean="0"/>
              <a:t>8. You Edit or Add a split and add the recharge center key CBWASH</a:t>
            </a:r>
          </a:p>
          <a:p>
            <a:endParaRPr lang="en-US" sz="2400" dirty="0"/>
          </a:p>
          <a:p>
            <a:endParaRPr lang="en-US" sz="2400" dirty="0" smtClean="0"/>
          </a:p>
          <a:p>
            <a:endParaRPr lang="en-US" sz="2400" dirty="0"/>
          </a:p>
          <a:p>
            <a:endParaRPr lang="en-US" sz="2400" dirty="0" smtClean="0"/>
          </a:p>
          <a:p>
            <a:endParaRPr lang="en-US" sz="2400" dirty="0" smtClean="0"/>
          </a:p>
          <a:p>
            <a:pPr marL="457200" indent="-457200">
              <a:buAutoNum type="arabicPeriod" startAt="9"/>
            </a:pPr>
            <a:r>
              <a:rPr lang="en-US" sz="2400" dirty="0" smtClean="0"/>
              <a:t>Enter Date Effective (if you are in PLANNING Survey cycle)</a:t>
            </a:r>
          </a:p>
          <a:p>
            <a:pPr marL="457200" indent="-457200">
              <a:buAutoNum type="arabicPeriod" startAt="9"/>
            </a:pPr>
            <a:r>
              <a:rPr lang="en-US" sz="2400" dirty="0" smtClean="0"/>
              <a:t>Enter % of Space for the Recharge Center room split</a:t>
            </a:r>
          </a:p>
          <a:p>
            <a:r>
              <a:rPr lang="en-US" sz="2400" dirty="0" smtClean="0"/>
              <a:t>11. Enter Survey Comments explaining reason for the change</a:t>
            </a:r>
          </a:p>
          <a:p>
            <a:r>
              <a:rPr lang="en-US" sz="2400" dirty="0" smtClean="0"/>
              <a:t>12. Save your changes</a:t>
            </a:r>
          </a:p>
          <a:p>
            <a:r>
              <a:rPr lang="en-US" sz="2400" dirty="0" smtClean="0"/>
              <a:t>13. Mark Complete</a:t>
            </a:r>
            <a:endParaRPr lang="en-US" dirty="0"/>
          </a:p>
          <a:p>
            <a:endParaRPr lang="en-US" dirty="0" smtClean="0"/>
          </a:p>
        </p:txBody>
      </p:sp>
      <p:pic>
        <p:nvPicPr>
          <p:cNvPr id="3" name="Picture 2"/>
          <p:cNvPicPr>
            <a:picLocks noChangeAspect="1"/>
          </p:cNvPicPr>
          <p:nvPr/>
        </p:nvPicPr>
        <p:blipFill>
          <a:blip r:embed="rId3"/>
          <a:stretch>
            <a:fillRect/>
          </a:stretch>
        </p:blipFill>
        <p:spPr>
          <a:xfrm>
            <a:off x="708818" y="2062367"/>
            <a:ext cx="7958138" cy="1440751"/>
          </a:xfrm>
          <a:prstGeom prst="rect">
            <a:avLst/>
          </a:prstGeom>
        </p:spPr>
      </p:pic>
      <p:sp>
        <p:nvSpPr>
          <p:cNvPr id="7" name="Slide Number Placeholder 1"/>
          <p:cNvSpPr>
            <a:spLocks noGrp="1"/>
          </p:cNvSpPr>
          <p:nvPr>
            <p:ph type="sldNum" sz="quarter" idx="12"/>
          </p:nvPr>
        </p:nvSpPr>
        <p:spPr>
          <a:xfrm>
            <a:off x="6705600" y="5715000"/>
            <a:ext cx="2194560" cy="1397039"/>
          </a:xfrm>
        </p:spPr>
        <p:txBody>
          <a:bodyPr/>
          <a:lstStyle/>
          <a:p>
            <a:fld id="{85B96A13-071A-44E0-BB85-962181570B37}" type="slidenum">
              <a:rPr lang="en-US" smtClean="0"/>
              <a:t>8</a:t>
            </a:fld>
            <a:endParaRPr lang="en-US" dirty="0"/>
          </a:p>
        </p:txBody>
      </p:sp>
      <p:sp>
        <p:nvSpPr>
          <p:cNvPr id="9" name="Title 10"/>
          <p:cNvSpPr txBox="1">
            <a:spLocks/>
          </p:cNvSpPr>
          <p:nvPr/>
        </p:nvSpPr>
        <p:spPr>
          <a:xfrm>
            <a:off x="231775" y="0"/>
            <a:ext cx="8912225" cy="1066800"/>
          </a:xfrm>
          <a:prstGeom prst="rect">
            <a:avLst/>
          </a:prstGeom>
          <a:noFill/>
        </p:spPr>
        <p:txBody>
          <a:bodyPr vert="horz" lIns="91440" tIns="45720" rIns="91440" bIns="45720" rtlCol="0" anchor="b" anchorCtr="0">
            <a:normAutofit fontScale="82500" lnSpcReduction="10000"/>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5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Scenario 1 </a:t>
            </a:r>
            <a:r>
              <a:rPr lang="en-US" sz="4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(cont)</a:t>
            </a:r>
            <a:r>
              <a:rPr lang="en-US" sz="5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 – </a:t>
            </a:r>
            <a:r>
              <a:rPr lang="en-US" sz="49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Recharge 85 Report</a:t>
            </a:r>
            <a:endParaRPr lang="en-US" sz="49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092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96A13-071A-44E0-BB85-962181570B37}" type="slidenum">
              <a:rPr lang="en-US" smtClean="0"/>
              <a:t>9</a:t>
            </a:fld>
            <a:endParaRPr lang="en-US"/>
          </a:p>
        </p:txBody>
      </p:sp>
      <p:sp>
        <p:nvSpPr>
          <p:cNvPr id="11" name="Title 10"/>
          <p:cNvSpPr>
            <a:spLocks noGrp="1"/>
          </p:cNvSpPr>
          <p:nvPr>
            <p:ph type="title" idx="4294967295"/>
          </p:nvPr>
        </p:nvSpPr>
        <p:spPr>
          <a:xfrm>
            <a:off x="228600" y="0"/>
            <a:ext cx="8915400" cy="990600"/>
          </a:xfrm>
          <a:noFill/>
        </p:spPr>
        <p:txBody>
          <a:bodyP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p>
            <a:r>
              <a:rPr lang="en-US" sz="4400" dirty="0" smtClean="0">
                <a:ln cap="sq" cmpd="dbl">
                  <a:solidFill>
                    <a:schemeClr val="tx2">
                      <a:lumMod val="75000"/>
                    </a:schemeClr>
                  </a:solidFill>
                  <a:bevel/>
                </a:ln>
                <a:solidFill>
                  <a:schemeClr val="tx1"/>
                </a:solidFill>
                <a:latin typeface="Arial" panose="020B0604020202020204" pitchFamily="34" charset="0"/>
                <a:cs typeface="Arial" panose="020B0604020202020204" pitchFamily="34" charset="0"/>
              </a:rPr>
              <a:t>Scenario 2 – Recharge Center</a:t>
            </a:r>
            <a:endParaRPr lang="en-US" sz="4400" dirty="0">
              <a:ln cap="sq" cmpd="dbl">
                <a:solidFill>
                  <a:schemeClr val="tx2">
                    <a:lumMod val="75000"/>
                  </a:schemeClr>
                </a:solidFill>
                <a:bevel/>
              </a:ln>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0" y="0"/>
            <a:ext cx="2286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946887"/>
            <a:ext cx="8610600" cy="2246769"/>
          </a:xfrm>
          <a:prstGeom prst="rect">
            <a:avLst/>
          </a:prstGeom>
          <a:noFill/>
        </p:spPr>
        <p:txBody>
          <a:bodyPr wrap="square" rtlCol="0">
            <a:spAutoFit/>
          </a:bodyPr>
          <a:lstStyle/>
          <a:p>
            <a:r>
              <a:rPr lang="en-US" sz="2000" b="1" dirty="0" smtClean="0"/>
              <a:t>Cost Analysis contacted you because your recharge center ISOTOPE was not assigned to any room splits.  You know the ISOTOPE instrument is located in:</a:t>
            </a:r>
          </a:p>
          <a:p>
            <a:r>
              <a:rPr lang="en-US" sz="2000" b="1" dirty="0"/>
              <a:t>	</a:t>
            </a:r>
            <a:r>
              <a:rPr lang="en-US" sz="2000" b="1" dirty="0" smtClean="0"/>
              <a:t>			Dept 1041 | Building 204 | Room 163.</a:t>
            </a:r>
          </a:p>
          <a:p>
            <a:r>
              <a:rPr lang="en-US" sz="2000" b="1" dirty="0" smtClean="0"/>
              <a:t>You contact the PI to determine the % of Space in Room 163 that the recharge activity uses.  The PI responds that the ISOTOPE is one of three instruments in the room so suggests 33%. </a:t>
            </a:r>
          </a:p>
          <a:p>
            <a:endParaRPr lang="en-US" sz="2000" dirty="0"/>
          </a:p>
        </p:txBody>
      </p:sp>
      <p:sp>
        <p:nvSpPr>
          <p:cNvPr id="8" name="TextBox 7"/>
          <p:cNvSpPr txBox="1"/>
          <p:nvPr/>
        </p:nvSpPr>
        <p:spPr>
          <a:xfrm>
            <a:off x="288329" y="2924073"/>
            <a:ext cx="8245510" cy="2215991"/>
          </a:xfrm>
          <a:prstGeom prst="rect">
            <a:avLst/>
          </a:prstGeom>
          <a:noFill/>
        </p:spPr>
        <p:txBody>
          <a:bodyPr wrap="square" rtlCol="0">
            <a:spAutoFit/>
          </a:bodyPr>
          <a:lstStyle/>
          <a:p>
            <a:r>
              <a:rPr lang="en-US" sz="2400" b="1" dirty="0" smtClean="0"/>
              <a:t>SOLUTION:</a:t>
            </a:r>
          </a:p>
          <a:p>
            <a:pPr marL="457200" indent="-457200">
              <a:buAutoNum type="arabicPeriod"/>
            </a:pPr>
            <a:r>
              <a:rPr lang="en-US" sz="2400" dirty="0" smtClean="0"/>
              <a:t>Login to managespace.wustl.edu and navigate to the Room</a:t>
            </a:r>
          </a:p>
          <a:p>
            <a:pPr marL="457200" indent="-457200">
              <a:buAutoNum type="arabicPeriod"/>
            </a:pPr>
            <a:r>
              <a:rPr lang="en-US" sz="2400" dirty="0" smtClean="0"/>
              <a:t>You notice that there is only one room split for non-recharge activity in the room.  You must create another room split for the ISOTOPE Recharge Center activity.</a:t>
            </a:r>
            <a:endParaRPr lang="en-US" dirty="0"/>
          </a:p>
          <a:p>
            <a:endParaRPr lang="en-US" dirty="0" smtClean="0"/>
          </a:p>
        </p:txBody>
      </p:sp>
      <p:pic>
        <p:nvPicPr>
          <p:cNvPr id="9"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5850" y="76201"/>
            <a:ext cx="1355978" cy="13559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21448" y="4834815"/>
            <a:ext cx="7179271" cy="1300183"/>
          </a:xfrm>
          <a:prstGeom prst="rect">
            <a:avLst/>
          </a:prstGeom>
        </p:spPr>
      </p:pic>
    </p:spTree>
    <p:extLst>
      <p:ext uri="{BB962C8B-B14F-4D97-AF65-F5344CB8AC3E}">
        <p14:creationId xmlns:p14="http://schemas.microsoft.com/office/powerpoint/2010/main" val="1864425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15958</TotalTime>
  <Words>1989</Words>
  <Application>Microsoft Office PowerPoint</Application>
  <PresentationFormat>On-screen Show (4:3)</PresentationFormat>
  <Paragraphs>271</Paragraphs>
  <Slides>23</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Calibri Light</vt:lpstr>
      <vt:lpstr>Rockwell</vt:lpstr>
      <vt:lpstr>Times New Roman</vt:lpstr>
      <vt:lpstr>Wingdings</vt:lpstr>
      <vt:lpstr>Metropolitan</vt:lpstr>
      <vt:lpstr>Office Theme</vt:lpstr>
      <vt:lpstr>1_Metropolitan</vt:lpstr>
      <vt:lpstr>Manage Space SSF &amp; Recharge Centers Training</vt:lpstr>
      <vt:lpstr>Logging on</vt:lpstr>
      <vt:lpstr>PowerPoint Presentation</vt:lpstr>
      <vt:lpstr>PowerPoint Presentation</vt:lpstr>
      <vt:lpstr>PowerPoint Presentation</vt:lpstr>
      <vt:lpstr>Scenario 1 – Recharge 85 Report</vt:lpstr>
      <vt:lpstr>PowerPoint Presentation</vt:lpstr>
      <vt:lpstr>PowerPoint Presentation</vt:lpstr>
      <vt:lpstr>Scenario 2 – Recharge Center</vt:lpstr>
      <vt:lpstr>Scenario 2 – Recharge Center (cont)</vt:lpstr>
      <vt:lpstr>Scenario 2 – Recharge Center (cont)</vt:lpstr>
      <vt:lpstr>Scenario 2 – Recharge Center (cont)</vt:lpstr>
      <vt:lpstr>PowerPoint Presentation</vt:lpstr>
      <vt:lpstr>Scenario 3 – Recharge Center</vt:lpstr>
      <vt:lpstr>Scenario 3 – Recharge Center (cont)</vt:lpstr>
      <vt:lpstr>Scenario 3 – Recharge Center (cont)</vt:lpstr>
      <vt:lpstr>PowerPoint Presentation</vt:lpstr>
      <vt:lpstr>Code 85 Re-Functionalization</vt:lpstr>
      <vt:lpstr>PowerPoint Presentation</vt:lpstr>
      <vt:lpstr>PowerPoint Presentation</vt:lpstr>
      <vt:lpstr>PowerPoint Presentation</vt:lpstr>
      <vt:lpstr>PowerPoint Presentation</vt:lpstr>
      <vt:lpstr> Need Help?</vt:lpstr>
    </vt:vector>
  </TitlesOfParts>
  <Company>Washington University in Saint Louis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Slama</dc:creator>
  <cp:lastModifiedBy>Lankford, Jennifer</cp:lastModifiedBy>
  <cp:revision>2171</cp:revision>
  <cp:lastPrinted>2019-06-14T18:22:38Z</cp:lastPrinted>
  <dcterms:created xsi:type="dcterms:W3CDTF">2015-02-26T14:32:19Z</dcterms:created>
  <dcterms:modified xsi:type="dcterms:W3CDTF">2021-03-10T20:11:09Z</dcterms:modified>
</cp:coreProperties>
</file>